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4.xml" ContentType="application/vnd.openxmlformats-officedocument.presentationml.notesSlid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1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9.xml" ContentType="application/vnd.openxmlformats-officedocument.presentationml.notesSlide+xml"/>
  <Override PartName="/ppt/charts/chart22.xml" ContentType="application/vnd.openxmlformats-officedocument.drawingml.chart+xml"/>
  <Override PartName="/ppt/charts/style9.xml" ContentType="application/vnd.ms-office.chartstyle+xml"/>
  <Override PartName="/ppt/charts/colors9.xml" ContentType="application/vnd.ms-office.chartcolorstyle+xml"/>
  <Override PartName="/ppt/charts/chart2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2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4.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xml" ContentType="application/vnd.openxmlformats-officedocument.drawingml.chartshapes+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8.xml" ContentType="application/vnd.openxmlformats-officedocument.drawingml.chart+xml"/>
  <Override PartName="/ppt/charts/chart39.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42.xml" ContentType="application/vnd.openxmlformats-officedocument.drawingml.chart+xml"/>
  <Override PartName="/ppt/charts/chart43.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4.xml" ContentType="application/vnd.openxmlformats-officedocument.drawingml.chart+xml"/>
  <Override PartName="/ppt/charts/chart4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6.xml" ContentType="application/vnd.openxmlformats-officedocument.drawingml.chart+xml"/>
  <Override PartName="/ppt/charts/chart4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8.xml" ContentType="application/vnd.openxmlformats-officedocument.drawingml.chart+xml"/>
  <Override PartName="/ppt/charts/chart4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5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51.xml" ContentType="application/vnd.openxmlformats-officedocument.drawingml.chart+xml"/>
  <Override PartName="/ppt/charts/chart52.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5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5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6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61.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62.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63.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64.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1.xml" ContentType="application/vnd.openxmlformats-officedocument.drawingml.chart+xml"/>
  <Override PartName="/ppt/charts/style47.xml" ContentType="application/vnd.ms-office.chartstyle+xml"/>
  <Override PartName="/ppt/charts/colors47.xml" ContentType="application/vnd.ms-office.chartcolorstyle+xml"/>
  <Override PartName="/ppt/comments/comment1.xml" ContentType="application/vnd.openxmlformats-officedocument.presentationml.comments+xml"/>
  <Override PartName="/ppt/charts/chart72.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2.xml" ContentType="application/vnd.openxmlformats-officedocument.drawingml.chartshapes+xml"/>
  <Override PartName="/ppt/charts/chart7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7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78.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7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0.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81.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11.xml" ContentType="application/vnd.openxmlformats-officedocument.presentationml.notesSlide+xml"/>
  <Override PartName="/ppt/charts/chart87.xml" ContentType="application/vnd.openxmlformats-officedocument.drawingml.chart+xml"/>
  <Override PartName="/ppt/drawings/drawing3.xml" ContentType="application/vnd.openxmlformats-officedocument.drawingml.chartshapes+xml"/>
  <Override PartName="/ppt/charts/chart88.xml" ContentType="application/vnd.openxmlformats-officedocument.drawingml.chart+xml"/>
  <Override PartName="/ppt/charts/chart89.xml" ContentType="application/vnd.openxmlformats-officedocument.drawingml.chart+xml"/>
  <Override PartName="/ppt/charts/style61.xml" ContentType="application/vnd.ms-office.chartstyle+xml"/>
  <Override PartName="/ppt/charts/colors61.xml" ContentType="application/vnd.ms-office.chartcolorstyle+xml"/>
  <Override PartName="/ppt/drawings/drawing4.xml" ContentType="application/vnd.openxmlformats-officedocument.drawingml.chartshapes+xml"/>
  <Override PartName="/ppt/charts/chart90.xml" ContentType="application/vnd.openxmlformats-officedocument.drawingml.chart+xml"/>
  <Override PartName="/ppt/charts/style62.xml" ContentType="application/vnd.ms-office.chartstyle+xml"/>
  <Override PartName="/ppt/charts/colors62.xml" ContentType="application/vnd.ms-office.chartcolorstyle+xml"/>
  <Override PartName="/ppt/drawings/drawing5.xml" ContentType="application/vnd.openxmlformats-officedocument.drawingml.chartshapes+xml"/>
  <Override PartName="/ppt/charts/chart91.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92.xml" ContentType="application/vnd.openxmlformats-officedocument.drawingml.chart+xml"/>
  <Override PartName="/ppt/charts/style64.xml" ContentType="application/vnd.ms-office.chartstyle+xml"/>
  <Override PartName="/ppt/charts/colors6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3"/>
  </p:notesMasterIdLst>
  <p:handoutMasterIdLst>
    <p:handoutMasterId r:id="rId194"/>
  </p:handoutMasterIdLst>
  <p:sldIdLst>
    <p:sldId id="527" r:id="rId5"/>
    <p:sldId id="528" r:id="rId6"/>
    <p:sldId id="529" r:id="rId7"/>
    <p:sldId id="497" r:id="rId8"/>
    <p:sldId id="261" r:id="rId9"/>
    <p:sldId id="499" r:id="rId10"/>
    <p:sldId id="500" r:id="rId11"/>
    <p:sldId id="501" r:id="rId12"/>
    <p:sldId id="271" r:id="rId13"/>
    <p:sldId id="272" r:id="rId14"/>
    <p:sldId id="504" r:id="rId15"/>
    <p:sldId id="505" r:id="rId16"/>
    <p:sldId id="506" r:id="rId17"/>
    <p:sldId id="507" r:id="rId18"/>
    <p:sldId id="508" r:id="rId19"/>
    <p:sldId id="509" r:id="rId20"/>
    <p:sldId id="510" r:id="rId21"/>
    <p:sldId id="511" r:id="rId22"/>
    <p:sldId id="512" r:id="rId23"/>
    <p:sldId id="283" r:id="rId24"/>
    <p:sldId id="327" r:id="rId25"/>
    <p:sldId id="284" r:id="rId26"/>
    <p:sldId id="324" r:id="rId27"/>
    <p:sldId id="328" r:id="rId28"/>
    <p:sldId id="330" r:id="rId29"/>
    <p:sldId id="325" r:id="rId30"/>
    <p:sldId id="326" r:id="rId31"/>
    <p:sldId id="516" r:id="rId32"/>
    <p:sldId id="517" r:id="rId33"/>
    <p:sldId id="518" r:id="rId34"/>
    <p:sldId id="520" r:id="rId35"/>
    <p:sldId id="525" r:id="rId36"/>
    <p:sldId id="521" r:id="rId37"/>
    <p:sldId id="522" r:id="rId38"/>
    <p:sldId id="523" r:id="rId39"/>
    <p:sldId id="526" r:id="rId40"/>
    <p:sldId id="600" r:id="rId41"/>
    <p:sldId id="601" r:id="rId42"/>
    <p:sldId id="602" r:id="rId43"/>
    <p:sldId id="519" r:id="rId44"/>
    <p:sldId id="604" r:id="rId45"/>
    <p:sldId id="524" r:id="rId46"/>
    <p:sldId id="530" r:id="rId47"/>
    <p:sldId id="321" r:id="rId48"/>
    <p:sldId id="531" r:id="rId49"/>
    <p:sldId id="532" r:id="rId50"/>
    <p:sldId id="323" r:id="rId51"/>
    <p:sldId id="322" r:id="rId52"/>
    <p:sldId id="533" r:id="rId53"/>
    <p:sldId id="534" r:id="rId54"/>
    <p:sldId id="572" r:id="rId55"/>
    <p:sldId id="294" r:id="rId56"/>
    <p:sldId id="573" r:id="rId57"/>
    <p:sldId id="574" r:id="rId58"/>
    <p:sldId id="575" r:id="rId59"/>
    <p:sldId id="535" r:id="rId60"/>
    <p:sldId id="571" r:id="rId61"/>
    <p:sldId id="264" r:id="rId62"/>
    <p:sldId id="538" r:id="rId63"/>
    <p:sldId id="395" r:id="rId64"/>
    <p:sldId id="396" r:id="rId65"/>
    <p:sldId id="397" r:id="rId66"/>
    <p:sldId id="398" r:id="rId67"/>
    <p:sldId id="399" r:id="rId68"/>
    <p:sldId id="400" r:id="rId69"/>
    <p:sldId id="401" r:id="rId70"/>
    <p:sldId id="404" r:id="rId71"/>
    <p:sldId id="402" r:id="rId72"/>
    <p:sldId id="403" r:id="rId73"/>
    <p:sldId id="405" r:id="rId74"/>
    <p:sldId id="406" r:id="rId75"/>
    <p:sldId id="539" r:id="rId76"/>
    <p:sldId id="540" r:id="rId77"/>
    <p:sldId id="541" r:id="rId78"/>
    <p:sldId id="542" r:id="rId79"/>
    <p:sldId id="543" r:id="rId80"/>
    <p:sldId id="559" r:id="rId81"/>
    <p:sldId id="560" r:id="rId82"/>
    <p:sldId id="561" r:id="rId83"/>
    <p:sldId id="562" r:id="rId84"/>
    <p:sldId id="564" r:id="rId85"/>
    <p:sldId id="558" r:id="rId86"/>
    <p:sldId id="545" r:id="rId87"/>
    <p:sldId id="546" r:id="rId88"/>
    <p:sldId id="547" r:id="rId89"/>
    <p:sldId id="548" r:id="rId90"/>
    <p:sldId id="549" r:id="rId91"/>
    <p:sldId id="550" r:id="rId92"/>
    <p:sldId id="551" r:id="rId93"/>
    <p:sldId id="552" r:id="rId94"/>
    <p:sldId id="553" r:id="rId95"/>
    <p:sldId id="554" r:id="rId96"/>
    <p:sldId id="605" r:id="rId97"/>
    <p:sldId id="607" r:id="rId98"/>
    <p:sldId id="373" r:id="rId99"/>
    <p:sldId id="445" r:id="rId100"/>
    <p:sldId id="446" r:id="rId101"/>
    <p:sldId id="485" r:id="rId102"/>
    <p:sldId id="447" r:id="rId103"/>
    <p:sldId id="448" r:id="rId104"/>
    <p:sldId id="449" r:id="rId105"/>
    <p:sldId id="450" r:id="rId106"/>
    <p:sldId id="451" r:id="rId107"/>
    <p:sldId id="452" r:id="rId108"/>
    <p:sldId id="453" r:id="rId109"/>
    <p:sldId id="454" r:id="rId110"/>
    <p:sldId id="455" r:id="rId111"/>
    <p:sldId id="456" r:id="rId112"/>
    <p:sldId id="556" r:id="rId113"/>
    <p:sldId id="557" r:id="rId114"/>
    <p:sldId id="576" r:id="rId115"/>
    <p:sldId id="577" r:id="rId116"/>
    <p:sldId id="578" r:id="rId117"/>
    <p:sldId id="579" r:id="rId118"/>
    <p:sldId id="580" r:id="rId119"/>
    <p:sldId id="563" r:id="rId120"/>
    <p:sldId id="581" r:id="rId121"/>
    <p:sldId id="565" r:id="rId122"/>
    <p:sldId id="368" r:id="rId123"/>
    <p:sldId id="369" r:id="rId124"/>
    <p:sldId id="357" r:id="rId125"/>
    <p:sldId id="361" r:id="rId126"/>
    <p:sldId id="360" r:id="rId127"/>
    <p:sldId id="566" r:id="rId128"/>
    <p:sldId id="351" r:id="rId129"/>
    <p:sldId id="350" r:id="rId130"/>
    <p:sldId id="352" r:id="rId131"/>
    <p:sldId id="370" r:id="rId132"/>
    <p:sldId id="353" r:id="rId133"/>
    <p:sldId id="354" r:id="rId134"/>
    <p:sldId id="355" r:id="rId135"/>
    <p:sldId id="468" r:id="rId136"/>
    <p:sldId id="469" r:id="rId137"/>
    <p:sldId id="470" r:id="rId138"/>
    <p:sldId id="471" r:id="rId139"/>
    <p:sldId id="472" r:id="rId140"/>
    <p:sldId id="473" r:id="rId141"/>
    <p:sldId id="474" r:id="rId142"/>
    <p:sldId id="475" r:id="rId143"/>
    <p:sldId id="377" r:id="rId144"/>
    <p:sldId id="375" r:id="rId145"/>
    <p:sldId id="379" r:id="rId146"/>
    <p:sldId id="382" r:id="rId147"/>
    <p:sldId id="381" r:id="rId148"/>
    <p:sldId id="380" r:id="rId149"/>
    <p:sldId id="378" r:id="rId150"/>
    <p:sldId id="582" r:id="rId151"/>
    <p:sldId id="583" r:id="rId152"/>
    <p:sldId id="376" r:id="rId153"/>
    <p:sldId id="584" r:id="rId154"/>
    <p:sldId id="477" r:id="rId155"/>
    <p:sldId id="408" r:id="rId156"/>
    <p:sldId id="409" r:id="rId157"/>
    <p:sldId id="412" r:id="rId158"/>
    <p:sldId id="411" r:id="rId159"/>
    <p:sldId id="410" r:id="rId160"/>
    <p:sldId id="383" r:id="rId161"/>
    <p:sldId id="385" r:id="rId162"/>
    <p:sldId id="595" r:id="rId163"/>
    <p:sldId id="387" r:id="rId164"/>
    <p:sldId id="596" r:id="rId165"/>
    <p:sldId id="599" r:id="rId166"/>
    <p:sldId id="390" r:id="rId167"/>
    <p:sldId id="391" r:id="rId168"/>
    <p:sldId id="597" r:id="rId169"/>
    <p:sldId id="393" r:id="rId170"/>
    <p:sldId id="282" r:id="rId171"/>
    <p:sldId id="440" r:id="rId172"/>
    <p:sldId id="598" r:id="rId173"/>
    <p:sldId id="442" r:id="rId174"/>
    <p:sldId id="443" r:id="rId175"/>
    <p:sldId id="484" r:id="rId176"/>
    <p:sldId id="585" r:id="rId177"/>
    <p:sldId id="418" r:id="rId178"/>
    <p:sldId id="586" r:id="rId179"/>
    <p:sldId id="438" r:id="rId180"/>
    <p:sldId id="439" r:id="rId181"/>
    <p:sldId id="423" r:id="rId182"/>
    <p:sldId id="433" r:id="rId183"/>
    <p:sldId id="437" r:id="rId184"/>
    <p:sldId id="384" r:id="rId185"/>
    <p:sldId id="444" r:id="rId186"/>
    <p:sldId id="435" r:id="rId187"/>
    <p:sldId id="587" r:id="rId188"/>
    <p:sldId id="588" r:id="rId189"/>
    <p:sldId id="589" r:id="rId190"/>
    <p:sldId id="305" r:id="rId191"/>
    <p:sldId id="306" r:id="rId19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y Muhm" initials="CM" lastIdx="1" clrIdx="0">
    <p:extLst>
      <p:ext uri="{19B8F6BF-5375-455C-9EA6-DF929625EA0E}">
        <p15:presenceInfo xmlns:p15="http://schemas.microsoft.com/office/powerpoint/2012/main" userId="S::Casey.Muhm@senate.mn::0797eee0-7650-425c-a211-1183109d6b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4F81BD"/>
    <a:srgbClr val="000000"/>
    <a:srgbClr val="1F497D"/>
    <a:srgbClr val="E46C0A"/>
    <a:srgbClr val="31859C"/>
    <a:srgbClr val="8064A2"/>
    <a:srgbClr val="7030A0"/>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6190" autoAdjust="0"/>
  </p:normalViewPr>
  <p:slideViewPr>
    <p:cSldViewPr>
      <p:cViewPr varScale="1">
        <p:scale>
          <a:sx n="123" d="100"/>
          <a:sy n="123" d="100"/>
        </p:scale>
        <p:origin x="1632" y="184"/>
      </p:cViewPr>
      <p:guideLst>
        <p:guide orient="horz" pos="2160"/>
        <p:guide pos="2880"/>
      </p:guideLst>
    </p:cSldViewPr>
  </p:slideViewPr>
  <p:notesTextViewPr>
    <p:cViewPr>
      <p:scale>
        <a:sx n="100" d="100"/>
        <a:sy n="100" d="100"/>
      </p:scale>
      <p:origin x="0" y="0"/>
    </p:cViewPr>
  </p:notesTextViewPr>
  <p:notesViewPr>
    <p:cSldViewPr>
      <p:cViewPr varScale="1">
        <p:scale>
          <a:sx n="95" d="100"/>
          <a:sy n="95" d="100"/>
        </p:scale>
        <p:origin x="4360"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handoutMaster" Target="handoutMasters/handout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harts/_rels/chart1.xml.rels><?xml version="1.0" encoding="UTF-8" standalone="yes"?>
<Relationships xmlns="http://schemas.openxmlformats.org/package/2006/relationships"><Relationship Id="rId3" Type="http://schemas.openxmlformats.org/officeDocument/2006/relationships/oleObject" Target="file:////lccshare\lbo\Analysts\Christian%20Larson\Interim%20Director\Statistics%20for%20Eric\Data%20Viz%20for%20Eri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Ongoing%20Budge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Ongoing%20Budget.xlsx"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5.xml.rels><?xml version="1.0" encoding="UTF-8" standalone="yes"?>
<Relationships xmlns="http://schemas.openxmlformats.org/package/2006/relationships"><Relationship Id="rId3" Type="http://schemas.openxmlformats.org/officeDocument/2006/relationships/oleObject" Target="file:///C:\Users\jaywi\OneDrive%20-%20Minnesota%20Senate\-PRESENTATIONS-\Taxes%20Committee%20Overview.xlsx" TargetMode="External"/><Relationship Id="rId2" Type="http://schemas.microsoft.com/office/2011/relationships/chartColorStyle" Target="colors4.xml"/><Relationship Id="rId1" Type="http://schemas.microsoft.com/office/2011/relationships/chartStyle" Target="style4.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aywi\OneDrive%20-%20Minnesota%20Senate\-PRESENTATIONS-\21\21%20New%20Member%20Overview\21%20New%20Member%20Overview.xlsx" TargetMode="External"/><Relationship Id="rId2" Type="http://schemas.microsoft.com/office/2011/relationships/chartColorStyle" Target="colors5.xml"/><Relationship Id="rId1" Type="http://schemas.microsoft.com/office/2011/relationships/chartStyle" Target="style5.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aywi\OneDrive%20-%20Minnesota%20Senate\-PRESENTATIONS-\Taxes%20Committee%20Overview.xlsx" TargetMode="External"/><Relationship Id="rId2" Type="http://schemas.microsoft.com/office/2011/relationships/chartColorStyle" Target="colors6.xml"/><Relationship Id="rId1" Type="http://schemas.microsoft.com/office/2011/relationships/chartStyle" Target="style6.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aywi\OneDrive%20-%20Minnesota%20Senate\-PRESENTATIONS-\Taxes%20Committee%20Overview.xlsx" TargetMode="External"/><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aywi\OneDrive%20-%20Minnesota%20Senate\-PRESENTATIONS-\21\21%20New%20Member%20Overview\21%20New%20Member%20Overview.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oleObject" Target="file:////lccshare\lbo\Analysts\Christian%20Larson\Interim%20Director\Statistics%20for%20Eric\Data%20Viz%20for%20Eric.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jaywi\Desktop\MISC\21,%20TAXES%20TRACKING.xlsx" TargetMode="External"/><Relationship Id="rId2" Type="http://schemas.microsoft.com/office/2011/relationships/chartColorStyle" Target="colors10.xml"/><Relationship Id="rId1" Type="http://schemas.microsoft.com/office/2011/relationships/chartStyle" Target="style10.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jaywi\OneDrive%20-%20Minnesota%20Senate\-PRESENTATIONS-\21\21%20New%20Member%20Overview\21%20New%20Member%20Overview.xlsx" TargetMode="External"/><Relationship Id="rId2" Type="http://schemas.microsoft.com/office/2011/relationships/chartColorStyle" Target="colors11.xml"/><Relationship Id="rId1" Type="http://schemas.microsoft.com/office/2011/relationships/chartStyle" Target="style11.xml"/></Relationships>
</file>

<file path=ppt/charts/_rels/chart25.xml.rels><?xml version="1.0" encoding="UTF-8" standalone="yes"?>
<Relationships xmlns="http://schemas.openxmlformats.org/package/2006/relationships"><Relationship Id="rId3" Type="http://schemas.openxmlformats.org/officeDocument/2006/relationships/oleObject" Target="https://senatemn-my.sharepoint.com/personal/jay_willms_senate_mn/Documents/Price%20of%20Government.xlsx" TargetMode="External"/><Relationship Id="rId2" Type="http://schemas.microsoft.com/office/2011/relationships/chartColorStyle" Target="colors12.xml"/><Relationship Id="rId1" Type="http://schemas.microsoft.com/office/2011/relationships/chartStyle" Target="style12.xml"/></Relationships>
</file>

<file path=ppt/charts/_rels/chart26.xml.rels><?xml version="1.0" encoding="UTF-8" standalone="yes"?>
<Relationships xmlns="http://schemas.openxmlformats.org/package/2006/relationships"><Relationship Id="rId3" Type="http://schemas.openxmlformats.org/officeDocument/2006/relationships/oleObject" Target="https://senatemn-my.sharepoint.com/personal/jay_willms_senate_mn/Documents/Price%20of%20Government.xlsx" TargetMode="External"/><Relationship Id="rId2" Type="http://schemas.microsoft.com/office/2011/relationships/chartColorStyle" Target="colors13.xml"/><Relationship Id="rId1" Type="http://schemas.microsoft.com/office/2011/relationships/chartStyle" Target="style1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7.xml"/><Relationship Id="rId1" Type="http://schemas.microsoft.com/office/2011/relationships/chartStyle" Target="style1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8.xml"/><Relationship Id="rId1" Type="http://schemas.microsoft.com/office/2011/relationships/chartStyle" Target="style18.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xml"/></Relationships>
</file>

<file path=ppt/charts/_rels/chart35.xml.rels><?xml version="1.0" encoding="UTF-8" standalone="yes"?>
<Relationships xmlns="http://schemas.openxmlformats.org/package/2006/relationships"><Relationship Id="rId1" Type="http://schemas.openxmlformats.org/officeDocument/2006/relationships/oleObject" Target="file:///C:\Users\jennah\OneDrive\Backup%203-16\2021%20Session\November%20Forecast\21,%20Levy.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jennah\OneDrive\Backup%203-16\2021%20Session\November%20Forecast\21,%20Price%20of%20Government,%20Nov%20Forecast.xlsx" TargetMode="Externa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1.xml"/><Relationship Id="rId1" Type="http://schemas.microsoft.com/office/2011/relationships/chartStyle" Target="style21.xml"/></Relationships>
</file>

<file path=ppt/charts/_rels/chart38.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2.xml"/><Relationship Id="rId1" Type="http://schemas.microsoft.com/office/2011/relationships/chartStyle" Target="style2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0.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3.xml"/><Relationship Id="rId1" Type="http://schemas.microsoft.com/office/2011/relationships/chartStyle" Target="style23.xml"/></Relationships>
</file>

<file path=ppt/charts/_rels/chart42.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4.xml"/><Relationship Id="rId1" Type="http://schemas.microsoft.com/office/2011/relationships/chartStyle" Target="style24.xml"/></Relationships>
</file>

<file path=ppt/charts/_rels/chart44.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5.xml"/><Relationship Id="rId1" Type="http://schemas.microsoft.com/office/2011/relationships/chartStyle" Target="style25.xml"/></Relationships>
</file>

<file path=ppt/charts/_rels/chart46.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6.xml"/><Relationship Id="rId1" Type="http://schemas.microsoft.com/office/2011/relationships/chartStyle" Target="style26.xml"/></Relationships>
</file>

<file path=ppt/charts/_rels/chart48.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7.xml"/><Relationship Id="rId1" Type="http://schemas.microsoft.com/office/2011/relationships/chartStyle" Target="style27.xml"/></Relationships>
</file>

<file path=ppt/charts/_rels/chart5.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Historic%20Budgetary%20Balances.xlsx" TargetMode="Externa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8.xml"/><Relationship Id="rId1" Type="http://schemas.microsoft.com/office/2011/relationships/chartStyle" Target="style28.xml"/></Relationships>
</file>

<file path=ppt/charts/_rels/chart51.xml.rels><?xml version="1.0" encoding="UTF-8" standalone="yes"?>
<Relationships xmlns="http://schemas.openxmlformats.org/package/2006/relationships"><Relationship Id="rId1" Type="http://schemas.openxmlformats.org/officeDocument/2006/relationships/oleObject" Target="file:////SENVOL\USERS\USERS\KEVINL\2013%20Budget\2013%20State%20Government%20Summary%20for%20Presentation.xlsx" TargetMode="Externa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9.xml"/><Relationship Id="rId1" Type="http://schemas.microsoft.com/office/2011/relationships/chartStyle" Target="style29.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0.xml"/><Relationship Id="rId1" Type="http://schemas.microsoft.com/office/2011/relationships/chartStyle" Target="style30.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1.xml"/><Relationship Id="rId1" Type="http://schemas.microsoft.com/office/2011/relationships/chartStyle" Target="style31.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2.xml"/><Relationship Id="rId1" Type="http://schemas.microsoft.com/office/2011/relationships/chartStyle" Target="style32.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3.xml"/><Relationship Id="rId1" Type="http://schemas.microsoft.com/office/2011/relationships/chartStyle" Target="style33.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4.xml"/><Relationship Id="rId1" Type="http://schemas.microsoft.com/office/2011/relationships/chartStyle" Target="style34.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5.xml"/><Relationship Id="rId1" Type="http://schemas.microsoft.com/office/2011/relationships/chartStyle" Target="style35.xml"/></Relationships>
</file>

<file path=ppt/charts/_rels/chart6.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Ongoing%20Budget.xlsx" TargetMode="Externa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6.xml"/><Relationship Id="rId1" Type="http://schemas.microsoft.com/office/2011/relationships/chartStyle" Target="style36.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7.xml"/><Relationship Id="rId1" Type="http://schemas.microsoft.com/office/2011/relationships/chartStyle" Target="style37.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8.xml"/><Relationship Id="rId1" Type="http://schemas.microsoft.com/office/2011/relationships/chartStyle" Target="style38.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9.xml"/><Relationship Id="rId1" Type="http://schemas.microsoft.com/office/2011/relationships/chartStyle" Target="style39.xml"/></Relationships>
</file>

<file path=ppt/charts/_rels/chart64.xml.rels><?xml version="1.0" encoding="UTF-8" standalone="yes"?>
<Relationships xmlns="http://schemas.openxmlformats.org/package/2006/relationships"><Relationship Id="rId3" Type="http://schemas.openxmlformats.org/officeDocument/2006/relationships/oleObject" Target="file:///C:\Users\caseym\Dropbox\2017%20Budget%20Divisions\Nov%2016%20CFS%20Data.xlsx" TargetMode="External"/><Relationship Id="rId2" Type="http://schemas.microsoft.com/office/2011/relationships/chartColorStyle" Target="colors40.xml"/><Relationship Id="rId1" Type="http://schemas.microsoft.com/office/2011/relationships/chartStyle" Target="style4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1.xml"/><Relationship Id="rId1" Type="http://schemas.microsoft.com/office/2011/relationships/chartStyle" Target="style4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2.xml"/><Relationship Id="rId1" Type="http://schemas.microsoft.com/office/2011/relationships/chartStyle" Target="style4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3.xml"/><Relationship Id="rId1" Type="http://schemas.microsoft.com/office/2011/relationships/chartStyle" Target="style4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4.xml"/><Relationship Id="rId1" Type="http://schemas.microsoft.com/office/2011/relationships/chartStyle" Target="style4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5.xml"/><Relationship Id="rId1" Type="http://schemas.microsoft.com/office/2011/relationships/chartStyle" Target="style45.xml"/></Relationships>
</file>

<file path=ppt/charts/_rels/chart7.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Ongoing%20Budget.xlsx" TargetMode="Externa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6.xml"/><Relationship Id="rId1" Type="http://schemas.microsoft.com/office/2011/relationships/chartStyle" Target="style4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7.xml"/><Relationship Id="rId1" Type="http://schemas.microsoft.com/office/2011/relationships/chartStyle" Target="style4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9.xml"/><Relationship Id="rId1" Type="http://schemas.microsoft.com/office/2011/relationships/chartStyle" Target="style4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50.xml"/><Relationship Id="rId1" Type="http://schemas.microsoft.com/office/2011/relationships/chartStyle" Target="style50.xml"/></Relationships>
</file>

<file path=ppt/charts/_rels/chart75.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1.xml"/><Relationship Id="rId1" Type="http://schemas.microsoft.com/office/2011/relationships/chartStyle" Target="style51.xml"/></Relationships>
</file>

<file path=ppt/charts/_rels/chart76.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2.xml"/><Relationship Id="rId1" Type="http://schemas.microsoft.com/office/2011/relationships/chartStyle" Target="style52.xml"/></Relationships>
</file>

<file path=ppt/charts/_rels/chart77.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3.xml"/><Relationship Id="rId1" Type="http://schemas.microsoft.com/office/2011/relationships/chartStyle" Target="style53.xml"/></Relationships>
</file>

<file path=ppt/charts/_rels/chart78.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4.xml"/><Relationship Id="rId1" Type="http://schemas.microsoft.com/office/2011/relationships/chartStyle" Target="style54.xml"/></Relationships>
</file>

<file path=ppt/charts/_rels/chart79.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5.xml"/><Relationship Id="rId1" Type="http://schemas.microsoft.com/office/2011/relationships/chartStyle" Target="style55.xml"/></Relationships>
</file>

<file path=ppt/charts/_rels/chart8.xml.rels><?xml version="1.0" encoding="UTF-8" standalone="yes"?>
<Relationships xmlns="http://schemas.openxmlformats.org/package/2006/relationships"><Relationship Id="rId1" Type="http://schemas.openxmlformats.org/officeDocument/2006/relationships/oleObject" Target="file:////Users\EricNauman\Dropbox%20(MN%20Senate)\Master\Data%20%234\Budget,%20Ongoing\Trends\Ongoing%20Budget.xlsx" TargetMode="External"/></Relationships>
</file>

<file path=ppt/charts/_rels/chart80.xml.rels><?xml version="1.0" encoding="UTF-8" standalone="yes"?>
<Relationships xmlns="http://schemas.openxmlformats.org/package/2006/relationships"><Relationship Id="rId3" Type="http://schemas.openxmlformats.org/officeDocument/2006/relationships/oleObject" Target="file:///C:\Users\hannahg\Desktop\Work%20from%20Home\2021-2022%20Legislative%20Session\2021%20Legislative%20Session\Presenation%20New%20members\Copy%20of%20Legislative%20Pivot%202020%20Nov%20Forecast%20SS7.xlsx" TargetMode="External"/><Relationship Id="rId2" Type="http://schemas.microsoft.com/office/2011/relationships/chartColorStyle" Target="colors56.xml"/><Relationship Id="rId1" Type="http://schemas.microsoft.com/office/2011/relationships/chartStyle" Target="style56.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7.xml"/><Relationship Id="rId1" Type="http://schemas.microsoft.com/office/2011/relationships/chartStyle" Target="style57.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8.xml"/><Relationship Id="rId1" Type="http://schemas.microsoft.com/office/2011/relationships/chartStyle" Target="style58.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9.xml"/><Relationship Id="rId1" Type="http://schemas.microsoft.com/office/2011/relationships/chartStyle" Target="style59.xml"/></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60.xml"/><Relationship Id="rId1" Type="http://schemas.microsoft.com/office/2011/relationships/chartStyle" Target="style60.xml"/></Relationships>
</file>

<file path=ppt/charts/_rels/chart8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ricn.SENATE\Dropbox%20(MN%20Senate)\Master\Data%20%234\Budget%20Documents\Historical\Trends.xlsx" TargetMode="External"/><Relationship Id="rId2" Type="http://schemas.microsoft.com/office/2011/relationships/chartColorStyle" Target="colors3.xml"/><Relationship Id="rId1" Type="http://schemas.microsoft.com/office/2011/relationships/chartStyle" Target="style3.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chartUserShapes" Target="../drawings/drawing5.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lumMod val="50000"/>
                  </a:schemeClr>
                </a:solidFill>
                <a:latin typeface="+mn-lt"/>
                <a:ea typeface="+mn-ea"/>
                <a:cs typeface="+mn-cs"/>
              </a:defRPr>
            </a:pPr>
            <a:r>
              <a:rPr lang="en-US" sz="2000" b="1" i="0" baseline="0" dirty="0">
                <a:solidFill>
                  <a:schemeClr val="bg1">
                    <a:lumMod val="50000"/>
                  </a:schemeClr>
                </a:solidFill>
                <a:effectLst/>
              </a:rPr>
              <a:t>Total Fiscal Note Requests and Agency Assignments by Year</a:t>
            </a:r>
            <a:endParaRPr lang="en-US" sz="2000" dirty="0">
              <a:solidFill>
                <a:schemeClr val="bg1">
                  <a:lumMod val="50000"/>
                </a:schemeClr>
              </a:solidFill>
              <a:effectLst/>
            </a:endParaRPr>
          </a:p>
        </c:rich>
      </c:tx>
      <c:layout>
        <c:manualLayout>
          <c:xMode val="edge"/>
          <c:yMode val="edge"/>
          <c:x val="0.20060082163642587"/>
          <c:y val="5.8372849914210293E-3"/>
        </c:manualLayout>
      </c:layout>
      <c:overlay val="1"/>
      <c:spPr>
        <a:noFill/>
        <a:ln>
          <a:noFill/>
        </a:ln>
        <a:effectLst/>
      </c:spPr>
      <c:txPr>
        <a:bodyPr rot="0" spcFirstLastPara="1" vertOverflow="ellipsis" vert="horz" wrap="square" anchor="ctr" anchorCtr="1"/>
        <a:lstStyle/>
        <a:p>
          <a:pPr>
            <a:defRPr sz="2000" b="0"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5.499480866575357E-2"/>
          <c:y val="8.8430591535567579E-2"/>
          <c:w val="0.87807913769928303"/>
          <c:h val="0.74536091886783318"/>
        </c:manualLayout>
      </c:layout>
      <c:lineChart>
        <c:grouping val="standard"/>
        <c:varyColors val="0"/>
        <c:ser>
          <c:idx val="0"/>
          <c:order val="0"/>
          <c:tx>
            <c:strRef>
              <c:f>Sheet1!$A$5</c:f>
              <c:strCache>
                <c:ptCount val="1"/>
                <c:pt idx="0">
                  <c:v>House Requests</c:v>
                </c:pt>
              </c:strCache>
            </c:strRef>
          </c:tx>
          <c:spPr>
            <a:ln w="28575" cap="rnd">
              <a:solidFill>
                <a:schemeClr val="accent5"/>
              </a:solidFill>
              <a:round/>
            </a:ln>
            <a:effectLst/>
          </c:spPr>
          <c:marker>
            <c:symbol val="none"/>
          </c:marker>
          <c:dLbls>
            <c:dLbl>
              <c:idx val="5"/>
              <c:layout>
                <c:manualLayout>
                  <c:x val="-5.127729372167193E-3"/>
                  <c:y val="2.5940331925951177E-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5">
                            <a:lumMod val="75000"/>
                          </a:schemeClr>
                        </a:solidFill>
                        <a:latin typeface="+mn-lt"/>
                        <a:ea typeface="+mn-ea"/>
                        <a:cs typeface="+mn-cs"/>
                      </a:defRPr>
                    </a:pPr>
                    <a:fld id="{459519C7-AC24-4696-A74C-ED828F9017E5}" type="SERIESNAME">
                      <a:rPr lang="en-US" sz="1200" b="1">
                        <a:solidFill>
                          <a:schemeClr val="accent5">
                            <a:lumMod val="75000"/>
                          </a:schemeClr>
                        </a:solidFill>
                      </a:rPr>
                      <a:pPr>
                        <a:defRPr sz="1200" b="1">
                          <a:solidFill>
                            <a:schemeClr val="accent5">
                              <a:lumMod val="75000"/>
                            </a:schemeClr>
                          </a:solidFill>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10C-5342-B35C-8BB07E3B18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Sheet1!$B$4:$G$4</c:f>
              <c:numCache>
                <c:formatCode>General</c:formatCode>
                <c:ptCount val="6"/>
                <c:pt idx="0">
                  <c:v>2015</c:v>
                </c:pt>
                <c:pt idx="1">
                  <c:v>2016</c:v>
                </c:pt>
                <c:pt idx="2">
                  <c:v>2017</c:v>
                </c:pt>
                <c:pt idx="3">
                  <c:v>2018</c:v>
                </c:pt>
                <c:pt idx="4">
                  <c:v>2019</c:v>
                </c:pt>
                <c:pt idx="5">
                  <c:v>2020</c:v>
                </c:pt>
              </c:numCache>
            </c:numRef>
          </c:cat>
          <c:val>
            <c:numRef>
              <c:f>Sheet1!$B$5:$G$5</c:f>
              <c:numCache>
                <c:formatCode>#,##0</c:formatCode>
                <c:ptCount val="6"/>
                <c:pt idx="0">
                  <c:v>522</c:v>
                </c:pt>
                <c:pt idx="1">
                  <c:v>320</c:v>
                </c:pt>
                <c:pt idx="2">
                  <c:v>565</c:v>
                </c:pt>
                <c:pt idx="3">
                  <c:v>379</c:v>
                </c:pt>
                <c:pt idx="4">
                  <c:v>580</c:v>
                </c:pt>
                <c:pt idx="5">
                  <c:v>443</c:v>
                </c:pt>
              </c:numCache>
            </c:numRef>
          </c:val>
          <c:smooth val="0"/>
          <c:extLst>
            <c:ext xmlns:c16="http://schemas.microsoft.com/office/drawing/2014/chart" uri="{C3380CC4-5D6E-409C-BE32-E72D297353CC}">
              <c16:uniqueId val="{00000001-310C-5342-B35C-8BB07E3B180A}"/>
            </c:ext>
          </c:extLst>
        </c:ser>
        <c:ser>
          <c:idx val="1"/>
          <c:order val="1"/>
          <c:tx>
            <c:strRef>
              <c:f>Sheet1!$A$6</c:f>
              <c:strCache>
                <c:ptCount val="1"/>
                <c:pt idx="0">
                  <c:v>Senate Requests</c:v>
                </c:pt>
              </c:strCache>
            </c:strRef>
          </c:tx>
          <c:spPr>
            <a:ln w="28575" cap="rnd">
              <a:solidFill>
                <a:schemeClr val="accent2"/>
              </a:solidFill>
              <a:round/>
            </a:ln>
            <a:effectLst/>
          </c:spPr>
          <c:marker>
            <c:symbol val="none"/>
          </c:marker>
          <c:dLbls>
            <c:dLbl>
              <c:idx val="5"/>
              <c:layout>
                <c:manualLayout>
                  <c:x val="-6.3873673399522483E-3"/>
                  <c:y val="4.8635615068284748E-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fld id="{0E1A029A-2CBC-4CD9-896F-C288000E7057}" type="SERIESNAME">
                      <a:rPr lang="en-US" sz="1200" b="1">
                        <a:solidFill>
                          <a:schemeClr val="accent2">
                            <a:lumMod val="75000"/>
                          </a:schemeClr>
                        </a:solidFill>
                      </a:rPr>
                      <a:pPr>
                        <a:defRPr sz="1200" b="1">
                          <a:solidFill>
                            <a:schemeClr val="accent2">
                              <a:lumMod val="75000"/>
                            </a:schemeClr>
                          </a:solidFill>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10C-5342-B35C-8BB07E3B18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Sheet1!$B$4:$G$4</c:f>
              <c:numCache>
                <c:formatCode>General</c:formatCode>
                <c:ptCount val="6"/>
                <c:pt idx="0">
                  <c:v>2015</c:v>
                </c:pt>
                <c:pt idx="1">
                  <c:v>2016</c:v>
                </c:pt>
                <c:pt idx="2">
                  <c:v>2017</c:v>
                </c:pt>
                <c:pt idx="3">
                  <c:v>2018</c:v>
                </c:pt>
                <c:pt idx="4">
                  <c:v>2019</c:v>
                </c:pt>
                <c:pt idx="5">
                  <c:v>2020</c:v>
                </c:pt>
              </c:numCache>
            </c:numRef>
          </c:cat>
          <c:val>
            <c:numRef>
              <c:f>Sheet1!$B$6:$G$6</c:f>
              <c:numCache>
                <c:formatCode>#,##0</c:formatCode>
                <c:ptCount val="6"/>
                <c:pt idx="0">
                  <c:v>503</c:v>
                </c:pt>
                <c:pt idx="1">
                  <c:v>310</c:v>
                </c:pt>
                <c:pt idx="2">
                  <c:v>487</c:v>
                </c:pt>
                <c:pt idx="3">
                  <c:v>234</c:v>
                </c:pt>
                <c:pt idx="4">
                  <c:v>449</c:v>
                </c:pt>
                <c:pt idx="5">
                  <c:v>224</c:v>
                </c:pt>
              </c:numCache>
            </c:numRef>
          </c:val>
          <c:smooth val="0"/>
          <c:extLst>
            <c:ext xmlns:c16="http://schemas.microsoft.com/office/drawing/2014/chart" uri="{C3380CC4-5D6E-409C-BE32-E72D297353CC}">
              <c16:uniqueId val="{00000003-310C-5342-B35C-8BB07E3B180A}"/>
            </c:ext>
          </c:extLst>
        </c:ser>
        <c:ser>
          <c:idx val="2"/>
          <c:order val="2"/>
          <c:tx>
            <c:strRef>
              <c:f>Sheet1!$A$7</c:f>
              <c:strCache>
                <c:ptCount val="1"/>
                <c:pt idx="0">
                  <c:v>Total Requests</c:v>
                </c:pt>
              </c:strCache>
            </c:strRef>
          </c:tx>
          <c:spPr>
            <a:ln w="28575" cap="rnd">
              <a:solidFill>
                <a:schemeClr val="accent4"/>
              </a:solidFill>
              <a:round/>
            </a:ln>
            <a:effectLst/>
          </c:spPr>
          <c:marker>
            <c:symbol val="none"/>
          </c:marker>
          <c:dLbls>
            <c:dLbl>
              <c:idx val="5"/>
              <c:layout>
                <c:manualLayout>
                  <c:x val="-6.2256794079036878E-3"/>
                  <c:y val="0"/>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fld id="{B4193BB4-08F5-4645-BB59-494344A0768D}" type="SERIESNAME">
                      <a:rPr lang="en-US" sz="1200" b="1">
                        <a:solidFill>
                          <a:schemeClr val="accent4"/>
                        </a:solidFill>
                      </a:rPr>
                      <a:pPr>
                        <a:defRPr sz="1200" b="1">
                          <a:solidFill>
                            <a:schemeClr val="accent4"/>
                          </a:solidFill>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10C-5342-B35C-8BB07E3B18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Sheet1!$B$4:$G$4</c:f>
              <c:numCache>
                <c:formatCode>General</c:formatCode>
                <c:ptCount val="6"/>
                <c:pt idx="0">
                  <c:v>2015</c:v>
                </c:pt>
                <c:pt idx="1">
                  <c:v>2016</c:v>
                </c:pt>
                <c:pt idx="2">
                  <c:v>2017</c:v>
                </c:pt>
                <c:pt idx="3">
                  <c:v>2018</c:v>
                </c:pt>
                <c:pt idx="4">
                  <c:v>2019</c:v>
                </c:pt>
                <c:pt idx="5">
                  <c:v>2020</c:v>
                </c:pt>
              </c:numCache>
            </c:numRef>
          </c:cat>
          <c:val>
            <c:numRef>
              <c:f>Sheet1!$B$7:$G$7</c:f>
              <c:numCache>
                <c:formatCode>#,##0</c:formatCode>
                <c:ptCount val="6"/>
                <c:pt idx="0">
                  <c:v>1025</c:v>
                </c:pt>
                <c:pt idx="1">
                  <c:v>630</c:v>
                </c:pt>
                <c:pt idx="2">
                  <c:v>1052</c:v>
                </c:pt>
                <c:pt idx="3">
                  <c:v>613</c:v>
                </c:pt>
                <c:pt idx="4">
                  <c:v>1029</c:v>
                </c:pt>
                <c:pt idx="5">
                  <c:v>667</c:v>
                </c:pt>
              </c:numCache>
            </c:numRef>
          </c:val>
          <c:smooth val="0"/>
          <c:extLst>
            <c:ext xmlns:c16="http://schemas.microsoft.com/office/drawing/2014/chart" uri="{C3380CC4-5D6E-409C-BE32-E72D297353CC}">
              <c16:uniqueId val="{00000005-310C-5342-B35C-8BB07E3B180A}"/>
            </c:ext>
          </c:extLst>
        </c:ser>
        <c:ser>
          <c:idx val="3"/>
          <c:order val="3"/>
          <c:tx>
            <c:strRef>
              <c:f>Sheet1!$A$8</c:f>
              <c:strCache>
                <c:ptCount val="1"/>
                <c:pt idx="0">
                  <c:v>Agency Assignments</c:v>
                </c:pt>
              </c:strCache>
            </c:strRef>
          </c:tx>
          <c:spPr>
            <a:ln w="28575" cap="rnd">
              <a:solidFill>
                <a:schemeClr val="bg1">
                  <a:lumMod val="65000"/>
                </a:schemeClr>
              </a:solidFill>
              <a:round/>
            </a:ln>
            <a:effectLst/>
          </c:spPr>
          <c:marker>
            <c:symbol val="none"/>
          </c:marker>
          <c:dLbls>
            <c:dLbl>
              <c:idx val="5"/>
              <c:layout>
                <c:manualLayout>
                  <c:x val="-8.454106280193413E-3"/>
                  <c:y val="1.2645535694997776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fld id="{8A058E65-8D2E-4943-A622-232B2F50326B}" type="SERIESNAME">
                      <a:rPr lang="en-US" sz="1200">
                        <a:solidFill>
                          <a:schemeClr val="tx1">
                            <a:lumMod val="50000"/>
                            <a:lumOff val="50000"/>
                          </a:schemeClr>
                        </a:solidFill>
                      </a:rPr>
                      <a:pPr>
                        <a:defRPr sz="1200" b="1">
                          <a:solidFill>
                            <a:schemeClr val="tx1">
                              <a:lumMod val="50000"/>
                              <a:lumOff val="50000"/>
                            </a:schemeClr>
                          </a:solidFill>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10C-5342-B35C-8BB07E3B180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Sheet1!$B$4:$G$4</c:f>
              <c:numCache>
                <c:formatCode>General</c:formatCode>
                <c:ptCount val="6"/>
                <c:pt idx="0">
                  <c:v>2015</c:v>
                </c:pt>
                <c:pt idx="1">
                  <c:v>2016</c:v>
                </c:pt>
                <c:pt idx="2">
                  <c:v>2017</c:v>
                </c:pt>
                <c:pt idx="3">
                  <c:v>2018</c:v>
                </c:pt>
                <c:pt idx="4">
                  <c:v>2019</c:v>
                </c:pt>
                <c:pt idx="5">
                  <c:v>2020</c:v>
                </c:pt>
              </c:numCache>
            </c:numRef>
          </c:cat>
          <c:val>
            <c:numRef>
              <c:f>Sheet1!$B$8:$G$8</c:f>
              <c:numCache>
                <c:formatCode>#,##0</c:formatCode>
                <c:ptCount val="6"/>
                <c:pt idx="0">
                  <c:v>1984</c:v>
                </c:pt>
                <c:pt idx="1">
                  <c:v>1132</c:v>
                </c:pt>
                <c:pt idx="2">
                  <c:v>1911</c:v>
                </c:pt>
                <c:pt idx="3">
                  <c:v>1102</c:v>
                </c:pt>
                <c:pt idx="4">
                  <c:v>2107</c:v>
                </c:pt>
                <c:pt idx="5">
                  <c:v>1322</c:v>
                </c:pt>
              </c:numCache>
            </c:numRef>
          </c:val>
          <c:smooth val="0"/>
          <c:extLst>
            <c:ext xmlns:c16="http://schemas.microsoft.com/office/drawing/2014/chart" uri="{C3380CC4-5D6E-409C-BE32-E72D297353CC}">
              <c16:uniqueId val="{00000007-310C-5342-B35C-8BB07E3B180A}"/>
            </c:ext>
          </c:extLst>
        </c:ser>
        <c:dLbls>
          <c:showLegendKey val="0"/>
          <c:showVal val="0"/>
          <c:showCatName val="0"/>
          <c:showSerName val="0"/>
          <c:showPercent val="0"/>
          <c:showBubbleSize val="0"/>
        </c:dLbls>
        <c:smooth val="0"/>
        <c:axId val="1718889887"/>
        <c:axId val="1718891135"/>
      </c:lineChart>
      <c:catAx>
        <c:axId val="171888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lumOff val="50000"/>
                  </a:schemeClr>
                </a:solidFill>
                <a:latin typeface="+mn-lt"/>
                <a:ea typeface="+mn-ea"/>
                <a:cs typeface="+mn-cs"/>
              </a:defRPr>
            </a:pPr>
            <a:endParaRPr lang="en-US"/>
          </a:p>
        </c:txPr>
        <c:crossAx val="1718891135"/>
        <c:crosses val="autoZero"/>
        <c:auto val="1"/>
        <c:lblAlgn val="ctr"/>
        <c:lblOffset val="100"/>
        <c:noMultiLvlLbl val="0"/>
      </c:catAx>
      <c:valAx>
        <c:axId val="1718891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50000"/>
                    <a:lumOff val="50000"/>
                  </a:schemeClr>
                </a:solidFill>
                <a:latin typeface="+mn-lt"/>
                <a:ea typeface="+mn-ea"/>
                <a:cs typeface="+mn-cs"/>
              </a:defRPr>
            </a:pPr>
            <a:endParaRPr lang="en-US"/>
          </a:p>
        </c:txPr>
        <c:crossAx val="17188898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solidFill>
                  <a:schemeClr val="tx2"/>
                </a:solidFill>
              </a:defRPr>
            </a:pPr>
            <a:r>
              <a:rPr lang="en-US" sz="1600" baseline="0" dirty="0">
                <a:solidFill>
                  <a:schemeClr val="tx2"/>
                </a:solidFill>
              </a:rPr>
              <a:t>Where Do General Fund Dollars Go - FY 2022-23</a:t>
            </a:r>
          </a:p>
          <a:p>
            <a:pPr>
              <a:defRPr baseline="0">
                <a:solidFill>
                  <a:schemeClr val="tx2"/>
                </a:solidFill>
              </a:defRPr>
            </a:pPr>
            <a:r>
              <a:rPr lang="en-US" sz="1600" baseline="0" dirty="0">
                <a:solidFill>
                  <a:schemeClr val="tx2"/>
                </a:solidFill>
              </a:rPr>
              <a:t>Total Spending = $51.1 Billion</a:t>
            </a:r>
          </a:p>
          <a:p>
            <a:pPr>
              <a:defRPr baseline="0">
                <a:solidFill>
                  <a:schemeClr val="tx2"/>
                </a:solidFill>
              </a:defRPr>
            </a:pPr>
            <a:r>
              <a:rPr lang="en-US" sz="1200" baseline="0" dirty="0">
                <a:solidFill>
                  <a:schemeClr val="tx2"/>
                </a:solidFill>
              </a:rPr>
              <a:t>7th Special Session</a:t>
            </a:r>
          </a:p>
        </c:rich>
      </c:tx>
      <c:layout>
        <c:manualLayout>
          <c:xMode val="edge"/>
          <c:yMode val="edge"/>
          <c:x val="0.2380701814447107"/>
          <c:y val="3.8888917400800874E-2"/>
        </c:manualLayout>
      </c:layout>
      <c:overlay val="0"/>
    </c:title>
    <c:autoTitleDeleted val="0"/>
    <c:plotArea>
      <c:layout/>
      <c:pieChart>
        <c:varyColors val="1"/>
        <c:ser>
          <c:idx val="0"/>
          <c:order val="0"/>
          <c:tx>
            <c:strRef>
              <c:f>'GF Pie'!$C$43:$C$56</c:f>
              <c:strCache>
                <c:ptCount val="14"/>
                <c:pt idx="0">
                  <c:v>Ag Rural Dev</c:v>
                </c:pt>
                <c:pt idx="1">
                  <c:v>Housing</c:v>
                </c:pt>
                <c:pt idx="2">
                  <c:v>Capital Project &amp; Other</c:v>
                </c:pt>
                <c:pt idx="3">
                  <c:v>Debt Service</c:v>
                </c:pt>
                <c:pt idx="4">
                  <c:v>E-12</c:v>
                </c:pt>
                <c:pt idx="5">
                  <c:v>Env &amp; Nat Resources</c:v>
                </c:pt>
                <c:pt idx="6">
                  <c:v>Health and Human Services</c:v>
                </c:pt>
                <c:pt idx="7">
                  <c:v>Higher Education</c:v>
                </c:pt>
                <c:pt idx="8">
                  <c:v>Jobs, Commerce, Energy
</c:v>
                </c:pt>
                <c:pt idx="9">
                  <c:v>Property Tax Aids and Credits</c:v>
                </c:pt>
                <c:pt idx="10">
                  <c:v>Judiciary &amp; Pub Safety
</c:v>
                </c:pt>
                <c:pt idx="11">
                  <c:v>State Gov't &amp; Elections</c:v>
                </c:pt>
                <c:pt idx="12">
                  <c:v>Transportation</c:v>
                </c:pt>
                <c:pt idx="13">
                  <c:v>Vet and Mil Affairs</c:v>
                </c:pt>
              </c:strCache>
            </c:strRef>
          </c:tx>
          <c:dLbls>
            <c:dLbl>
              <c:idx val="4"/>
              <c:numFmt formatCode="0.0%" sourceLinked="0"/>
              <c:spPr>
                <a:noFill/>
                <a:ln>
                  <a:noFill/>
                </a:ln>
                <a:effectLst/>
              </c:spPr>
              <c:txPr>
                <a:bodyPr rot="0"/>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5-3C1E-3345-ABF4-80726FDABE60}"/>
                </c:ext>
              </c:extLst>
            </c:dLbl>
            <c:dLbl>
              <c:idx val="6"/>
              <c:numFmt formatCode="0.0%" sourceLinked="0"/>
              <c:spPr>
                <a:noFill/>
                <a:ln>
                  <a:noFill/>
                </a:ln>
                <a:effectLst/>
              </c:spPr>
              <c:txPr>
                <a:bodyPr rot="0"/>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3-3C1E-3345-ABF4-80726FDABE60}"/>
                </c:ext>
              </c:extLst>
            </c:dLbl>
            <c:dLbl>
              <c:idx val="7"/>
              <c:numFmt formatCode="0.0%" sourceLinked="0"/>
              <c:spPr>
                <a:noFill/>
                <a:ln>
                  <a:noFill/>
                </a:ln>
                <a:effectLst/>
              </c:spPr>
              <c:txPr>
                <a:bodyPr rot="0"/>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4-3C1E-3345-ABF4-80726FDABE60}"/>
                </c:ext>
              </c:extLst>
            </c:dLbl>
            <c:dLbl>
              <c:idx val="10"/>
              <c:layout>
                <c:manualLayout>
                  <c:x val="0.13156933017901909"/>
                  <c:y val="-8.641534093952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C1E-3345-ABF4-80726FDABE60}"/>
                </c:ext>
              </c:extLst>
            </c:dLbl>
            <c:numFmt formatCode="0.0%" sourceLinked="0"/>
            <c:spPr>
              <a:noFill/>
              <a:ln>
                <a:noFill/>
              </a:ln>
              <a:effectLst/>
            </c:spPr>
            <c:txPr>
              <a:bodyPr rot="0"/>
              <a:lstStyle/>
              <a:p>
                <a:pPr>
                  <a:defRPr b="1">
                    <a:solidFill>
                      <a:schemeClr val="tx2"/>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'GF Pie'!$C$43:$C$56</c:f>
              <c:strCache>
                <c:ptCount val="14"/>
                <c:pt idx="0">
                  <c:v>Ag Rural Dev</c:v>
                </c:pt>
                <c:pt idx="1">
                  <c:v>Housing</c:v>
                </c:pt>
                <c:pt idx="2">
                  <c:v>Capital Project &amp; Other</c:v>
                </c:pt>
                <c:pt idx="3">
                  <c:v>Debt Service</c:v>
                </c:pt>
                <c:pt idx="4">
                  <c:v>E-12</c:v>
                </c:pt>
                <c:pt idx="5">
                  <c:v>Env &amp; Nat Resources</c:v>
                </c:pt>
                <c:pt idx="6">
                  <c:v>Health and Human Services</c:v>
                </c:pt>
                <c:pt idx="7">
                  <c:v>Higher Education</c:v>
                </c:pt>
                <c:pt idx="8">
                  <c:v>Jobs, Commerce, Energy
</c:v>
                </c:pt>
                <c:pt idx="9">
                  <c:v>Property Tax Aids and Credits</c:v>
                </c:pt>
                <c:pt idx="10">
                  <c:v>Judiciary &amp; Pub Safety
</c:v>
                </c:pt>
                <c:pt idx="11">
                  <c:v>State Gov't &amp; Elections</c:v>
                </c:pt>
                <c:pt idx="12">
                  <c:v>Transportation</c:v>
                </c:pt>
                <c:pt idx="13">
                  <c:v>Vet and Mil Affairs</c:v>
                </c:pt>
              </c:strCache>
            </c:strRef>
          </c:cat>
          <c:val>
            <c:numRef>
              <c:f>'GF Pie'!$V$43:$V$56</c:f>
              <c:numCache>
                <c:formatCode>#,##0_);[Red]\(#,##0\)</c:formatCode>
                <c:ptCount val="14"/>
                <c:pt idx="0">
                  <c:v>127.946</c:v>
                </c:pt>
                <c:pt idx="1">
                  <c:v>115.596</c:v>
                </c:pt>
                <c:pt idx="2">
                  <c:v>297.22300000000001</c:v>
                </c:pt>
                <c:pt idx="3">
                  <c:v>1256.9449999999999</c:v>
                </c:pt>
                <c:pt idx="4">
                  <c:v>20593.771000000001</c:v>
                </c:pt>
                <c:pt idx="5">
                  <c:v>331.66300000000001</c:v>
                </c:pt>
                <c:pt idx="6">
                  <c:v>16506.937000000002</c:v>
                </c:pt>
                <c:pt idx="7">
                  <c:v>3406.1280000000002</c:v>
                </c:pt>
                <c:pt idx="8">
                  <c:v>314.50799999999998</c:v>
                </c:pt>
                <c:pt idx="9">
                  <c:v>4199.5370000000003</c:v>
                </c:pt>
                <c:pt idx="10">
                  <c:v>2538.1469999999999</c:v>
                </c:pt>
                <c:pt idx="11">
                  <c:v>965.25199999999995</c:v>
                </c:pt>
                <c:pt idx="12">
                  <c:v>249.55199999999999</c:v>
                </c:pt>
                <c:pt idx="13">
                  <c:v>209.386</c:v>
                </c:pt>
              </c:numCache>
            </c:numRef>
          </c:val>
          <c:extLst>
            <c:ext xmlns:c16="http://schemas.microsoft.com/office/drawing/2014/chart" uri="{C3380CC4-5D6E-409C-BE32-E72D297353CC}">
              <c16:uniqueId val="{00000001-3C1E-3345-ABF4-80726FDABE60}"/>
            </c:ext>
          </c:extLst>
        </c:ser>
        <c:dLbls>
          <c:showLegendKey val="0"/>
          <c:showVal val="0"/>
          <c:showCatName val="1"/>
          <c:showSerName val="0"/>
          <c:showPercent val="1"/>
          <c:showBubbleSize val="0"/>
          <c:showLeaderLines val="1"/>
        </c:dLbls>
        <c:firstSliceAng val="115"/>
      </c:pie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Expenditures - All Funds</a:t>
            </a:r>
          </a:p>
          <a:p>
            <a:pPr>
              <a:defRPr/>
            </a:pPr>
            <a:r>
              <a:rPr lang="en-US" sz="1200" dirty="0"/>
              <a:t>General Fund &amp; Other</a:t>
            </a:r>
            <a:r>
              <a:rPr lang="en-US" sz="1200" baseline="0" dirty="0"/>
              <a:t> Funds</a:t>
            </a:r>
          </a:p>
          <a:p>
            <a:pPr>
              <a:defRPr/>
            </a:pPr>
            <a:r>
              <a:rPr lang="en-US" sz="1200" baseline="0" dirty="0"/>
              <a:t>7th Special Session, Actual Dollars</a:t>
            </a:r>
            <a:endParaRPr lang="en-US" sz="1200" dirty="0"/>
          </a:p>
        </c:rich>
      </c:tx>
      <c:layout>
        <c:manualLayout>
          <c:xMode val="edge"/>
          <c:yMode val="edge"/>
          <c:x val="0.35806107387561237"/>
          <c:y val="0"/>
        </c:manualLayout>
      </c:layout>
      <c:overlay val="0"/>
    </c:title>
    <c:autoTitleDeleted val="0"/>
    <c:plotArea>
      <c:layout>
        <c:manualLayout>
          <c:layoutTarget val="inner"/>
          <c:xMode val="edge"/>
          <c:yMode val="edge"/>
          <c:x val="0.10291808638144645"/>
          <c:y val="0.19696542487997656"/>
          <c:w val="0.81239896737045802"/>
          <c:h val="0.62529899279831458"/>
        </c:manualLayout>
      </c:layout>
      <c:barChart>
        <c:barDir val="col"/>
        <c:grouping val="stacked"/>
        <c:varyColors val="0"/>
        <c:ser>
          <c:idx val="0"/>
          <c:order val="0"/>
          <c:tx>
            <c:strRef>
              <c:f>'Spending Trends'!$D$3:$I$3</c:f>
              <c:strCache>
                <c:ptCount val="1"/>
                <c:pt idx="0">
                  <c:v>General Fund</c:v>
                </c:pt>
              </c:strCache>
            </c:strRef>
          </c:tx>
          <c:invertIfNegative val="0"/>
          <c:cat>
            <c:numRef>
              <c:f>'Spending Trends'!$Y$41:$Y$73</c:f>
              <c:numCache>
                <c:formatCode>General</c:formatCode>
                <c:ptCount val="3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pt idx="31">
                  <c:v>2024</c:v>
                </c:pt>
                <c:pt idx="32">
                  <c:v>2025</c:v>
                </c:pt>
              </c:numCache>
            </c:numRef>
          </c:cat>
          <c:val>
            <c:numRef>
              <c:f>'Spending Trends'!$Z$41:$Z$73</c:f>
              <c:numCache>
                <c:formatCode>#,##0.0_);[Red]\(#,##0.0\)</c:formatCode>
                <c:ptCount val="33"/>
                <c:pt idx="0">
                  <c:v>7.3259720000000002</c:v>
                </c:pt>
                <c:pt idx="1">
                  <c:v>8.1364820000000009</c:v>
                </c:pt>
                <c:pt idx="2">
                  <c:v>8.6032799999999998</c:v>
                </c:pt>
                <c:pt idx="3">
                  <c:v>9.0781899999999993</c:v>
                </c:pt>
                <c:pt idx="4">
                  <c:v>9.5509079999999997</c:v>
                </c:pt>
                <c:pt idx="5">
                  <c:v>10.212246</c:v>
                </c:pt>
                <c:pt idx="6">
                  <c:v>10.980862</c:v>
                </c:pt>
                <c:pt idx="7">
                  <c:v>11.476286</c:v>
                </c:pt>
                <c:pt idx="8">
                  <c:v>12.702745</c:v>
                </c:pt>
                <c:pt idx="9">
                  <c:v>12.753956000000001</c:v>
                </c:pt>
                <c:pt idx="10">
                  <c:v>13.894157999999999</c:v>
                </c:pt>
                <c:pt idx="11">
                  <c:v>13.599759000000001</c:v>
                </c:pt>
                <c:pt idx="12">
                  <c:v>14.528646</c:v>
                </c:pt>
                <c:pt idx="13">
                  <c:v>15.542299999999999</c:v>
                </c:pt>
                <c:pt idx="14">
                  <c:v>15.947241999999999</c:v>
                </c:pt>
                <c:pt idx="15">
                  <c:v>17.005008</c:v>
                </c:pt>
                <c:pt idx="16">
                  <c:v>16.861397</c:v>
                </c:pt>
                <c:pt idx="17">
                  <c:v>14.626956</c:v>
                </c:pt>
                <c:pt idx="18">
                  <c:v>15.334735</c:v>
                </c:pt>
                <c:pt idx="19">
                  <c:v>16.579854999999998</c:v>
                </c:pt>
                <c:pt idx="20">
                  <c:v>18.739476</c:v>
                </c:pt>
                <c:pt idx="21">
                  <c:v>19.348306999999998</c:v>
                </c:pt>
                <c:pt idx="22">
                  <c:v>20.292843000000001</c:v>
                </c:pt>
                <c:pt idx="23">
                  <c:v>20.151959999999999</c:v>
                </c:pt>
                <c:pt idx="24">
                  <c:v>21.102782000000001</c:v>
                </c:pt>
                <c:pt idx="25">
                  <c:v>22.347204999999999</c:v>
                </c:pt>
                <c:pt idx="26">
                  <c:v>23.054172999999999</c:v>
                </c:pt>
                <c:pt idx="27">
                  <c:v>23.777975999999999</c:v>
                </c:pt>
                <c:pt idx="28">
                  <c:v>23.849492999999999</c:v>
                </c:pt>
                <c:pt idx="29">
                  <c:v>25.347058000000001</c:v>
                </c:pt>
                <c:pt idx="30">
                  <c:v>25.762848999999999</c:v>
                </c:pt>
                <c:pt idx="31">
                  <c:v>26.546289999999999</c:v>
                </c:pt>
                <c:pt idx="32">
                  <c:v>27.090764</c:v>
                </c:pt>
              </c:numCache>
            </c:numRef>
          </c:val>
          <c:extLst>
            <c:ext xmlns:c16="http://schemas.microsoft.com/office/drawing/2014/chart" uri="{C3380CC4-5D6E-409C-BE32-E72D297353CC}">
              <c16:uniqueId val="{00000000-256C-844C-8DD2-04B8AFACBBED}"/>
            </c:ext>
          </c:extLst>
        </c:ser>
        <c:ser>
          <c:idx val="1"/>
          <c:order val="1"/>
          <c:tx>
            <c:strRef>
              <c:f>'Spending Trends'!$P$3:$U$3</c:f>
              <c:strCache>
                <c:ptCount val="1"/>
                <c:pt idx="0">
                  <c:v>All Other</c:v>
                </c:pt>
              </c:strCache>
            </c:strRef>
          </c:tx>
          <c:invertIfNegative val="0"/>
          <c:cat>
            <c:numRef>
              <c:f>'Spending Trends'!$Y$41:$Y$73</c:f>
              <c:numCache>
                <c:formatCode>General</c:formatCode>
                <c:ptCount val="3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pt idx="31">
                  <c:v>2024</c:v>
                </c:pt>
                <c:pt idx="32">
                  <c:v>2025</c:v>
                </c:pt>
              </c:numCache>
            </c:numRef>
          </c:cat>
          <c:val>
            <c:numRef>
              <c:f>'Spending Trends'!$AB$41:$AB$73</c:f>
              <c:numCache>
                <c:formatCode>#,##0.0_);[Red]\(#,##0.0\)</c:formatCode>
                <c:ptCount val="33"/>
                <c:pt idx="0">
                  <c:v>4.2471680000000003</c:v>
                </c:pt>
                <c:pt idx="1">
                  <c:v>4.6002080000000003</c:v>
                </c:pt>
                <c:pt idx="2">
                  <c:v>4.8864340000000004</c:v>
                </c:pt>
                <c:pt idx="3">
                  <c:v>4.904191</c:v>
                </c:pt>
                <c:pt idx="4">
                  <c:v>5.3034460000000001</c:v>
                </c:pt>
                <c:pt idx="5">
                  <c:v>5.5260179999999997</c:v>
                </c:pt>
                <c:pt idx="6">
                  <c:v>6.0132570000000003</c:v>
                </c:pt>
                <c:pt idx="7">
                  <c:v>6.1232839999999999</c:v>
                </c:pt>
                <c:pt idx="8">
                  <c:v>6.6956829999999998</c:v>
                </c:pt>
                <c:pt idx="9">
                  <c:v>7.3560150000000002</c:v>
                </c:pt>
                <c:pt idx="10">
                  <c:v>8.6779689999999992</c:v>
                </c:pt>
                <c:pt idx="11">
                  <c:v>8.9281690000000005</c:v>
                </c:pt>
                <c:pt idx="12">
                  <c:v>8.7606640000000002</c:v>
                </c:pt>
                <c:pt idx="13">
                  <c:v>8.9099559999999993</c:v>
                </c:pt>
                <c:pt idx="14">
                  <c:v>9.2642810000000004</c:v>
                </c:pt>
                <c:pt idx="15">
                  <c:v>9.8478969999999997</c:v>
                </c:pt>
                <c:pt idx="16">
                  <c:v>11.430937</c:v>
                </c:pt>
                <c:pt idx="17">
                  <c:v>13.775936</c:v>
                </c:pt>
                <c:pt idx="18">
                  <c:v>14.666852</c:v>
                </c:pt>
                <c:pt idx="19">
                  <c:v>12.943047</c:v>
                </c:pt>
                <c:pt idx="20">
                  <c:v>13.428108999999999</c:v>
                </c:pt>
                <c:pt idx="21">
                  <c:v>14.274979</c:v>
                </c:pt>
                <c:pt idx="22">
                  <c:v>15.56343</c:v>
                </c:pt>
                <c:pt idx="23">
                  <c:v>16.701741999999999</c:v>
                </c:pt>
                <c:pt idx="24">
                  <c:v>16.621203000000001</c:v>
                </c:pt>
                <c:pt idx="25">
                  <c:v>18.160413999999999</c:v>
                </c:pt>
                <c:pt idx="26">
                  <c:v>18.137081999999999</c:v>
                </c:pt>
                <c:pt idx="27">
                  <c:v>19.324498999999999</c:v>
                </c:pt>
                <c:pt idx="28">
                  <c:v>25.969723999999999</c:v>
                </c:pt>
                <c:pt idx="29">
                  <c:v>22.318225999999999</c:v>
                </c:pt>
                <c:pt idx="30">
                  <c:v>21.969211999999999</c:v>
                </c:pt>
                <c:pt idx="31">
                  <c:v>22.423459000000001</c:v>
                </c:pt>
                <c:pt idx="32">
                  <c:v>22.915129</c:v>
                </c:pt>
              </c:numCache>
            </c:numRef>
          </c:val>
          <c:extLst>
            <c:ext xmlns:c16="http://schemas.microsoft.com/office/drawing/2014/chart" uri="{C3380CC4-5D6E-409C-BE32-E72D297353CC}">
              <c16:uniqueId val="{00000001-256C-844C-8DD2-04B8AFACBBED}"/>
            </c:ext>
          </c:extLst>
        </c:ser>
        <c:dLbls>
          <c:showLegendKey val="0"/>
          <c:showVal val="0"/>
          <c:showCatName val="0"/>
          <c:showSerName val="0"/>
          <c:showPercent val="0"/>
          <c:showBubbleSize val="0"/>
        </c:dLbls>
        <c:gapWidth val="150"/>
        <c:overlap val="100"/>
        <c:axId val="220927656"/>
        <c:axId val="222882968"/>
      </c:barChart>
      <c:catAx>
        <c:axId val="220927656"/>
        <c:scaling>
          <c:orientation val="minMax"/>
        </c:scaling>
        <c:delete val="0"/>
        <c:axPos val="b"/>
        <c:title>
          <c:tx>
            <c:rich>
              <a:bodyPr/>
              <a:lstStyle/>
              <a:p>
                <a:pPr>
                  <a:defRPr/>
                </a:pPr>
                <a:r>
                  <a:rPr lang="en-US"/>
                  <a:t>Fiscal Years</a:t>
                </a:r>
              </a:p>
            </c:rich>
          </c:tx>
          <c:layout>
            <c:manualLayout>
              <c:xMode val="edge"/>
              <c:yMode val="edge"/>
              <c:x val="0.55017536601028361"/>
              <c:y val="0.90390002973766137"/>
            </c:manualLayout>
          </c:layout>
          <c:overlay val="0"/>
        </c:title>
        <c:numFmt formatCode="General" sourceLinked="1"/>
        <c:majorTickMark val="out"/>
        <c:minorTickMark val="none"/>
        <c:tickLblPos val="nextTo"/>
        <c:txPr>
          <a:bodyPr rot="2700000"/>
          <a:lstStyle/>
          <a:p>
            <a:pPr>
              <a:defRPr/>
            </a:pPr>
            <a:endParaRPr lang="en-US"/>
          </a:p>
        </c:txPr>
        <c:crossAx val="222882968"/>
        <c:crosses val="autoZero"/>
        <c:auto val="1"/>
        <c:lblAlgn val="ctr"/>
        <c:lblOffset val="100"/>
        <c:noMultiLvlLbl val="0"/>
      </c:catAx>
      <c:valAx>
        <c:axId val="222882968"/>
        <c:scaling>
          <c:orientation val="minMax"/>
        </c:scaling>
        <c:delete val="0"/>
        <c:axPos val="l"/>
        <c:majorGridlines/>
        <c:title>
          <c:tx>
            <c:rich>
              <a:bodyPr rot="-5400000" vert="horz"/>
              <a:lstStyle/>
              <a:p>
                <a:pPr>
                  <a:defRPr/>
                </a:pPr>
                <a:r>
                  <a:rPr lang="en-US"/>
                  <a:t>Dollars in Billions</a:t>
                </a:r>
              </a:p>
            </c:rich>
          </c:tx>
          <c:layout>
            <c:manualLayout>
              <c:xMode val="edge"/>
              <c:yMode val="edge"/>
              <c:x val="0"/>
              <c:y val="0.37617599524197443"/>
            </c:manualLayout>
          </c:layout>
          <c:overlay val="0"/>
        </c:title>
        <c:numFmt formatCode="#,##0.0_);[Red]\(#,##0.0\)" sourceLinked="1"/>
        <c:majorTickMark val="out"/>
        <c:minorTickMark val="none"/>
        <c:tickLblPos val="nextTo"/>
        <c:crossAx val="220927656"/>
        <c:crosses val="autoZero"/>
        <c:crossBetween val="between"/>
      </c:valAx>
    </c:plotArea>
    <c:legend>
      <c:legendPos val="r"/>
      <c:layout>
        <c:manualLayout>
          <c:xMode val="edge"/>
          <c:yMode val="edge"/>
          <c:x val="0.13121509091939063"/>
          <c:y val="0.91623210891741891"/>
          <c:w val="0.45231802274715682"/>
          <c:h val="7.9522367396383131E-2"/>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Projected General Fund Resources &amp; Spending</a:t>
            </a:r>
          </a:p>
        </c:rich>
      </c:tx>
      <c:layout>
        <c:manualLayout>
          <c:xMode val="edge"/>
          <c:yMode val="edge"/>
          <c:x val="0.17390014657241068"/>
          <c:y val="7.7810704328393748E-3"/>
        </c:manualLayout>
      </c:layout>
      <c:overlay val="0"/>
    </c:title>
    <c:autoTitleDeleted val="0"/>
    <c:plotArea>
      <c:layout>
        <c:manualLayout>
          <c:layoutTarget val="inner"/>
          <c:xMode val="edge"/>
          <c:yMode val="edge"/>
          <c:x val="0.1266789808467064"/>
          <c:y val="0.12333887694595533"/>
          <c:w val="0.81481825693362386"/>
          <c:h val="0.69679652646185519"/>
        </c:manualLayout>
      </c:layout>
      <c:barChart>
        <c:barDir val="col"/>
        <c:grouping val="clustered"/>
        <c:varyColors val="0"/>
        <c:ser>
          <c:idx val="0"/>
          <c:order val="0"/>
          <c:tx>
            <c:strRef>
              <c:f>Sheet1!$B$1</c:f>
              <c:strCache>
                <c:ptCount val="1"/>
                <c:pt idx="0">
                  <c:v>Resources</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Sheet1!$B$2:$B$4</c:f>
              <c:numCache>
                <c:formatCode>General</c:formatCode>
                <c:ptCount val="3"/>
                <c:pt idx="0">
                  <c:v>47.099203000000003</c:v>
                </c:pt>
                <c:pt idx="1">
                  <c:v>51.156961000000003</c:v>
                </c:pt>
                <c:pt idx="2">
                  <c:v>54.576253000000001</c:v>
                </c:pt>
              </c:numCache>
            </c:numRef>
          </c:val>
          <c:extLst>
            <c:ext xmlns:c16="http://schemas.microsoft.com/office/drawing/2014/chart" uri="{C3380CC4-5D6E-409C-BE32-E72D297353CC}">
              <c16:uniqueId val="{00000000-CFD2-4BD0-A868-36D5BFAC8709}"/>
            </c:ext>
          </c:extLst>
        </c:ser>
        <c:ser>
          <c:idx val="1"/>
          <c:order val="1"/>
          <c:tx>
            <c:strRef>
              <c:f>Sheet1!$C$1</c:f>
              <c:strCache>
                <c:ptCount val="1"/>
                <c:pt idx="0">
                  <c:v>Spending</c:v>
                </c:pt>
              </c:strCache>
            </c:strRef>
          </c:tx>
          <c:invertIfNegative val="0"/>
          <c:dLbls>
            <c:dLbl>
              <c:idx val="1"/>
              <c:layout>
                <c:manualLayout>
                  <c:x val="6.3399993588370196E-17"/>
                  <c:y val="-7.7812024154180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D2-4BD0-A868-36D5BFAC8709}"/>
                </c:ext>
              </c:extLst>
            </c:dLbl>
            <c:dLbl>
              <c:idx val="2"/>
              <c:layout>
                <c:manualLayout>
                  <c:x val="-6.9164428353277472E-3"/>
                  <c:y val="1.037446002731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D2-4BD0-A868-36D5BFAC8709}"/>
                </c:ext>
              </c:extLst>
            </c:dLbl>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FY 2020-21</c:v>
                </c:pt>
                <c:pt idx="1">
                  <c:v>FY 2022-23</c:v>
                </c:pt>
                <c:pt idx="2">
                  <c:v>FY 2024-25</c:v>
                </c:pt>
              </c:strCache>
            </c:strRef>
          </c:cat>
          <c:val>
            <c:numRef>
              <c:f>Sheet1!$C$2:$C$4</c:f>
              <c:numCache>
                <c:formatCode>General</c:formatCode>
                <c:ptCount val="3"/>
                <c:pt idx="0">
                  <c:v>48.045088999999997</c:v>
                </c:pt>
                <c:pt idx="1">
                  <c:v>52.415613999999998</c:v>
                </c:pt>
                <c:pt idx="2">
                  <c:v>55.288623000000001</c:v>
                </c:pt>
              </c:numCache>
            </c:numRef>
          </c:val>
          <c:extLst>
            <c:ext xmlns:c16="http://schemas.microsoft.com/office/drawing/2014/chart" uri="{C3380CC4-5D6E-409C-BE32-E72D297353CC}">
              <c16:uniqueId val="{00000003-CFD2-4BD0-A868-36D5BFAC8709}"/>
            </c:ext>
          </c:extLst>
        </c:ser>
        <c:dLbls>
          <c:showLegendKey val="0"/>
          <c:showVal val="0"/>
          <c:showCatName val="0"/>
          <c:showSerName val="0"/>
          <c:showPercent val="0"/>
          <c:showBubbleSize val="0"/>
        </c:dLbls>
        <c:gapWidth val="150"/>
        <c:axId val="108369136"/>
        <c:axId val="108371096"/>
      </c:barChart>
      <c:catAx>
        <c:axId val="108369136"/>
        <c:scaling>
          <c:orientation val="minMax"/>
        </c:scaling>
        <c:delete val="0"/>
        <c:axPos val="b"/>
        <c:numFmt formatCode="General" sourceLinked="0"/>
        <c:majorTickMark val="out"/>
        <c:minorTickMark val="none"/>
        <c:tickLblPos val="low"/>
        <c:crossAx val="108371096"/>
        <c:crosses val="autoZero"/>
        <c:auto val="1"/>
        <c:lblAlgn val="ctr"/>
        <c:lblOffset val="100"/>
        <c:noMultiLvlLbl val="0"/>
      </c:catAx>
      <c:valAx>
        <c:axId val="108371096"/>
        <c:scaling>
          <c:orientation val="minMax"/>
        </c:scaling>
        <c:delete val="0"/>
        <c:axPos val="l"/>
        <c:majorGridlines/>
        <c:title>
          <c:tx>
            <c:rich>
              <a:bodyPr rot="0" vert="wordArtVert"/>
              <a:lstStyle/>
              <a:p>
                <a:pPr>
                  <a:defRPr/>
                </a:pPr>
                <a:r>
                  <a:rPr lang="en-US"/>
                  <a:t>Billions</a:t>
                </a:r>
              </a:p>
            </c:rich>
          </c:tx>
          <c:overlay val="0"/>
        </c:title>
        <c:numFmt formatCode="&quot;$&quot;#,##0" sourceLinked="0"/>
        <c:majorTickMark val="out"/>
        <c:minorTickMark val="none"/>
        <c:tickLblPos val="low"/>
        <c:crossAx val="108369136"/>
        <c:crosses val="autoZero"/>
        <c:crossBetween val="between"/>
      </c:valAx>
      <c:spPr>
        <a:noFill/>
        <a:ln w="25400">
          <a:noFill/>
        </a:ln>
      </c:spPr>
    </c:plotArea>
    <c:legend>
      <c:legendPos val="b"/>
      <c:overlay val="1"/>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Projected General Fund Balance</a:t>
            </a:r>
          </a:p>
        </c:rich>
      </c:tx>
      <c:overlay val="0"/>
    </c:title>
    <c:autoTitleDeleted val="0"/>
    <c:plotArea>
      <c:layout/>
      <c:barChart>
        <c:barDir val="col"/>
        <c:grouping val="clustered"/>
        <c:varyColors val="0"/>
        <c:ser>
          <c:idx val="0"/>
          <c:order val="0"/>
          <c:tx>
            <c:strRef>
              <c:f>Sheet1!$B$1</c:f>
              <c:strCache>
                <c:ptCount val="1"/>
                <c:pt idx="0">
                  <c:v>Budgetary Balance</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Sheet1!$B$2:$B$4</c:f>
              <c:numCache>
                <c:formatCode>General</c:formatCode>
                <c:ptCount val="3"/>
                <c:pt idx="0">
                  <c:v>0.21729299999999999</c:v>
                </c:pt>
                <c:pt idx="1">
                  <c:v>0.46951700000000002</c:v>
                </c:pt>
                <c:pt idx="2">
                  <c:v>-0.24285300000000001</c:v>
                </c:pt>
              </c:numCache>
            </c:numRef>
          </c:val>
          <c:extLst>
            <c:ext xmlns:c16="http://schemas.microsoft.com/office/drawing/2014/chart" uri="{C3380CC4-5D6E-409C-BE32-E72D297353CC}">
              <c16:uniqueId val="{00000000-CF06-4022-9FF4-C456AC391C67}"/>
            </c:ext>
          </c:extLst>
        </c:ser>
        <c:ser>
          <c:idx val="1"/>
          <c:order val="1"/>
          <c:tx>
            <c:strRef>
              <c:f>Sheet1!$C$1</c:f>
              <c:strCache>
                <c:ptCount val="1"/>
                <c:pt idx="0">
                  <c:v>Structural Balance</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Sheet1!$C$2:$C$4</c:f>
              <c:numCache>
                <c:formatCode>General</c:formatCode>
                <c:ptCount val="3"/>
                <c:pt idx="0">
                  <c:v>-0.945886</c:v>
                </c:pt>
                <c:pt idx="1">
                  <c:v>-1.258653</c:v>
                </c:pt>
                <c:pt idx="2">
                  <c:v>-0.71236999999999995</c:v>
                </c:pt>
              </c:numCache>
            </c:numRef>
          </c:val>
          <c:extLst>
            <c:ext xmlns:c16="http://schemas.microsoft.com/office/drawing/2014/chart" uri="{C3380CC4-5D6E-409C-BE32-E72D297353CC}">
              <c16:uniqueId val="{00000001-CF06-4022-9FF4-C456AC391C67}"/>
            </c:ext>
          </c:extLst>
        </c:ser>
        <c:dLbls>
          <c:showLegendKey val="0"/>
          <c:showVal val="0"/>
          <c:showCatName val="0"/>
          <c:showSerName val="0"/>
          <c:showPercent val="0"/>
          <c:showBubbleSize val="0"/>
        </c:dLbls>
        <c:gapWidth val="150"/>
        <c:axId val="152299600"/>
        <c:axId val="152299992"/>
      </c:barChart>
      <c:catAx>
        <c:axId val="152299600"/>
        <c:scaling>
          <c:orientation val="minMax"/>
        </c:scaling>
        <c:delete val="0"/>
        <c:axPos val="b"/>
        <c:numFmt formatCode="General" sourceLinked="0"/>
        <c:majorTickMark val="out"/>
        <c:minorTickMark val="none"/>
        <c:tickLblPos val="low"/>
        <c:crossAx val="152299992"/>
        <c:crosses val="autoZero"/>
        <c:auto val="1"/>
        <c:lblAlgn val="ctr"/>
        <c:lblOffset val="100"/>
        <c:noMultiLvlLbl val="0"/>
      </c:catAx>
      <c:valAx>
        <c:axId val="152299992"/>
        <c:scaling>
          <c:orientation val="minMax"/>
          <c:max val="3"/>
          <c:min val="-3"/>
        </c:scaling>
        <c:delete val="0"/>
        <c:axPos val="l"/>
        <c:majorGridlines/>
        <c:title>
          <c:tx>
            <c:rich>
              <a:bodyPr rot="0" vert="wordArtVert"/>
              <a:lstStyle/>
              <a:p>
                <a:pPr>
                  <a:defRPr/>
                </a:pPr>
                <a:r>
                  <a:rPr lang="en-US"/>
                  <a:t>Billions</a:t>
                </a:r>
              </a:p>
            </c:rich>
          </c:tx>
          <c:overlay val="0"/>
        </c:title>
        <c:numFmt formatCode="&quot;$&quot;#,##0" sourceLinked="0"/>
        <c:majorTickMark val="out"/>
        <c:minorTickMark val="none"/>
        <c:tickLblPos val="low"/>
        <c:crossAx val="152299600"/>
        <c:crosses val="autoZero"/>
        <c:crossBetween val="between"/>
        <c:majorUnit val="2"/>
      </c:valAx>
    </c:plotArea>
    <c:legend>
      <c:legendPos val="r"/>
      <c:layout>
        <c:manualLayout>
          <c:xMode val="edge"/>
          <c:yMode val="edge"/>
          <c:x val="0.15950991895209479"/>
          <c:y val="0.71147859404517988"/>
          <c:w val="0.30708051408922127"/>
          <c:h val="0.14196664071693577"/>
        </c:manualLayout>
      </c:layout>
      <c:overlay val="1"/>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dirty="0"/>
              <a:t>Incrementa</a:t>
            </a:r>
            <a:r>
              <a:rPr lang="en-US" sz="2000" baseline="0" dirty="0"/>
              <a:t>l FY 2022-23 Increases by Budget Jurisdiction</a:t>
            </a:r>
            <a:endParaRPr lang="en-US" sz="2000" dirty="0"/>
          </a:p>
        </c:rich>
      </c:tx>
      <c:layout>
        <c:manualLayout>
          <c:xMode val="edge"/>
          <c:yMode val="edge"/>
          <c:x val="0.2220289886489577"/>
          <c:y val="5.4503022557384814E-3"/>
        </c:manualLayout>
      </c:layout>
      <c:overlay val="0"/>
    </c:title>
    <c:autoTitleDeleted val="0"/>
    <c:plotArea>
      <c:layout>
        <c:manualLayout>
          <c:layoutTarget val="inner"/>
          <c:xMode val="edge"/>
          <c:yMode val="edge"/>
          <c:x val="0.14037153053454765"/>
          <c:y val="7.9976533659264271E-2"/>
          <c:w val="0.83553900515118917"/>
          <c:h val="0.48472477690239152"/>
        </c:manualLayout>
      </c:layout>
      <c:barChart>
        <c:barDir val="col"/>
        <c:grouping val="clustered"/>
        <c:varyColors val="0"/>
        <c:ser>
          <c:idx val="0"/>
          <c:order val="0"/>
          <c:tx>
            <c:strRef>
              <c:f>Sheet1!$B$1</c:f>
              <c:strCache>
                <c:ptCount val="1"/>
                <c:pt idx="0">
                  <c:v>Spending Increases</c:v>
                </c:pt>
              </c:strCache>
            </c:strRef>
          </c:tx>
          <c:invertIfNegative val="0"/>
          <c:dLbls>
            <c:dLbl>
              <c:idx val="1"/>
              <c:layout>
                <c:manualLayout>
                  <c:x val="-1.2044732157131593E-2"/>
                  <c:y val="2.72515112786924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65-D24F-8D6B-9CCFD11F3472}"/>
                </c:ext>
              </c:extLst>
            </c:dLbl>
            <c:dLbl>
              <c:idx val="2"/>
              <c:layout>
                <c:manualLayout>
                  <c:x val="1.0324056134684191E-2"/>
                  <c:y val="1.3625755639346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65-D24F-8D6B-9CCFD11F3472}"/>
                </c:ext>
              </c:extLst>
            </c:dLbl>
            <c:numFmt formatCode="#,##0.0" sourceLinked="0"/>
            <c:spPr>
              <a:noFill/>
              <a:ln>
                <a:solidFill>
                  <a:schemeClr val="accent1">
                    <a:shade val="95000"/>
                    <a:satMod val="105000"/>
                  </a:schemeClr>
                </a:solid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E-12</c:v>
                </c:pt>
                <c:pt idx="1">
                  <c:v>Higher Ed</c:v>
                </c:pt>
                <c:pt idx="2">
                  <c:v>HHS</c:v>
                </c:pt>
                <c:pt idx="3">
                  <c:v>Agric</c:v>
                </c:pt>
                <c:pt idx="4">
                  <c:v>Housing</c:v>
                </c:pt>
                <c:pt idx="5">
                  <c:v>Enviro &amp; Nat Resc</c:v>
                </c:pt>
                <c:pt idx="6">
                  <c:v>Jobs, Energy, Commerce</c:v>
                </c:pt>
                <c:pt idx="7">
                  <c:v>State Gov't &amp; Vets</c:v>
                </c:pt>
                <c:pt idx="8">
                  <c:v>Transportation</c:v>
                </c:pt>
                <c:pt idx="9">
                  <c:v>Judiciary &amp; Public Safety</c:v>
                </c:pt>
                <c:pt idx="10">
                  <c:v>Aids and Credits</c:v>
                </c:pt>
                <c:pt idx="11">
                  <c:v>Capital Projects</c:v>
                </c:pt>
              </c:strCache>
            </c:strRef>
          </c:cat>
          <c:val>
            <c:numRef>
              <c:f>Sheet1!$B$2:$B$13</c:f>
              <c:numCache>
                <c:formatCode>General</c:formatCode>
                <c:ptCount val="12"/>
                <c:pt idx="0">
                  <c:v>661.45899999999995</c:v>
                </c:pt>
                <c:pt idx="1">
                  <c:v>149.55799999999999</c:v>
                </c:pt>
                <c:pt idx="2">
                  <c:v>166.90600000000001</c:v>
                </c:pt>
                <c:pt idx="3">
                  <c:v>54.887999999999998</c:v>
                </c:pt>
                <c:pt idx="4">
                  <c:v>14</c:v>
                </c:pt>
                <c:pt idx="5">
                  <c:v>32.659999999999997</c:v>
                </c:pt>
                <c:pt idx="6">
                  <c:v>11.072000000000001</c:v>
                </c:pt>
                <c:pt idx="7">
                  <c:v>52.27</c:v>
                </c:pt>
                <c:pt idx="8">
                  <c:v>16.323</c:v>
                </c:pt>
                <c:pt idx="9">
                  <c:v>116.96</c:v>
                </c:pt>
                <c:pt idx="10">
                  <c:v>6.1989999999999998</c:v>
                </c:pt>
                <c:pt idx="11">
                  <c:v>20.728000000000002</c:v>
                </c:pt>
              </c:numCache>
            </c:numRef>
          </c:val>
          <c:extLst>
            <c:ext xmlns:c16="http://schemas.microsoft.com/office/drawing/2014/chart" uri="{C3380CC4-5D6E-409C-BE32-E72D297353CC}">
              <c16:uniqueId val="{00000000-AD65-D24F-8D6B-9CCFD11F3472}"/>
            </c:ext>
          </c:extLst>
        </c:ser>
        <c:dLbls>
          <c:showLegendKey val="0"/>
          <c:showVal val="0"/>
          <c:showCatName val="0"/>
          <c:showSerName val="0"/>
          <c:showPercent val="0"/>
          <c:showBubbleSize val="0"/>
        </c:dLbls>
        <c:gapWidth val="150"/>
        <c:axId val="152299600"/>
        <c:axId val="152299992"/>
      </c:barChart>
      <c:catAx>
        <c:axId val="152299600"/>
        <c:scaling>
          <c:orientation val="minMax"/>
        </c:scaling>
        <c:delete val="0"/>
        <c:axPos val="b"/>
        <c:numFmt formatCode="General" sourceLinked="0"/>
        <c:majorTickMark val="out"/>
        <c:minorTickMark val="none"/>
        <c:tickLblPos val="low"/>
        <c:txPr>
          <a:bodyPr/>
          <a:lstStyle/>
          <a:p>
            <a:pPr>
              <a:defRPr sz="1200"/>
            </a:pPr>
            <a:endParaRPr lang="en-US"/>
          </a:p>
        </c:txPr>
        <c:crossAx val="152299992"/>
        <c:crosses val="autoZero"/>
        <c:auto val="1"/>
        <c:lblAlgn val="ctr"/>
        <c:lblOffset val="100"/>
        <c:noMultiLvlLbl val="0"/>
      </c:catAx>
      <c:valAx>
        <c:axId val="152299992"/>
        <c:scaling>
          <c:orientation val="minMax"/>
          <c:max val="800"/>
          <c:min val="0"/>
        </c:scaling>
        <c:delete val="0"/>
        <c:axPos val="l"/>
        <c:majorGridlines>
          <c:spPr>
            <a:ln>
              <a:noFill/>
            </a:ln>
          </c:spPr>
        </c:majorGridlines>
        <c:title>
          <c:tx>
            <c:rich>
              <a:bodyPr rot="0" vert="wordArtVert"/>
              <a:lstStyle/>
              <a:p>
                <a:pPr>
                  <a:defRPr/>
                </a:pPr>
                <a:r>
                  <a:rPr lang="en-US" dirty="0"/>
                  <a:t>Millions</a:t>
                </a:r>
              </a:p>
            </c:rich>
          </c:tx>
          <c:overlay val="0"/>
        </c:title>
        <c:numFmt formatCode="#,##0" sourceLinked="0"/>
        <c:majorTickMark val="out"/>
        <c:minorTickMark val="none"/>
        <c:tickLblPos val="low"/>
        <c:crossAx val="152299600"/>
        <c:crosses val="autoZero"/>
        <c:crossBetween val="between"/>
        <c:minorUnit val="100"/>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dirty="0"/>
              <a:t>State Revenues by</a:t>
            </a:r>
            <a:r>
              <a:rPr lang="en-US" sz="1800" b="1" baseline="0" dirty="0"/>
              <a:t> Category, All Funds</a:t>
            </a:r>
          </a:p>
          <a:p>
            <a:pPr>
              <a:defRPr b="1"/>
            </a:pPr>
            <a:r>
              <a:rPr lang="en-US" b="0" baseline="0" dirty="0"/>
              <a:t>FY 22-23 Biennium | Total = $93.7 billion</a:t>
            </a:r>
          </a:p>
          <a:p>
            <a:pPr>
              <a:defRPr b="1"/>
            </a:pPr>
            <a:br>
              <a:rPr lang="en-US" b="1" baseline="0" dirty="0"/>
            </a:b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E6-4842-9B68-7BEF59EEF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E6-4842-9B68-7BEF59EEF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E6-4842-9B68-7BEF59EEF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E6-4842-9B68-7BEF59EEFB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AE6-4842-9B68-7BEF59EEFB8C}"/>
              </c:ext>
            </c:extLst>
          </c:dPt>
          <c:dLbls>
            <c:dLbl>
              <c:idx val="0"/>
              <c:layout>
                <c:manualLayout>
                  <c:x val="9.6392989938757653E-2"/>
                  <c:y val="-5.8244568387284923E-2"/>
                </c:manualLayout>
              </c:layout>
              <c:tx>
                <c:rich>
                  <a:bodyPr/>
                  <a:lstStyle/>
                  <a:p>
                    <a:fld id="{ADD0CCEC-9F17-48A7-8362-AFFA004AA3FA}" type="CATEGORYNAME">
                      <a:rPr lang="en-US" b="1"/>
                      <a:pPr/>
                      <a:t>[CATEGORY NAME]</a:t>
                    </a:fld>
                    <a:endParaRPr lang="en-US" b="1" baseline="0"/>
                  </a:p>
                  <a:p>
                    <a:fld id="{52BBEA1B-CB78-406D-B7D1-12E2D9277165}" type="VALUE">
                      <a:rPr lang="en-US"/>
                      <a:pPr/>
                      <a:t>[VALUE]</a:t>
                    </a:fld>
                    <a:endParaRPr lang="en-US" baseline="0"/>
                  </a:p>
                  <a:p>
                    <a:fld id="{A8C0A052-1E27-4227-99E5-0B7004860F89}"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AE6-4842-9B68-7BEF59EEFB8C}"/>
                </c:ext>
              </c:extLst>
            </c:dLbl>
            <c:dLbl>
              <c:idx val="1"/>
              <c:layout>
                <c:manualLayout>
                  <c:x val="-2.5011545262154111E-2"/>
                  <c:y val="6.8871613384638656E-3"/>
                </c:manualLayout>
              </c:layout>
              <c:tx>
                <c:rich>
                  <a:bodyPr/>
                  <a:lstStyle/>
                  <a:p>
                    <a:fld id="{0E3E6E55-12A5-4CEC-9E93-DEC235069969}" type="CATEGORYNAME">
                      <a:rPr lang="en-US" b="1"/>
                      <a:pPr/>
                      <a:t>[CATEGORY NAME]</a:t>
                    </a:fld>
                    <a:endParaRPr lang="en-US" b="1" baseline="0"/>
                  </a:p>
                  <a:p>
                    <a:fld id="{47694DFC-124D-45AE-B2F5-5A5E0EAE6443}" type="VALUE">
                      <a:rPr lang="en-US"/>
                      <a:pPr/>
                      <a:t>[VALUE]</a:t>
                    </a:fld>
                    <a:endParaRPr lang="en-US" baseline="0"/>
                  </a:p>
                  <a:p>
                    <a:fld id="{516C2E0B-1EC7-479E-A371-2111E0C427D7}"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AE6-4842-9B68-7BEF59EEFB8C}"/>
                </c:ext>
              </c:extLst>
            </c:dLbl>
            <c:dLbl>
              <c:idx val="2"/>
              <c:layout>
                <c:manualLayout>
                  <c:x val="-0.15105497066477425"/>
                  <c:y val="6.6291569579349729E-2"/>
                </c:manualLayout>
              </c:layout>
              <c:tx>
                <c:rich>
                  <a:bodyPr/>
                  <a:lstStyle/>
                  <a:p>
                    <a:fld id="{F01853A4-0E33-4A99-9A7B-F92819BB31FD}" type="CATEGORYNAME">
                      <a:rPr lang="en-US" b="1"/>
                      <a:pPr/>
                      <a:t>[CATEGORY NAME]</a:t>
                    </a:fld>
                    <a:endParaRPr lang="en-US" b="1" baseline="0"/>
                  </a:p>
                  <a:p>
                    <a:fld id="{837C0F56-AB96-4AD0-896B-FD9528059DE0}" type="VALUE">
                      <a:rPr lang="en-US"/>
                      <a:pPr/>
                      <a:t>[VALUE]</a:t>
                    </a:fld>
                    <a:endParaRPr lang="en-US" baseline="0"/>
                  </a:p>
                  <a:p>
                    <a:fld id="{80B45138-4B73-41CF-B66E-D7E01A27C6E1}"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AE6-4842-9B68-7BEF59EEFB8C}"/>
                </c:ext>
              </c:extLst>
            </c:dLbl>
            <c:dLbl>
              <c:idx val="3"/>
              <c:layout>
                <c:manualLayout>
                  <c:x val="-0.12267074480140421"/>
                  <c:y val="-2.7644302579376435E-2"/>
                </c:manualLayout>
              </c:layout>
              <c:tx>
                <c:rich>
                  <a:bodyPr/>
                  <a:lstStyle/>
                  <a:p>
                    <a:fld id="{93E2AFE8-2953-425C-ACAA-F9E8C805764F}" type="CATEGORYNAME">
                      <a:rPr lang="en-US" b="1"/>
                      <a:pPr/>
                      <a:t>[CATEGORY NAME]</a:t>
                    </a:fld>
                    <a:endParaRPr lang="en-US" b="1" baseline="0" dirty="0"/>
                  </a:p>
                  <a:p>
                    <a:fld id="{F4173570-0DB6-48A5-908E-0AF013405ACA}" type="VALUE">
                      <a:rPr lang="en-US"/>
                      <a:pPr/>
                      <a:t>[VALUE]</a:t>
                    </a:fld>
                    <a:endParaRPr lang="en-US" baseline="0" dirty="0"/>
                  </a:p>
                  <a:p>
                    <a:fld id="{A4CE6D1D-AD8B-4533-93B3-AA8002FAD81D}"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AE6-4842-9B68-7BEF59EEFB8C}"/>
                </c:ext>
              </c:extLst>
            </c:dLbl>
            <c:dLbl>
              <c:idx val="4"/>
              <c:layout>
                <c:manualLayout>
                  <c:x val="0.11645853838582679"/>
                  <c:y val="-1.0331000291630248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D14938B2-804A-4D37-B8EB-893D74BF628F}" type="CATEGORYNAME">
                      <a:rPr lang="en-US" sz="1100" b="1"/>
                      <a:pPr>
                        <a:defRPr sz="1100"/>
                      </a:pPr>
                      <a:t>[CATEGORY NAME]</a:t>
                    </a:fld>
                    <a:endParaRPr lang="en-US" sz="1100" b="1" baseline="0"/>
                  </a:p>
                  <a:p>
                    <a:pPr>
                      <a:defRPr sz="1100"/>
                    </a:pPr>
                    <a:fld id="{72C1BE0B-670C-4CC6-8E02-B8083F33DF2F}" type="VALUE">
                      <a:rPr lang="en-US" sz="1100"/>
                      <a:pPr>
                        <a:defRPr sz="1100"/>
                      </a:pPr>
                      <a:t>[VALUE]</a:t>
                    </a:fld>
                    <a:endParaRPr lang="en-US" sz="1100" baseline="0"/>
                  </a:p>
                  <a:p>
                    <a:pPr>
                      <a:defRPr sz="1100"/>
                    </a:pPr>
                    <a:fld id="{7DD32C16-4768-433D-99B4-271A9732EB65}" type="PERCENTAGE">
                      <a:rPr lang="en-US" sz="1100"/>
                      <a:pPr>
                        <a:defRPr sz="11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4803819444444444"/>
                      <c:h val="0.12410888743073782"/>
                    </c:manualLayout>
                  </c15:layout>
                  <c15:dlblFieldTable/>
                  <c15:showDataLabelsRange val="0"/>
                </c:ext>
                <c:ext xmlns:c16="http://schemas.microsoft.com/office/drawing/2014/chart" uri="{C3380CC4-5D6E-409C-BE32-E72D297353CC}">
                  <c16:uniqueId val="{00000009-3AE6-4842-9B68-7BEF59EEFB8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 Revenues by Category'!$A$14:$A$18</c:f>
              <c:strCache>
                <c:ptCount val="5"/>
                <c:pt idx="0">
                  <c:v>Taxes</c:v>
                </c:pt>
                <c:pt idx="1">
                  <c:v>Federal Grants</c:v>
                </c:pt>
                <c:pt idx="2">
                  <c:v>Departmental Earnings</c:v>
                </c:pt>
                <c:pt idx="3">
                  <c:v>Investment Income</c:v>
                </c:pt>
                <c:pt idx="4">
                  <c:v>All Other Revenue</c:v>
                </c:pt>
              </c:strCache>
            </c:strRef>
          </c:cat>
          <c:val>
            <c:numRef>
              <c:f>'1. Revenues by Category'!$B$14:$B$18</c:f>
              <c:numCache>
                <c:formatCode>#,##0</c:formatCode>
                <c:ptCount val="5"/>
                <c:pt idx="0">
                  <c:v>56643105</c:v>
                </c:pt>
                <c:pt idx="1">
                  <c:v>30892122</c:v>
                </c:pt>
                <c:pt idx="2">
                  <c:v>2337825</c:v>
                </c:pt>
                <c:pt idx="3">
                  <c:v>375552</c:v>
                </c:pt>
                <c:pt idx="4">
                  <c:v>3410017</c:v>
                </c:pt>
              </c:numCache>
            </c:numRef>
          </c:val>
          <c:extLst>
            <c:ext xmlns:c16="http://schemas.microsoft.com/office/drawing/2014/chart" uri="{C3380CC4-5D6E-409C-BE32-E72D297353CC}">
              <c16:uniqueId val="{0000000A-3AE6-4842-9B68-7BEF59EEFB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effectLst/>
              </a:rPr>
              <a:t>Revenues by Fund</a:t>
            </a:r>
            <a:r>
              <a:rPr lang="en-US" sz="2000" b="1" baseline="0" dirty="0">
                <a:effectLst/>
              </a:rPr>
              <a:t>, </a:t>
            </a:r>
            <a:r>
              <a:rPr lang="en-US" sz="2000" b="1" dirty="0">
                <a:effectLst/>
              </a:rPr>
              <a:t>FYs 2022-23</a:t>
            </a:r>
            <a:endParaRPr lang="en-US" sz="2000" dirty="0">
              <a:effectLst/>
            </a:endParaRPr>
          </a:p>
          <a:p>
            <a:pPr>
              <a:defRPr/>
            </a:pPr>
            <a:r>
              <a:rPr lang="en-US" sz="1800" b="0" i="0" baseline="0" dirty="0">
                <a:effectLst/>
              </a:rPr>
              <a:t>Total = $93.7 billion</a:t>
            </a:r>
            <a:endParaRPr lang="en-US" b="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68-429D-8CCF-0C93C6F994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68-429D-8CCF-0C93C6F994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68-429D-8CCF-0C93C6F994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68-429D-8CCF-0C93C6F994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68-429D-8CCF-0C93C6F994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68-429D-8CCF-0C93C6F994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68-429D-8CCF-0C93C6F994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68-429D-8CCF-0C93C6F99486}"/>
              </c:ext>
            </c:extLst>
          </c:dPt>
          <c:dLbls>
            <c:dLbl>
              <c:idx val="0"/>
              <c:layout>
                <c:manualLayout>
                  <c:x val="2.8376502123336832E-2"/>
                  <c:y val="-5.0391654367880527E-3"/>
                </c:manualLayout>
              </c:layout>
              <c:tx>
                <c:rich>
                  <a:bodyPr/>
                  <a:lstStyle/>
                  <a:p>
                    <a:fld id="{5EB2620F-EBBA-464A-833F-BCF230B3F22A}" type="CATEGORYNAME">
                      <a:rPr lang="en-US" b="1"/>
                      <a:pPr/>
                      <a:t>[CATEGORY NAME]</a:t>
                    </a:fld>
                    <a:endParaRPr lang="en-US" b="1" baseline="0"/>
                  </a:p>
                  <a:p>
                    <a:fld id="{99A7038C-A500-48ED-95F1-07FFF9EE45CD}" type="VALUE">
                      <a:rPr lang="en-US"/>
                      <a:pPr/>
                      <a:t>[VALUE]</a:t>
                    </a:fld>
                    <a:endParaRPr lang="en-US" baseline="0"/>
                  </a:p>
                  <a:p>
                    <a:fld id="{5EE6A4BC-221E-4A2F-9387-FD4CFB912895}"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668-429D-8CCF-0C93C6F99486}"/>
                </c:ext>
              </c:extLst>
            </c:dLbl>
            <c:dLbl>
              <c:idx val="1"/>
              <c:layout>
                <c:manualLayout>
                  <c:x val="-4.0777082026349713E-2"/>
                  <c:y val="-2.4867700654536948E-2"/>
                </c:manualLayout>
              </c:layout>
              <c:tx>
                <c:rich>
                  <a:bodyPr/>
                  <a:lstStyle/>
                  <a:p>
                    <a:fld id="{9374D1C0-C268-4970-9FF2-59629A5D72DE}" type="CATEGORYNAME">
                      <a:rPr lang="en-US" b="1"/>
                      <a:pPr/>
                      <a:t>[CATEGORY NAME]</a:t>
                    </a:fld>
                    <a:endParaRPr lang="en-US" b="1" baseline="0"/>
                  </a:p>
                  <a:p>
                    <a:fld id="{56FDE74A-150D-4688-8450-8EF6F44CE05A}" type="VALUE">
                      <a:rPr lang="en-US"/>
                      <a:pPr/>
                      <a:t>[VALUE]</a:t>
                    </a:fld>
                    <a:endParaRPr lang="en-US" baseline="0"/>
                  </a:p>
                  <a:p>
                    <a:fld id="{0F8E5779-884E-4384-A56E-753BDB9CAB79}"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668-429D-8CCF-0C93C6F99486}"/>
                </c:ext>
              </c:extLst>
            </c:dLbl>
            <c:dLbl>
              <c:idx val="2"/>
              <c:layout>
                <c:manualLayout>
                  <c:x val="-7.8444782290824411E-2"/>
                  <c:y val="8.1191533096128837E-2"/>
                </c:manualLayout>
              </c:layout>
              <c:tx>
                <c:rich>
                  <a:bodyPr/>
                  <a:lstStyle/>
                  <a:p>
                    <a:fld id="{2D857CE9-F64E-4C4F-A9F0-C2C41019D134}" type="CATEGORYNAME">
                      <a:rPr lang="en-US" b="1"/>
                      <a:pPr/>
                      <a:t>[CATEGORY NAME]</a:t>
                    </a:fld>
                    <a:endParaRPr lang="en-US" b="1" baseline="0"/>
                  </a:p>
                  <a:p>
                    <a:fld id="{04C7DA06-8CCE-40BD-B8AF-57FE200E317F}" type="VALUE">
                      <a:rPr lang="en-US"/>
                      <a:pPr/>
                      <a:t>[VALUE]</a:t>
                    </a:fld>
                    <a:endParaRPr lang="en-US" baseline="0"/>
                  </a:p>
                  <a:p>
                    <a:fld id="{559CA3A9-3465-43D3-AD68-813811E508A2}"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668-429D-8CCF-0C93C6F99486}"/>
                </c:ext>
              </c:extLst>
            </c:dLbl>
            <c:dLbl>
              <c:idx val="3"/>
              <c:layout>
                <c:manualLayout>
                  <c:x val="-9.8442179275153516E-2"/>
                  <c:y val="5.7821932644601309E-2"/>
                </c:manualLayout>
              </c:layout>
              <c:tx>
                <c:rich>
                  <a:bodyPr/>
                  <a:lstStyle/>
                  <a:p>
                    <a:fld id="{DE27A81A-C98E-49F8-B97A-50C7092832A9}" type="CATEGORYNAME">
                      <a:rPr lang="en-US" b="1"/>
                      <a:pPr/>
                      <a:t>[CATEGORY NAME]</a:t>
                    </a:fld>
                    <a:endParaRPr lang="en-US" b="1" baseline="0"/>
                  </a:p>
                  <a:p>
                    <a:fld id="{6F4F2547-2603-4D8C-8597-69C3A3282C5A}" type="VALUE">
                      <a:rPr lang="en-US"/>
                      <a:pPr/>
                      <a:t>[VALUE]</a:t>
                    </a:fld>
                    <a:endParaRPr lang="en-US" baseline="0"/>
                  </a:p>
                  <a:p>
                    <a:fld id="{ABF01527-579C-42DF-B149-267CA63453CB}"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668-429D-8CCF-0C93C6F99486}"/>
                </c:ext>
              </c:extLst>
            </c:dLbl>
            <c:dLbl>
              <c:idx val="4"/>
              <c:layout>
                <c:manualLayout>
                  <c:x val="-6.8687277755144535E-2"/>
                  <c:y val="2.7242287993715225E-2"/>
                </c:manualLayout>
              </c:layout>
              <c:tx>
                <c:rich>
                  <a:bodyPr/>
                  <a:lstStyle/>
                  <a:p>
                    <a:fld id="{FD87ADE7-D81C-437E-AC1B-2A8FA8354AF3}" type="CATEGORYNAME">
                      <a:rPr lang="en-US" b="1"/>
                      <a:pPr/>
                      <a:t>[CATEGORY NAME]</a:t>
                    </a:fld>
                    <a:endParaRPr lang="en-US" b="1" baseline="0"/>
                  </a:p>
                  <a:p>
                    <a:fld id="{E084BF01-6435-4F4C-94DB-2BE30C047653}" type="VALUE">
                      <a:rPr lang="en-US"/>
                      <a:pPr/>
                      <a:t>[VALUE]</a:t>
                    </a:fld>
                    <a:endParaRPr lang="en-US" baseline="0"/>
                  </a:p>
                  <a:p>
                    <a:fld id="{69EF78AF-0BF6-43D5-A00C-EF501D865139}"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668-429D-8CCF-0C93C6F99486}"/>
                </c:ext>
              </c:extLst>
            </c:dLbl>
            <c:dLbl>
              <c:idx val="5"/>
              <c:layout>
                <c:manualLayout>
                  <c:x val="-0.10101257079038301"/>
                  <c:y val="-5.1465176320737091E-2"/>
                </c:manualLayout>
              </c:layout>
              <c:tx>
                <c:rich>
                  <a:bodyPr/>
                  <a:lstStyle/>
                  <a:p>
                    <a:fld id="{DC7DAC2F-19BA-428B-9E83-781FA17D746E}" type="CATEGORYNAME">
                      <a:rPr lang="en-US" b="1"/>
                      <a:pPr/>
                      <a:t>[CATEGORY NAME]</a:t>
                    </a:fld>
                    <a:endParaRPr lang="en-US" b="1" baseline="0"/>
                  </a:p>
                  <a:p>
                    <a:fld id="{FC83F474-5D8A-4839-9171-55CC0E3A00ED}" type="VALUE">
                      <a:rPr lang="en-US"/>
                      <a:pPr/>
                      <a:t>[VALUE]</a:t>
                    </a:fld>
                    <a:endParaRPr lang="en-US" baseline="0"/>
                  </a:p>
                  <a:p>
                    <a:fld id="{75324412-AEF9-43A6-AFE3-AE9EBE5EB7E4}"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B668-429D-8CCF-0C93C6F99486}"/>
                </c:ext>
              </c:extLst>
            </c:dLbl>
            <c:dLbl>
              <c:idx val="6"/>
              <c:layout>
                <c:manualLayout>
                  <c:x val="-4.5721370804769908E-2"/>
                  <c:y val="-0.12565800094830951"/>
                </c:manualLayout>
              </c:layout>
              <c:tx>
                <c:rich>
                  <a:bodyPr/>
                  <a:lstStyle/>
                  <a:p>
                    <a:fld id="{84696CC2-71EE-404A-B794-29A3D4D481EC}" type="CATEGORYNAME">
                      <a:rPr lang="en-US" b="1"/>
                      <a:pPr/>
                      <a:t>[CATEGORY NAME]</a:t>
                    </a:fld>
                    <a:endParaRPr lang="en-US" b="1" baseline="0"/>
                  </a:p>
                  <a:p>
                    <a:fld id="{EEF2102D-0BA8-45B5-B6FE-7380416B0B68}" type="VALUE">
                      <a:rPr lang="en-US"/>
                      <a:pPr/>
                      <a:t>[VALUE]</a:t>
                    </a:fld>
                    <a:endParaRPr lang="en-US" baseline="0"/>
                  </a:p>
                  <a:p>
                    <a:fld id="{3A336937-6913-45E1-B312-86331CB6E1FC}"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B668-429D-8CCF-0C93C6F99486}"/>
                </c:ext>
              </c:extLst>
            </c:dLbl>
            <c:dLbl>
              <c:idx val="7"/>
              <c:layout>
                <c:manualLayout>
                  <c:x val="3.0093564693302224E-2"/>
                  <c:y val="-7.364483085447654E-2"/>
                </c:manualLayout>
              </c:layout>
              <c:tx>
                <c:rich>
                  <a:bodyPr/>
                  <a:lstStyle/>
                  <a:p>
                    <a:fld id="{FD46C48E-7684-4B72-9221-51C5FE616F90}" type="CATEGORYNAME">
                      <a:rPr lang="en-US" b="1"/>
                      <a:pPr/>
                      <a:t>[CATEGORY NAME]</a:t>
                    </a:fld>
                    <a:endParaRPr lang="en-US" b="1" baseline="0"/>
                  </a:p>
                  <a:p>
                    <a:fld id="{A60C0F87-110E-4A7E-85A2-E676ECF0E6FC}" type="VALUE">
                      <a:rPr lang="en-US"/>
                      <a:pPr/>
                      <a:t>[VALUE]</a:t>
                    </a:fld>
                    <a:endParaRPr lang="en-US" baseline="0"/>
                  </a:p>
                  <a:p>
                    <a:fld id="{73A6962C-EC44-415B-9A9E-54E2BDBFC53D}"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B668-429D-8CCF-0C93C6F9948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'Revenues by Fund'!$B$2:$B$9</c:f>
              <c:strCache>
                <c:ptCount val="8"/>
                <c:pt idx="0">
                  <c:v>General</c:v>
                </c:pt>
                <c:pt idx="1">
                  <c:v>Federal (incl. TANF)</c:v>
                </c:pt>
                <c:pt idx="2">
                  <c:v>Highway Users Tax Distribution</c:v>
                </c:pt>
                <c:pt idx="3">
                  <c:v>Special Revenue</c:v>
                </c:pt>
                <c:pt idx="4">
                  <c:v>Health Care Access</c:v>
                </c:pt>
                <c:pt idx="5">
                  <c:v>Trunk Highway</c:v>
                </c:pt>
                <c:pt idx="6">
                  <c:v>Transit Assistance</c:v>
                </c:pt>
                <c:pt idx="7">
                  <c:v>Other</c:v>
                </c:pt>
              </c:strCache>
            </c:strRef>
          </c:cat>
          <c:val>
            <c:numRef>
              <c:f>'Revenues by Fund'!$C$2:$C$9</c:f>
              <c:numCache>
                <c:formatCode>_(* #,##0_);_(* \(#,##0\);_(* "-"??_);_(@_)</c:formatCode>
                <c:ptCount val="8"/>
                <c:pt idx="0">
                  <c:v>49120698</c:v>
                </c:pt>
                <c:pt idx="1">
                  <c:v>29791295</c:v>
                </c:pt>
                <c:pt idx="2">
                  <c:v>5193312</c:v>
                </c:pt>
                <c:pt idx="3">
                  <c:v>3222938</c:v>
                </c:pt>
                <c:pt idx="4">
                  <c:v>1716369</c:v>
                </c:pt>
                <c:pt idx="5">
                  <c:v>1241912</c:v>
                </c:pt>
                <c:pt idx="6">
                  <c:v>814254</c:v>
                </c:pt>
                <c:pt idx="7">
                  <c:v>2557843</c:v>
                </c:pt>
              </c:numCache>
            </c:numRef>
          </c:val>
          <c:extLst>
            <c:ext xmlns:c16="http://schemas.microsoft.com/office/drawing/2014/chart" uri="{C3380CC4-5D6E-409C-BE32-E72D297353CC}">
              <c16:uniqueId val="{00000010-B668-429D-8CCF-0C93C6F99486}"/>
            </c:ext>
          </c:extLst>
        </c:ser>
        <c:dLbls>
          <c:showLegendKey val="0"/>
          <c:showVal val="0"/>
          <c:showCatName val="0"/>
          <c:showSerName val="0"/>
          <c:showPercent val="0"/>
          <c:showBubbleSize val="0"/>
          <c:showLeaderLines val="1"/>
        </c:dLbls>
        <c:firstSliceAng val="31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Taxes Revenue by Category, General Fund</a:t>
            </a:r>
            <a:endParaRPr lang="en-US" dirty="0">
              <a:effectLst/>
            </a:endParaRPr>
          </a:p>
          <a:p>
            <a:pPr>
              <a:defRPr/>
            </a:pPr>
            <a:r>
              <a:rPr lang="en-US" sz="1800" b="0" i="0" baseline="0" dirty="0">
                <a:effectLst/>
              </a:rPr>
              <a:t>FY 22-23 Biennium | Total = $49.1 billion</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6C-40D0-A08C-AB1CC165A2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6C-40D0-A08C-AB1CC165A2ED}"/>
              </c:ext>
            </c:extLst>
          </c:dPt>
          <c:dLbls>
            <c:dLbl>
              <c:idx val="0"/>
              <c:layout>
                <c:manualLayout>
                  <c:x val="-5.7386350929396486E-2"/>
                  <c:y val="-5.0990544871183721E-2"/>
                </c:manualLayout>
              </c:layout>
              <c:tx>
                <c:rich>
                  <a:bodyPr/>
                  <a:lstStyle/>
                  <a:p>
                    <a:fld id="{D78B65C9-0014-4A5C-83EB-C6CCFCC323E9}" type="CATEGORYNAME">
                      <a:rPr lang="en-US" b="1"/>
                      <a:pPr/>
                      <a:t>[CATEGORY NAME]</a:t>
                    </a:fld>
                    <a:endParaRPr lang="en-US" b="1" baseline="0"/>
                  </a:p>
                  <a:p>
                    <a:fld id="{91E5C8B1-5330-4750-891D-48E52B7B3C99}" type="VALUE">
                      <a:rPr lang="en-US"/>
                      <a:pPr/>
                      <a:t>[VALUE]</a:t>
                    </a:fld>
                    <a:endParaRPr lang="en-US" baseline="0"/>
                  </a:p>
                  <a:p>
                    <a:fld id="{89C9C0DA-F2D1-49CB-82E7-9089084AB42B}"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E6C-40D0-A08C-AB1CC165A2ED}"/>
                </c:ext>
              </c:extLst>
            </c:dLbl>
            <c:dLbl>
              <c:idx val="1"/>
              <c:layout>
                <c:manualLayout>
                  <c:x val="4.3313811868598555E-2"/>
                  <c:y val="-1.1094808069020735E-2"/>
                </c:manualLayout>
              </c:layout>
              <c:tx>
                <c:rich>
                  <a:bodyPr/>
                  <a:lstStyle/>
                  <a:p>
                    <a:fld id="{0A411E66-FA3F-4B4E-A535-73A5FC5BB6D2}" type="CATEGORYNAME">
                      <a:rPr lang="en-US" b="1"/>
                      <a:pPr/>
                      <a:t>[CATEGORY NAME]</a:t>
                    </a:fld>
                    <a:endParaRPr lang="en-US" b="1" baseline="0"/>
                  </a:p>
                  <a:p>
                    <a:fld id="{D94C25AD-B5EC-40AB-84AC-05C474628091}" type="VALUE">
                      <a:rPr lang="en-US"/>
                      <a:pPr/>
                      <a:t>[VALUE]</a:t>
                    </a:fld>
                    <a:endParaRPr lang="en-US" baseline="0"/>
                  </a:p>
                  <a:p>
                    <a:fld id="{897241BC-5912-4525-AAC6-0C9CB829E03D}"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E6C-40D0-A08C-AB1CC165A2E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 Revenues by Category, GF'!$A$2:$A$3</c:f>
              <c:strCache>
                <c:ptCount val="2"/>
                <c:pt idx="0">
                  <c:v>Tax Revenues</c:v>
                </c:pt>
                <c:pt idx="1">
                  <c:v>Non-Tax Revenues</c:v>
                </c:pt>
              </c:strCache>
            </c:strRef>
          </c:cat>
          <c:val>
            <c:numRef>
              <c:f>'3. Revenues by Category, GF'!$B$2:$B$3</c:f>
              <c:numCache>
                <c:formatCode>_(* #,##0_);_(* \(#,##0\);_(* "-"??_);_(@_)</c:formatCode>
                <c:ptCount val="2"/>
                <c:pt idx="0">
                  <c:v>47701845</c:v>
                </c:pt>
                <c:pt idx="1">
                  <c:v>1418843</c:v>
                </c:pt>
              </c:numCache>
            </c:numRef>
          </c:val>
          <c:extLst>
            <c:ext xmlns:c16="http://schemas.microsoft.com/office/drawing/2014/chart" uri="{C3380CC4-5D6E-409C-BE32-E72D297353CC}">
              <c16:uniqueId val="{00000004-4E6C-40D0-A08C-AB1CC165A2ED}"/>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600" b="1" i="0" baseline="0" dirty="0">
                <a:effectLst/>
              </a:rPr>
              <a:t>Taxes Revenue by Category, All Funds</a:t>
            </a:r>
            <a:endParaRPr lang="en-US" sz="1600" dirty="0">
              <a:effectLst/>
            </a:endParaRPr>
          </a:p>
          <a:p>
            <a:pPr>
              <a:defRPr/>
            </a:pPr>
            <a:r>
              <a:rPr lang="en-US" sz="1400" b="0" i="0" baseline="0" dirty="0">
                <a:effectLst/>
              </a:rPr>
              <a:t>FY 22-23 Biennium | Total = $56.6 billion</a:t>
            </a:r>
            <a:endParaRPr lang="en-US"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dLbl>
              <c:idx val="0"/>
              <c:tx>
                <c:rich>
                  <a:bodyPr/>
                  <a:lstStyle/>
                  <a:p>
                    <a:fld id="{10538446-5D7D-F64F-84F9-C4C641F90BD1}"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CC5A-459A-AC47-F2B1A376EB25}"/>
                </c:ext>
              </c:extLst>
            </c:dLbl>
            <c:dLbl>
              <c:idx val="1"/>
              <c:tx>
                <c:rich>
                  <a:bodyPr/>
                  <a:lstStyle/>
                  <a:p>
                    <a:fld id="{AC934179-279D-7549-BF32-259D8A31EF52}"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C5A-459A-AC47-F2B1A376EB25}"/>
                </c:ext>
              </c:extLst>
            </c:dLbl>
            <c:dLbl>
              <c:idx val="2"/>
              <c:tx>
                <c:rich>
                  <a:bodyPr/>
                  <a:lstStyle/>
                  <a:p>
                    <a:fld id="{6ACF0041-307B-C744-8D0C-68B047760E25}"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C5A-459A-AC47-F2B1A376EB25}"/>
                </c:ext>
              </c:extLst>
            </c:dLbl>
            <c:dLbl>
              <c:idx val="3"/>
              <c:tx>
                <c:rich>
                  <a:bodyPr/>
                  <a:lstStyle/>
                  <a:p>
                    <a:fld id="{53F1A755-0564-F14B-914C-BE296A5E45AC}"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C5A-459A-AC47-F2B1A376EB25}"/>
                </c:ext>
              </c:extLst>
            </c:dLbl>
            <c:dLbl>
              <c:idx val="4"/>
              <c:tx>
                <c:rich>
                  <a:bodyPr/>
                  <a:lstStyle/>
                  <a:p>
                    <a:fld id="{0AB94F7D-B0EA-B14C-B9D3-9F1A66FD41AA}"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C5A-459A-AC47-F2B1A376EB25}"/>
                </c:ext>
              </c:extLst>
            </c:dLbl>
            <c:dLbl>
              <c:idx val="5"/>
              <c:tx>
                <c:rich>
                  <a:bodyPr/>
                  <a:lstStyle/>
                  <a:p>
                    <a:fld id="{A88808BF-E3B7-C043-9072-97538640F9A2}"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C5A-459A-AC47-F2B1A376EB25}"/>
                </c:ext>
              </c:extLst>
            </c:dLbl>
            <c:dLbl>
              <c:idx val="6"/>
              <c:tx>
                <c:rich>
                  <a:bodyPr/>
                  <a:lstStyle/>
                  <a:p>
                    <a:fld id="{4F5E2C46-5217-EB4C-8811-A15BA48A108E}"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C5A-459A-AC47-F2B1A376EB25}"/>
                </c:ext>
              </c:extLst>
            </c:dLbl>
            <c:dLbl>
              <c:idx val="7"/>
              <c:tx>
                <c:rich>
                  <a:bodyPr/>
                  <a:lstStyle/>
                  <a:p>
                    <a:fld id="{06204AC6-3460-3C4B-9188-53FF2DFB350D}"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C5A-459A-AC47-F2B1A376EB25}"/>
                </c:ext>
              </c:extLst>
            </c:dLbl>
            <c:dLbl>
              <c:idx val="8"/>
              <c:tx>
                <c:rich>
                  <a:bodyPr/>
                  <a:lstStyle/>
                  <a:p>
                    <a:fld id="{02247DA3-749F-9C46-9F64-E925322B5D5D}"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C5A-459A-AC47-F2B1A376EB25}"/>
                </c:ext>
              </c:extLst>
            </c:dLbl>
            <c:dLbl>
              <c:idx val="9"/>
              <c:tx>
                <c:rich>
                  <a:bodyPr/>
                  <a:lstStyle/>
                  <a:p>
                    <a:fld id="{642D396B-F42A-AF4A-A5F5-AB3724F24024}"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C5A-459A-AC47-F2B1A376EB25}"/>
                </c:ext>
              </c:extLst>
            </c:dLbl>
            <c:dLbl>
              <c:idx val="10"/>
              <c:tx>
                <c:rich>
                  <a:bodyPr/>
                  <a:lstStyle/>
                  <a:p>
                    <a:fld id="{1F144089-2225-A54C-8EE1-9AD695BF093E}"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C5A-459A-AC47-F2B1A376EB25}"/>
                </c:ext>
              </c:extLst>
            </c:dLbl>
            <c:dLbl>
              <c:idx val="11"/>
              <c:tx>
                <c:rich>
                  <a:bodyPr/>
                  <a:lstStyle/>
                  <a:p>
                    <a:fld id="{6ED8768C-8161-A24F-97AA-CDF1CADAE2A6}"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C5A-459A-AC47-F2B1A376EB25}"/>
                </c:ext>
              </c:extLst>
            </c:dLbl>
            <c:dLbl>
              <c:idx val="12"/>
              <c:tx>
                <c:rich>
                  <a:bodyPr/>
                  <a:lstStyle/>
                  <a:p>
                    <a:fld id="{A804B684-CFCF-294A-8FC4-05ABD3FD1EFD}"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CC5A-459A-AC47-F2B1A376EB25}"/>
                </c:ext>
              </c:extLst>
            </c:dLbl>
            <c:dLbl>
              <c:idx val="13"/>
              <c:tx>
                <c:rich>
                  <a:bodyPr/>
                  <a:lstStyle/>
                  <a:p>
                    <a:fld id="{F342AB72-7DCF-0A43-A592-1F591BA457E6}"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C5A-459A-AC47-F2B1A376EB25}"/>
                </c:ext>
              </c:extLst>
            </c:dLbl>
            <c:dLbl>
              <c:idx val="14"/>
              <c:tx>
                <c:rich>
                  <a:bodyPr/>
                  <a:lstStyle/>
                  <a:p>
                    <a:fld id="{7F5D239B-16ED-6E46-BA74-E866DC0C3F14}"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CC5A-459A-AC47-F2B1A376EB2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 Taxes by Category, All Funds'!$A$26:$A$40</c:f>
              <c:strCache>
                <c:ptCount val="15"/>
                <c:pt idx="0">
                  <c:v>Individual Income Taxes</c:v>
                </c:pt>
                <c:pt idx="1">
                  <c:v>Sales-Use Taxes</c:v>
                </c:pt>
                <c:pt idx="2">
                  <c:v>Corporate</c:v>
                </c:pt>
                <c:pt idx="3">
                  <c:v>Motor Vehicle Taxes</c:v>
                </c:pt>
                <c:pt idx="4">
                  <c:v>In Lieu of Property Taxes</c:v>
                </c:pt>
                <c:pt idx="5">
                  <c:v>Fuel Taxes</c:v>
                </c:pt>
                <c:pt idx="6">
                  <c:v>Statewide Property Tax</c:v>
                </c:pt>
                <c:pt idx="7">
                  <c:v>Tobacco Products Taxes</c:v>
                </c:pt>
                <c:pt idx="8">
                  <c:v>Gross Earnings Taxes</c:v>
                </c:pt>
                <c:pt idx="9">
                  <c:v>Other Excise Taxes</c:v>
                </c:pt>
                <c:pt idx="10">
                  <c:v>Estate Taxes</c:v>
                </c:pt>
                <c:pt idx="11">
                  <c:v>Gambling Taxes</c:v>
                </c:pt>
                <c:pt idx="12">
                  <c:v>Alcohol Beverage Taxes</c:v>
                </c:pt>
                <c:pt idx="13">
                  <c:v>Unemployment Taxes</c:v>
                </c:pt>
                <c:pt idx="14">
                  <c:v>All Other</c:v>
                </c:pt>
              </c:strCache>
            </c:strRef>
          </c:cat>
          <c:val>
            <c:numRef>
              <c:f>'2. Taxes by Category, All Funds'!$J$26:$J$40</c:f>
              <c:numCache>
                <c:formatCode>#,##0</c:formatCode>
                <c:ptCount val="15"/>
                <c:pt idx="0">
                  <c:v>26571100</c:v>
                </c:pt>
                <c:pt idx="1">
                  <c:v>13779655</c:v>
                </c:pt>
                <c:pt idx="2">
                  <c:v>2944548</c:v>
                </c:pt>
                <c:pt idx="3">
                  <c:v>1855800</c:v>
                </c:pt>
                <c:pt idx="4">
                  <c:v>1853030</c:v>
                </c:pt>
                <c:pt idx="5">
                  <c:v>1838500</c:v>
                </c:pt>
                <c:pt idx="6">
                  <c:v>1540238</c:v>
                </c:pt>
                <c:pt idx="7">
                  <c:v>1213658</c:v>
                </c:pt>
                <c:pt idx="8">
                  <c:v>1127663</c:v>
                </c:pt>
                <c:pt idx="9">
                  <c:v>619668</c:v>
                </c:pt>
                <c:pt idx="10">
                  <c:v>352200</c:v>
                </c:pt>
                <c:pt idx="11">
                  <c:v>268966</c:v>
                </c:pt>
                <c:pt idx="12">
                  <c:v>209030</c:v>
                </c:pt>
                <c:pt idx="13">
                  <c:v>130807</c:v>
                </c:pt>
                <c:pt idx="14">
                  <c:v>2338242</c:v>
                </c:pt>
              </c:numCache>
            </c:numRef>
          </c:val>
          <c:extLst>
            <c:ext xmlns:c15="http://schemas.microsoft.com/office/drawing/2012/chart" uri="{02D57815-91ED-43cb-92C2-25804820EDAC}">
              <c15:datalabelsRange>
                <c15:f>'2. Taxes by Category, All Funds'!$K$26:$K$40</c15:f>
                <c15:dlblRangeCache>
                  <c:ptCount val="15"/>
                  <c:pt idx="0">
                    <c:v>46.9%</c:v>
                  </c:pt>
                  <c:pt idx="1">
                    <c:v>24.3%</c:v>
                  </c:pt>
                  <c:pt idx="2">
                    <c:v>5.2%</c:v>
                  </c:pt>
                  <c:pt idx="3">
                    <c:v>3.3%</c:v>
                  </c:pt>
                  <c:pt idx="4">
                    <c:v>3.3%</c:v>
                  </c:pt>
                  <c:pt idx="5">
                    <c:v>3.2%</c:v>
                  </c:pt>
                  <c:pt idx="6">
                    <c:v>2.7%</c:v>
                  </c:pt>
                  <c:pt idx="7">
                    <c:v>2.1%</c:v>
                  </c:pt>
                  <c:pt idx="8">
                    <c:v>2.0%</c:v>
                  </c:pt>
                  <c:pt idx="9">
                    <c:v>1.1%</c:v>
                  </c:pt>
                  <c:pt idx="10">
                    <c:v>0.6%</c:v>
                  </c:pt>
                  <c:pt idx="11">
                    <c:v>0.5%</c:v>
                  </c:pt>
                  <c:pt idx="12">
                    <c:v>0.4%</c:v>
                  </c:pt>
                  <c:pt idx="13">
                    <c:v>0.2%</c:v>
                  </c:pt>
                  <c:pt idx="14">
                    <c:v>4.1%</c:v>
                  </c:pt>
                </c15:dlblRangeCache>
              </c15:datalabelsRange>
            </c:ext>
            <c:ext xmlns:c16="http://schemas.microsoft.com/office/drawing/2014/chart" uri="{C3380CC4-5D6E-409C-BE32-E72D297353CC}">
              <c16:uniqueId val="{0000000F-CC5A-459A-AC47-F2B1A376EB25}"/>
            </c:ext>
          </c:extLst>
        </c:ser>
        <c:dLbls>
          <c:showLegendKey val="0"/>
          <c:showVal val="0"/>
          <c:showCatName val="0"/>
          <c:showSerName val="0"/>
          <c:showPercent val="0"/>
          <c:showBubbleSize val="0"/>
        </c:dLbls>
        <c:gapWidth val="219"/>
        <c:axId val="421809504"/>
        <c:axId val="346615712"/>
      </c:barChart>
      <c:catAx>
        <c:axId val="421809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46615712"/>
        <c:crosses val="autoZero"/>
        <c:auto val="1"/>
        <c:lblAlgn val="ctr"/>
        <c:lblOffset val="100"/>
        <c:noMultiLvlLbl val="0"/>
      </c:catAx>
      <c:valAx>
        <c:axId val="34661571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21809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dirty="0"/>
              <a:t>General Fund Taxes </a:t>
            </a:r>
            <a:r>
              <a:rPr lang="en-US" baseline="0" dirty="0"/>
              <a:t>Actual &amp; Forecast </a:t>
            </a:r>
          </a:p>
          <a:p>
            <a:pPr>
              <a:defRPr/>
            </a:pPr>
            <a:r>
              <a:rPr lang="en-US" baseline="0" dirty="0"/>
              <a:t>FYs 2018 – FY 2025</a:t>
            </a:r>
          </a:p>
          <a:p>
            <a:pPr>
              <a:defRPr/>
            </a:pPr>
            <a:r>
              <a:rPr lang="en-US" sz="1200" baseline="0" dirty="0"/>
              <a:t>($ in billions)</a:t>
            </a:r>
            <a:endParaRPr lang="en-US" sz="1200" dirty="0"/>
          </a:p>
        </c:rich>
      </c:tx>
      <c:layout>
        <c:manualLayout>
          <c:xMode val="edge"/>
          <c:yMode val="edge"/>
          <c:x val="0.21705617539298819"/>
          <c:y val="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'Taxes Column Chart'!$B$1</c:f>
              <c:strCache>
                <c:ptCount val="1"/>
                <c:pt idx="0">
                  <c:v>EOS '20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51CE-49AC-A39F-12E873178583}"/>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'Taxes Column Chart'!$A$2:$A$5</c:f>
              <c:strCache>
                <c:ptCount val="4"/>
                <c:pt idx="0">
                  <c:v>FY 2018-19 Actual</c:v>
                </c:pt>
                <c:pt idx="1">
                  <c:v>FY 2020-21 Forecast</c:v>
                </c:pt>
                <c:pt idx="2">
                  <c:v>FY 2022-23 Forecast</c:v>
                </c:pt>
                <c:pt idx="3">
                  <c:v>FY 2024-25 Planning Est.</c:v>
                </c:pt>
              </c:strCache>
            </c:strRef>
          </c:cat>
          <c:val>
            <c:numRef>
              <c:f>'Taxes Column Chart'!$B$2:$B$5</c:f>
              <c:numCache>
                <c:formatCode>General</c:formatCode>
                <c:ptCount val="4"/>
                <c:pt idx="0">
                  <c:v>43.847315999999999</c:v>
                </c:pt>
                <c:pt idx="1">
                  <c:v>43.068323999999997</c:v>
                </c:pt>
                <c:pt idx="2">
                  <c:v>44.880974999999999</c:v>
                </c:pt>
              </c:numCache>
            </c:numRef>
          </c:val>
          <c:extLst>
            <c:ext xmlns:c16="http://schemas.microsoft.com/office/drawing/2014/chart" uri="{C3380CC4-5D6E-409C-BE32-E72D297353CC}">
              <c16:uniqueId val="{00000001-51CE-49AC-A39F-12E873178583}"/>
            </c:ext>
          </c:extLst>
        </c:ser>
        <c:ser>
          <c:idx val="1"/>
          <c:order val="1"/>
          <c:tx>
            <c:strRef>
              <c:f>'Taxes Column Chart'!$C$1</c:f>
              <c:strCache>
                <c:ptCount val="1"/>
                <c:pt idx="0">
                  <c:v>7SS '20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51CE-49AC-A39F-12E873178583}"/>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'Taxes Column Chart'!$A$2:$A$5</c:f>
              <c:strCache>
                <c:ptCount val="4"/>
                <c:pt idx="0">
                  <c:v>FY 2018-19 Actual</c:v>
                </c:pt>
                <c:pt idx="1">
                  <c:v>FY 2020-21 Forecast</c:v>
                </c:pt>
                <c:pt idx="2">
                  <c:v>FY 2022-23 Forecast</c:v>
                </c:pt>
                <c:pt idx="3">
                  <c:v>FY 2024-25 Planning Est.</c:v>
                </c:pt>
              </c:strCache>
            </c:strRef>
          </c:cat>
          <c:val>
            <c:numRef>
              <c:f>'Taxes Column Chart'!$C$2:$C$5</c:f>
              <c:numCache>
                <c:formatCode>General</c:formatCode>
                <c:ptCount val="4"/>
                <c:pt idx="1">
                  <c:v>44.834936999999996</c:v>
                </c:pt>
                <c:pt idx="2">
                  <c:v>47.701844999999999</c:v>
                </c:pt>
                <c:pt idx="3">
                  <c:v>51.413930999999998</c:v>
                </c:pt>
              </c:numCache>
            </c:numRef>
          </c:val>
          <c:extLst>
            <c:ext xmlns:c16="http://schemas.microsoft.com/office/drawing/2014/chart" uri="{C3380CC4-5D6E-409C-BE32-E72D297353CC}">
              <c16:uniqueId val="{00000003-51CE-49AC-A39F-12E873178583}"/>
            </c:ext>
          </c:extLst>
        </c:ser>
        <c:dLbls>
          <c:showLegendKey val="0"/>
          <c:showVal val="0"/>
          <c:showCatName val="0"/>
          <c:showSerName val="0"/>
          <c:showPercent val="0"/>
          <c:showBubbleSize val="0"/>
        </c:dLbls>
        <c:gapWidth val="150"/>
        <c:axId val="153505952"/>
        <c:axId val="153506344"/>
      </c:barChart>
      <c:catAx>
        <c:axId val="153505952"/>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506344"/>
        <c:crosses val="autoZero"/>
        <c:auto val="1"/>
        <c:lblAlgn val="ctr"/>
        <c:lblOffset val="100"/>
        <c:noMultiLvlLbl val="0"/>
      </c:catAx>
      <c:valAx>
        <c:axId val="153506344"/>
        <c:scaling>
          <c:orientation val="minMax"/>
          <c:min val="0"/>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5059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lumMod val="50000"/>
                  </a:schemeClr>
                </a:solidFill>
                <a:latin typeface="+mn-lt"/>
                <a:ea typeface="+mn-ea"/>
                <a:cs typeface="+mn-cs"/>
              </a:defRPr>
            </a:pPr>
            <a:r>
              <a:rPr lang="en-US" sz="2000" b="1" dirty="0">
                <a:solidFill>
                  <a:schemeClr val="bg1">
                    <a:lumMod val="50000"/>
                  </a:schemeClr>
                </a:solidFill>
              </a:rPr>
              <a:t>Fiscal Note Requests by Session Week</a:t>
            </a:r>
          </a:p>
        </c:rich>
      </c:tx>
      <c:layout>
        <c:manualLayout>
          <c:xMode val="edge"/>
          <c:yMode val="edge"/>
          <c:x val="0.28780729614680517"/>
          <c:y val="1.6825662999898253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5.4411243466361579E-2"/>
          <c:y val="7.4927350393419453E-2"/>
          <c:w val="0.92849473943962124"/>
          <c:h val="0.70561724376126467"/>
        </c:manualLayout>
      </c:layout>
      <c:lineChart>
        <c:grouping val="standard"/>
        <c:varyColors val="0"/>
        <c:ser>
          <c:idx val="0"/>
          <c:order val="0"/>
          <c:tx>
            <c:strRef>
              <c:f>Sheet2!$A$13</c:f>
              <c:strCache>
                <c:ptCount val="1"/>
                <c:pt idx="0">
                  <c:v>2017</c:v>
                </c:pt>
              </c:strCache>
            </c:strRef>
          </c:tx>
          <c:spPr>
            <a:ln w="38100" cap="rnd">
              <a:solidFill>
                <a:schemeClr val="accent2"/>
              </a:solidFill>
              <a:prstDash val="solid"/>
              <a:round/>
            </a:ln>
            <a:effectLst/>
          </c:spPr>
          <c:marker>
            <c:symbol val="circle"/>
            <c:size val="7"/>
            <c:spPr>
              <a:solidFill>
                <a:schemeClr val="accent2"/>
              </a:solidFill>
              <a:ln w="9525">
                <a:noFill/>
              </a:ln>
              <a:effectLst/>
            </c:spPr>
          </c:marker>
          <c:cat>
            <c:strRef>
              <c:f>Sheet2!$B$12:$U$12</c:f>
              <c:strCache>
                <c:ptCount val="20"/>
                <c:pt idx="0">
                  <c:v>Jan Wk 1</c:v>
                </c:pt>
                <c:pt idx="1">
                  <c:v>Jan Wk 2</c:v>
                </c:pt>
                <c:pt idx="2">
                  <c:v>Jan Wk 3</c:v>
                </c:pt>
                <c:pt idx="3">
                  <c:v>Jan Wk 4</c:v>
                </c:pt>
                <c:pt idx="4">
                  <c:v>Feb Wk 1</c:v>
                </c:pt>
                <c:pt idx="5">
                  <c:v>Feb Wk 2</c:v>
                </c:pt>
                <c:pt idx="6">
                  <c:v>Feb Wk 3</c:v>
                </c:pt>
                <c:pt idx="7">
                  <c:v>Feb Wk 4</c:v>
                </c:pt>
                <c:pt idx="8">
                  <c:v>Mar Wk 1</c:v>
                </c:pt>
                <c:pt idx="9">
                  <c:v>Mar Wk 2</c:v>
                </c:pt>
                <c:pt idx="10">
                  <c:v>Mar Wk 3</c:v>
                </c:pt>
                <c:pt idx="11">
                  <c:v>Mar Wk 4</c:v>
                </c:pt>
                <c:pt idx="12">
                  <c:v>Apr Wk 1</c:v>
                </c:pt>
                <c:pt idx="13">
                  <c:v>Apr Wk 2</c:v>
                </c:pt>
                <c:pt idx="14">
                  <c:v>Apr Wk 3</c:v>
                </c:pt>
                <c:pt idx="15">
                  <c:v>Apr Wk 4</c:v>
                </c:pt>
                <c:pt idx="16">
                  <c:v>May Wk 1</c:v>
                </c:pt>
                <c:pt idx="17">
                  <c:v>May Wk 2</c:v>
                </c:pt>
                <c:pt idx="18">
                  <c:v>May Wk 3</c:v>
                </c:pt>
                <c:pt idx="19">
                  <c:v>May Wk 4</c:v>
                </c:pt>
              </c:strCache>
            </c:strRef>
          </c:cat>
          <c:val>
            <c:numRef>
              <c:f>Sheet2!$B$13:$U$13</c:f>
              <c:numCache>
                <c:formatCode>General</c:formatCode>
                <c:ptCount val="20"/>
                <c:pt idx="0">
                  <c:v>15</c:v>
                </c:pt>
                <c:pt idx="1">
                  <c:v>34</c:v>
                </c:pt>
                <c:pt idx="2">
                  <c:v>22</c:v>
                </c:pt>
                <c:pt idx="3">
                  <c:v>41</c:v>
                </c:pt>
                <c:pt idx="4">
                  <c:v>58</c:v>
                </c:pt>
                <c:pt idx="5">
                  <c:v>93</c:v>
                </c:pt>
                <c:pt idx="6">
                  <c:v>146</c:v>
                </c:pt>
                <c:pt idx="7">
                  <c:v>174</c:v>
                </c:pt>
                <c:pt idx="8">
                  <c:v>187</c:v>
                </c:pt>
                <c:pt idx="9">
                  <c:v>134</c:v>
                </c:pt>
                <c:pt idx="10">
                  <c:v>62</c:v>
                </c:pt>
                <c:pt idx="11">
                  <c:v>15</c:v>
                </c:pt>
                <c:pt idx="12">
                  <c:v>10</c:v>
                </c:pt>
                <c:pt idx="13">
                  <c:v>3</c:v>
                </c:pt>
                <c:pt idx="14">
                  <c:v>8</c:v>
                </c:pt>
                <c:pt idx="15">
                  <c:v>6</c:v>
                </c:pt>
                <c:pt idx="16">
                  <c:v>4</c:v>
                </c:pt>
                <c:pt idx="17">
                  <c:v>15</c:v>
                </c:pt>
                <c:pt idx="18">
                  <c:v>7</c:v>
                </c:pt>
                <c:pt idx="19">
                  <c:v>7</c:v>
                </c:pt>
              </c:numCache>
            </c:numRef>
          </c:val>
          <c:smooth val="0"/>
          <c:extLst>
            <c:ext xmlns:c16="http://schemas.microsoft.com/office/drawing/2014/chart" uri="{C3380CC4-5D6E-409C-BE32-E72D297353CC}">
              <c16:uniqueId val="{00000000-5443-AB4D-9961-BA1F45250B25}"/>
            </c:ext>
          </c:extLst>
        </c:ser>
        <c:ser>
          <c:idx val="1"/>
          <c:order val="1"/>
          <c:tx>
            <c:strRef>
              <c:f>Sheet2!$A$14</c:f>
              <c:strCache>
                <c:ptCount val="1"/>
                <c:pt idx="0">
                  <c:v>2018</c:v>
                </c:pt>
              </c:strCache>
            </c:strRef>
          </c:tx>
          <c:spPr>
            <a:ln w="31750" cap="rnd">
              <a:solidFill>
                <a:schemeClr val="accent2">
                  <a:lumMod val="60000"/>
                  <a:lumOff val="40000"/>
                </a:schemeClr>
              </a:solidFill>
              <a:prstDash val="dash"/>
              <a:round/>
            </a:ln>
            <a:effectLst/>
          </c:spPr>
          <c:marker>
            <c:symbol val="none"/>
          </c:marker>
          <c:cat>
            <c:strRef>
              <c:f>Sheet2!$B$12:$U$12</c:f>
              <c:strCache>
                <c:ptCount val="20"/>
                <c:pt idx="0">
                  <c:v>Jan Wk 1</c:v>
                </c:pt>
                <c:pt idx="1">
                  <c:v>Jan Wk 2</c:v>
                </c:pt>
                <c:pt idx="2">
                  <c:v>Jan Wk 3</c:v>
                </c:pt>
                <c:pt idx="3">
                  <c:v>Jan Wk 4</c:v>
                </c:pt>
                <c:pt idx="4">
                  <c:v>Feb Wk 1</c:v>
                </c:pt>
                <c:pt idx="5">
                  <c:v>Feb Wk 2</c:v>
                </c:pt>
                <c:pt idx="6">
                  <c:v>Feb Wk 3</c:v>
                </c:pt>
                <c:pt idx="7">
                  <c:v>Feb Wk 4</c:v>
                </c:pt>
                <c:pt idx="8">
                  <c:v>Mar Wk 1</c:v>
                </c:pt>
                <c:pt idx="9">
                  <c:v>Mar Wk 2</c:v>
                </c:pt>
                <c:pt idx="10">
                  <c:v>Mar Wk 3</c:v>
                </c:pt>
                <c:pt idx="11">
                  <c:v>Mar Wk 4</c:v>
                </c:pt>
                <c:pt idx="12">
                  <c:v>Apr Wk 1</c:v>
                </c:pt>
                <c:pt idx="13">
                  <c:v>Apr Wk 2</c:v>
                </c:pt>
                <c:pt idx="14">
                  <c:v>Apr Wk 3</c:v>
                </c:pt>
                <c:pt idx="15">
                  <c:v>Apr Wk 4</c:v>
                </c:pt>
                <c:pt idx="16">
                  <c:v>May Wk 1</c:v>
                </c:pt>
                <c:pt idx="17">
                  <c:v>May Wk 2</c:v>
                </c:pt>
                <c:pt idx="18">
                  <c:v>May Wk 3</c:v>
                </c:pt>
                <c:pt idx="19">
                  <c:v>May Wk 4</c:v>
                </c:pt>
              </c:strCache>
            </c:strRef>
          </c:cat>
          <c:val>
            <c:numRef>
              <c:f>Sheet2!$B$14:$U$14</c:f>
              <c:numCache>
                <c:formatCode>General</c:formatCode>
                <c:ptCount val="20"/>
                <c:pt idx="1">
                  <c:v>1</c:v>
                </c:pt>
                <c:pt idx="2">
                  <c:v>8</c:v>
                </c:pt>
                <c:pt idx="3">
                  <c:v>5</c:v>
                </c:pt>
                <c:pt idx="4">
                  <c:v>1</c:v>
                </c:pt>
                <c:pt idx="5">
                  <c:v>8</c:v>
                </c:pt>
                <c:pt idx="6">
                  <c:v>19</c:v>
                </c:pt>
                <c:pt idx="7">
                  <c:v>30</c:v>
                </c:pt>
                <c:pt idx="8">
                  <c:v>42</c:v>
                </c:pt>
                <c:pt idx="9">
                  <c:v>101</c:v>
                </c:pt>
                <c:pt idx="10">
                  <c:v>131</c:v>
                </c:pt>
                <c:pt idx="11">
                  <c:v>93</c:v>
                </c:pt>
                <c:pt idx="12">
                  <c:v>30</c:v>
                </c:pt>
                <c:pt idx="13">
                  <c:v>53</c:v>
                </c:pt>
                <c:pt idx="14">
                  <c:v>39</c:v>
                </c:pt>
                <c:pt idx="15">
                  <c:v>12</c:v>
                </c:pt>
                <c:pt idx="16">
                  <c:v>6</c:v>
                </c:pt>
                <c:pt idx="17">
                  <c:v>9</c:v>
                </c:pt>
                <c:pt idx="18">
                  <c:v>8</c:v>
                </c:pt>
                <c:pt idx="19">
                  <c:v>7</c:v>
                </c:pt>
              </c:numCache>
            </c:numRef>
          </c:val>
          <c:smooth val="0"/>
          <c:extLst>
            <c:ext xmlns:c16="http://schemas.microsoft.com/office/drawing/2014/chart" uri="{C3380CC4-5D6E-409C-BE32-E72D297353CC}">
              <c16:uniqueId val="{00000001-5443-AB4D-9961-BA1F45250B25}"/>
            </c:ext>
          </c:extLst>
        </c:ser>
        <c:ser>
          <c:idx val="2"/>
          <c:order val="2"/>
          <c:tx>
            <c:strRef>
              <c:f>Sheet2!$A$15</c:f>
              <c:strCache>
                <c:ptCount val="1"/>
                <c:pt idx="0">
                  <c:v>2019</c:v>
                </c:pt>
              </c:strCache>
            </c:strRef>
          </c:tx>
          <c:spPr>
            <a:ln w="38100" cap="rnd">
              <a:solidFill>
                <a:schemeClr val="accent5"/>
              </a:solidFill>
              <a:round/>
            </a:ln>
            <a:effectLst/>
          </c:spPr>
          <c:marker>
            <c:symbol val="square"/>
            <c:size val="6"/>
            <c:spPr>
              <a:solidFill>
                <a:schemeClr val="accent5"/>
              </a:solidFill>
              <a:ln w="9525">
                <a:solidFill>
                  <a:schemeClr val="accent5"/>
                </a:solidFill>
              </a:ln>
              <a:effectLst/>
            </c:spPr>
          </c:marker>
          <c:cat>
            <c:strRef>
              <c:f>Sheet2!$B$12:$U$12</c:f>
              <c:strCache>
                <c:ptCount val="20"/>
                <c:pt idx="0">
                  <c:v>Jan Wk 1</c:v>
                </c:pt>
                <c:pt idx="1">
                  <c:v>Jan Wk 2</c:v>
                </c:pt>
                <c:pt idx="2">
                  <c:v>Jan Wk 3</c:v>
                </c:pt>
                <c:pt idx="3">
                  <c:v>Jan Wk 4</c:v>
                </c:pt>
                <c:pt idx="4">
                  <c:v>Feb Wk 1</c:v>
                </c:pt>
                <c:pt idx="5">
                  <c:v>Feb Wk 2</c:v>
                </c:pt>
                <c:pt idx="6">
                  <c:v>Feb Wk 3</c:v>
                </c:pt>
                <c:pt idx="7">
                  <c:v>Feb Wk 4</c:v>
                </c:pt>
                <c:pt idx="8">
                  <c:v>Mar Wk 1</c:v>
                </c:pt>
                <c:pt idx="9">
                  <c:v>Mar Wk 2</c:v>
                </c:pt>
                <c:pt idx="10">
                  <c:v>Mar Wk 3</c:v>
                </c:pt>
                <c:pt idx="11">
                  <c:v>Mar Wk 4</c:v>
                </c:pt>
                <c:pt idx="12">
                  <c:v>Apr Wk 1</c:v>
                </c:pt>
                <c:pt idx="13">
                  <c:v>Apr Wk 2</c:v>
                </c:pt>
                <c:pt idx="14">
                  <c:v>Apr Wk 3</c:v>
                </c:pt>
                <c:pt idx="15">
                  <c:v>Apr Wk 4</c:v>
                </c:pt>
                <c:pt idx="16">
                  <c:v>May Wk 1</c:v>
                </c:pt>
                <c:pt idx="17">
                  <c:v>May Wk 2</c:v>
                </c:pt>
                <c:pt idx="18">
                  <c:v>May Wk 3</c:v>
                </c:pt>
                <c:pt idx="19">
                  <c:v>May Wk 4</c:v>
                </c:pt>
              </c:strCache>
            </c:strRef>
          </c:cat>
          <c:val>
            <c:numRef>
              <c:f>Sheet2!$B$15:$U$15</c:f>
              <c:numCache>
                <c:formatCode>General</c:formatCode>
                <c:ptCount val="20"/>
                <c:pt idx="0">
                  <c:v>4</c:v>
                </c:pt>
                <c:pt idx="1">
                  <c:v>5</c:v>
                </c:pt>
                <c:pt idx="2">
                  <c:v>35</c:v>
                </c:pt>
                <c:pt idx="3">
                  <c:v>41</c:v>
                </c:pt>
                <c:pt idx="4">
                  <c:v>46</c:v>
                </c:pt>
                <c:pt idx="5">
                  <c:v>67</c:v>
                </c:pt>
                <c:pt idx="6">
                  <c:v>81</c:v>
                </c:pt>
                <c:pt idx="7">
                  <c:v>93</c:v>
                </c:pt>
                <c:pt idx="8">
                  <c:v>122</c:v>
                </c:pt>
                <c:pt idx="9">
                  <c:v>175</c:v>
                </c:pt>
                <c:pt idx="10">
                  <c:v>126</c:v>
                </c:pt>
                <c:pt idx="11">
                  <c:v>97</c:v>
                </c:pt>
                <c:pt idx="12">
                  <c:v>56</c:v>
                </c:pt>
                <c:pt idx="13">
                  <c:v>20</c:v>
                </c:pt>
                <c:pt idx="14">
                  <c:v>16</c:v>
                </c:pt>
                <c:pt idx="15">
                  <c:v>4</c:v>
                </c:pt>
                <c:pt idx="16">
                  <c:v>6</c:v>
                </c:pt>
                <c:pt idx="17">
                  <c:v>5</c:v>
                </c:pt>
                <c:pt idx="18">
                  <c:v>7</c:v>
                </c:pt>
                <c:pt idx="19">
                  <c:v>3</c:v>
                </c:pt>
              </c:numCache>
            </c:numRef>
          </c:val>
          <c:smooth val="0"/>
          <c:extLst>
            <c:ext xmlns:c16="http://schemas.microsoft.com/office/drawing/2014/chart" uri="{C3380CC4-5D6E-409C-BE32-E72D297353CC}">
              <c16:uniqueId val="{00000002-5443-AB4D-9961-BA1F45250B25}"/>
            </c:ext>
          </c:extLst>
        </c:ser>
        <c:ser>
          <c:idx val="3"/>
          <c:order val="3"/>
          <c:tx>
            <c:strRef>
              <c:f>Sheet2!$A$16</c:f>
              <c:strCache>
                <c:ptCount val="1"/>
                <c:pt idx="0">
                  <c:v>2020</c:v>
                </c:pt>
              </c:strCache>
            </c:strRef>
          </c:tx>
          <c:spPr>
            <a:ln w="31750" cap="rnd">
              <a:solidFill>
                <a:schemeClr val="accent5">
                  <a:lumMod val="60000"/>
                  <a:lumOff val="40000"/>
                </a:schemeClr>
              </a:solidFill>
              <a:prstDash val="dash"/>
              <a:round/>
            </a:ln>
            <a:effectLst/>
          </c:spPr>
          <c:marker>
            <c:symbol val="none"/>
          </c:marker>
          <c:cat>
            <c:strRef>
              <c:f>Sheet2!$B$12:$U$12</c:f>
              <c:strCache>
                <c:ptCount val="20"/>
                <c:pt idx="0">
                  <c:v>Jan Wk 1</c:v>
                </c:pt>
                <c:pt idx="1">
                  <c:v>Jan Wk 2</c:v>
                </c:pt>
                <c:pt idx="2">
                  <c:v>Jan Wk 3</c:v>
                </c:pt>
                <c:pt idx="3">
                  <c:v>Jan Wk 4</c:v>
                </c:pt>
                <c:pt idx="4">
                  <c:v>Feb Wk 1</c:v>
                </c:pt>
                <c:pt idx="5">
                  <c:v>Feb Wk 2</c:v>
                </c:pt>
                <c:pt idx="6">
                  <c:v>Feb Wk 3</c:v>
                </c:pt>
                <c:pt idx="7">
                  <c:v>Feb Wk 4</c:v>
                </c:pt>
                <c:pt idx="8">
                  <c:v>Mar Wk 1</c:v>
                </c:pt>
                <c:pt idx="9">
                  <c:v>Mar Wk 2</c:v>
                </c:pt>
                <c:pt idx="10">
                  <c:v>Mar Wk 3</c:v>
                </c:pt>
                <c:pt idx="11">
                  <c:v>Mar Wk 4</c:v>
                </c:pt>
                <c:pt idx="12">
                  <c:v>Apr Wk 1</c:v>
                </c:pt>
                <c:pt idx="13">
                  <c:v>Apr Wk 2</c:v>
                </c:pt>
                <c:pt idx="14">
                  <c:v>Apr Wk 3</c:v>
                </c:pt>
                <c:pt idx="15">
                  <c:v>Apr Wk 4</c:v>
                </c:pt>
                <c:pt idx="16">
                  <c:v>May Wk 1</c:v>
                </c:pt>
                <c:pt idx="17">
                  <c:v>May Wk 2</c:v>
                </c:pt>
                <c:pt idx="18">
                  <c:v>May Wk 3</c:v>
                </c:pt>
                <c:pt idx="19">
                  <c:v>May Wk 4</c:v>
                </c:pt>
              </c:strCache>
            </c:strRef>
          </c:cat>
          <c:val>
            <c:numRef>
              <c:f>Sheet2!$B$16:$U$16</c:f>
              <c:numCache>
                <c:formatCode>General</c:formatCode>
                <c:ptCount val="20"/>
                <c:pt idx="0">
                  <c:v>3</c:v>
                </c:pt>
                <c:pt idx="1">
                  <c:v>2</c:v>
                </c:pt>
                <c:pt idx="2">
                  <c:v>5</c:v>
                </c:pt>
                <c:pt idx="3">
                  <c:v>2</c:v>
                </c:pt>
                <c:pt idx="4">
                  <c:v>26</c:v>
                </c:pt>
                <c:pt idx="5">
                  <c:v>50</c:v>
                </c:pt>
                <c:pt idx="6">
                  <c:v>82</c:v>
                </c:pt>
                <c:pt idx="7">
                  <c:v>89</c:v>
                </c:pt>
                <c:pt idx="8">
                  <c:v>128</c:v>
                </c:pt>
                <c:pt idx="9">
                  <c:v>120</c:v>
                </c:pt>
                <c:pt idx="10">
                  <c:v>36</c:v>
                </c:pt>
                <c:pt idx="11">
                  <c:v>2</c:v>
                </c:pt>
                <c:pt idx="12">
                  <c:v>1</c:v>
                </c:pt>
                <c:pt idx="13">
                  <c:v>12</c:v>
                </c:pt>
                <c:pt idx="14">
                  <c:v>12</c:v>
                </c:pt>
                <c:pt idx="15">
                  <c:v>7</c:v>
                </c:pt>
                <c:pt idx="16">
                  <c:v>17</c:v>
                </c:pt>
                <c:pt idx="17">
                  <c:v>16</c:v>
                </c:pt>
                <c:pt idx="18">
                  <c:v>6</c:v>
                </c:pt>
                <c:pt idx="19">
                  <c:v>1</c:v>
                </c:pt>
              </c:numCache>
            </c:numRef>
          </c:val>
          <c:smooth val="0"/>
          <c:extLst>
            <c:ext xmlns:c16="http://schemas.microsoft.com/office/drawing/2014/chart" uri="{C3380CC4-5D6E-409C-BE32-E72D297353CC}">
              <c16:uniqueId val="{00000003-5443-AB4D-9961-BA1F45250B25}"/>
            </c:ext>
          </c:extLst>
        </c:ser>
        <c:dLbls>
          <c:showLegendKey val="0"/>
          <c:showVal val="0"/>
          <c:showCatName val="0"/>
          <c:showSerName val="0"/>
          <c:showPercent val="0"/>
          <c:showBubbleSize val="0"/>
        </c:dLbls>
        <c:marker val="1"/>
        <c:smooth val="0"/>
        <c:axId val="1810019663"/>
        <c:axId val="1722141535"/>
      </c:lineChart>
      <c:catAx>
        <c:axId val="1810019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22141535"/>
        <c:crosses val="autoZero"/>
        <c:auto val="1"/>
        <c:lblAlgn val="ctr"/>
        <c:lblOffset val="100"/>
        <c:noMultiLvlLbl val="0"/>
      </c:catAx>
      <c:valAx>
        <c:axId val="1722141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10019663"/>
        <c:crosses val="autoZero"/>
        <c:crossBetween val="between"/>
      </c:valAx>
      <c:spPr>
        <a:noFill/>
        <a:ln>
          <a:noFill/>
        </a:ln>
        <a:effectLst/>
      </c:spPr>
    </c:plotArea>
    <c:legend>
      <c:legendPos val="b"/>
      <c:layout>
        <c:manualLayout>
          <c:xMode val="edge"/>
          <c:yMode val="edge"/>
          <c:x val="0.30743836507616035"/>
          <c:y val="0.90478355975132396"/>
          <c:w val="0.41385143033591382"/>
          <c:h val="7.8319271162697449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21628498727799"/>
          <c:y val="5.1020408163265286E-2"/>
          <c:w val="0.83206106870228957"/>
          <c:h val="0.71632653061224449"/>
        </c:manualLayout>
      </c:layout>
      <c:lineChart>
        <c:grouping val="standard"/>
        <c:varyColors val="0"/>
        <c:ser>
          <c:idx val="0"/>
          <c:order val="0"/>
          <c:tx>
            <c:strRef>
              <c:f>Sheet1!$B$1</c:f>
              <c:strCache>
                <c:ptCount val="1"/>
                <c:pt idx="0">
                  <c:v>Income Tax</c:v>
                </c:pt>
              </c:strCache>
            </c:strRef>
          </c:tx>
          <c:spPr>
            <a:ln w="42165">
              <a:solidFill>
                <a:srgbClr val="FF0000"/>
              </a:solidFill>
              <a:prstDash val="solid"/>
            </a:ln>
          </c:spPr>
          <c:marker>
            <c:symbol val="none"/>
          </c:marker>
          <c:dLbls>
            <c:dLbl>
              <c:idx val="39"/>
              <c:layout>
                <c:manualLayout>
                  <c:x val="-5.9724349157733649E-2"/>
                  <c:y val="-0.14004914004914004"/>
                </c:manualLayout>
              </c:layout>
              <c:tx>
                <c:rich>
                  <a:bodyPr/>
                  <a:lstStyle/>
                  <a:p>
                    <a:fld id="{D3D4887B-FCDA-4C7B-B377-563D467734A5}" type="VALUE">
                      <a:rPr lang="en-US" sz="1400" smtClean="0">
                        <a:latin typeface="Times New Roman" panose="02020603050405020304" pitchFamily="18" charset="0"/>
                        <a:cs typeface="Times New Roman" panose="02020603050405020304" pitchFamily="18"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F6D-42D9-9374-3D9DD66C98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Sheet1!$A$2:$A$59</c:f>
              <c:numCache>
                <c:formatCode>General</c:formatCode>
                <c:ptCount val="58"/>
                <c:pt idx="0">
                  <c:v>62</c:v>
                </c:pt>
                <c:pt idx="1">
                  <c:v>63</c:v>
                </c:pt>
                <c:pt idx="2">
                  <c:v>64</c:v>
                </c:pt>
                <c:pt idx="3">
                  <c:v>65</c:v>
                </c:pt>
                <c:pt idx="4">
                  <c:v>66</c:v>
                </c:pt>
                <c:pt idx="5">
                  <c:v>67</c:v>
                </c:pt>
                <c:pt idx="6">
                  <c:v>68</c:v>
                </c:pt>
                <c:pt idx="7">
                  <c:v>69</c:v>
                </c:pt>
                <c:pt idx="8">
                  <c:v>70</c:v>
                </c:pt>
                <c:pt idx="9">
                  <c:v>71</c:v>
                </c:pt>
                <c:pt idx="10">
                  <c:v>72</c:v>
                </c:pt>
                <c:pt idx="11">
                  <c:v>73</c:v>
                </c:pt>
                <c:pt idx="12">
                  <c:v>74</c:v>
                </c:pt>
                <c:pt idx="13">
                  <c:v>75</c:v>
                </c:pt>
                <c:pt idx="14">
                  <c:v>76</c:v>
                </c:pt>
                <c:pt idx="15">
                  <c:v>77</c:v>
                </c:pt>
                <c:pt idx="16">
                  <c:v>78</c:v>
                </c:pt>
                <c:pt idx="17">
                  <c:v>79</c:v>
                </c:pt>
                <c:pt idx="18">
                  <c:v>80</c:v>
                </c:pt>
                <c:pt idx="19">
                  <c:v>81</c:v>
                </c:pt>
                <c:pt idx="20">
                  <c:v>82</c:v>
                </c:pt>
                <c:pt idx="21">
                  <c:v>83</c:v>
                </c:pt>
                <c:pt idx="22">
                  <c:v>84</c:v>
                </c:pt>
                <c:pt idx="23">
                  <c:v>85</c:v>
                </c:pt>
                <c:pt idx="24">
                  <c:v>86</c:v>
                </c:pt>
                <c:pt idx="25">
                  <c:v>87</c:v>
                </c:pt>
                <c:pt idx="26">
                  <c:v>88</c:v>
                </c:pt>
                <c:pt idx="27">
                  <c:v>89</c:v>
                </c:pt>
                <c:pt idx="28">
                  <c:v>90</c:v>
                </c:pt>
                <c:pt idx="29">
                  <c:v>91</c:v>
                </c:pt>
                <c:pt idx="30">
                  <c:v>92</c:v>
                </c:pt>
                <c:pt idx="31">
                  <c:v>93</c:v>
                </c:pt>
                <c:pt idx="32">
                  <c:v>94</c:v>
                </c:pt>
                <c:pt idx="33">
                  <c:v>95</c:v>
                </c:pt>
                <c:pt idx="34">
                  <c:v>96</c:v>
                </c:pt>
                <c:pt idx="35">
                  <c:v>97</c:v>
                </c:pt>
                <c:pt idx="36">
                  <c:v>98</c:v>
                </c:pt>
                <c:pt idx="37">
                  <c:v>99</c:v>
                </c:pt>
                <c:pt idx="38">
                  <c:v>0</c:v>
                </c:pt>
                <c:pt idx="39">
                  <c:v>1</c:v>
                </c:pt>
                <c:pt idx="40">
                  <c:v>2</c:v>
                </c:pt>
                <c:pt idx="41">
                  <c:v>3</c:v>
                </c:pt>
                <c:pt idx="42">
                  <c:v>4</c:v>
                </c:pt>
                <c:pt idx="43">
                  <c:v>5</c:v>
                </c:pt>
                <c:pt idx="44">
                  <c:v>6</c:v>
                </c:pt>
                <c:pt idx="45">
                  <c:v>7</c:v>
                </c:pt>
                <c:pt idx="46">
                  <c:v>8</c:v>
                </c:pt>
                <c:pt idx="47">
                  <c:v>9</c:v>
                </c:pt>
                <c:pt idx="48">
                  <c:v>10</c:v>
                </c:pt>
                <c:pt idx="49">
                  <c:v>11</c:v>
                </c:pt>
                <c:pt idx="50">
                  <c:v>12</c:v>
                </c:pt>
                <c:pt idx="51">
                  <c:v>13</c:v>
                </c:pt>
                <c:pt idx="52">
                  <c:v>14</c:v>
                </c:pt>
                <c:pt idx="53">
                  <c:v>15</c:v>
                </c:pt>
                <c:pt idx="54">
                  <c:v>16</c:v>
                </c:pt>
                <c:pt idx="55">
                  <c:v>17</c:v>
                </c:pt>
                <c:pt idx="56">
                  <c:v>18</c:v>
                </c:pt>
                <c:pt idx="57">
                  <c:v>19</c:v>
                </c:pt>
              </c:numCache>
            </c:numRef>
          </c:cat>
          <c:val>
            <c:numRef>
              <c:f>Sheet1!$B$2:$B$59</c:f>
              <c:numCache>
                <c:formatCode>0.0%</c:formatCode>
                <c:ptCount val="58"/>
                <c:pt idx="0">
                  <c:v>0.14499999999999999</c:v>
                </c:pt>
                <c:pt idx="1">
                  <c:v>0.156</c:v>
                </c:pt>
                <c:pt idx="2">
                  <c:v>0.151</c:v>
                </c:pt>
                <c:pt idx="3">
                  <c:v>0.16600000000000001</c:v>
                </c:pt>
                <c:pt idx="4">
                  <c:v>0.189</c:v>
                </c:pt>
                <c:pt idx="5">
                  <c:v>0.19800000000000001</c:v>
                </c:pt>
                <c:pt idx="6">
                  <c:v>0.191</c:v>
                </c:pt>
                <c:pt idx="7">
                  <c:v>0.19800000000000001</c:v>
                </c:pt>
                <c:pt idx="8">
                  <c:v>0.19900000000000001</c:v>
                </c:pt>
                <c:pt idx="9">
                  <c:v>0.19900000000000001</c:v>
                </c:pt>
                <c:pt idx="10">
                  <c:v>0.22700000000000001</c:v>
                </c:pt>
                <c:pt idx="11">
                  <c:v>0.249</c:v>
                </c:pt>
                <c:pt idx="12">
                  <c:v>0.27500000000000002</c:v>
                </c:pt>
                <c:pt idx="13">
                  <c:v>0.28999999999999998</c:v>
                </c:pt>
                <c:pt idx="14">
                  <c:v>0.28599999999999998</c:v>
                </c:pt>
                <c:pt idx="15">
                  <c:v>0.29599999999999999</c:v>
                </c:pt>
                <c:pt idx="16">
                  <c:v>0.30299999999999999</c:v>
                </c:pt>
                <c:pt idx="17">
                  <c:v>0.318</c:v>
                </c:pt>
                <c:pt idx="18">
                  <c:v>0.309</c:v>
                </c:pt>
                <c:pt idx="19">
                  <c:v>0.33</c:v>
                </c:pt>
                <c:pt idx="20">
                  <c:v>0.32700000000000001</c:v>
                </c:pt>
                <c:pt idx="21">
                  <c:v>0.32700000000000001</c:v>
                </c:pt>
                <c:pt idx="22">
                  <c:v>0.33900000000000002</c:v>
                </c:pt>
                <c:pt idx="23">
                  <c:v>0.309</c:v>
                </c:pt>
                <c:pt idx="24">
                  <c:v>0.27900000000000003</c:v>
                </c:pt>
                <c:pt idx="25">
                  <c:v>0.29599999999999999</c:v>
                </c:pt>
                <c:pt idx="26">
                  <c:v>0.30499999999999999</c:v>
                </c:pt>
                <c:pt idx="27">
                  <c:v>0.27600000000000002</c:v>
                </c:pt>
                <c:pt idx="28">
                  <c:v>0.29499999999999998</c:v>
                </c:pt>
                <c:pt idx="29">
                  <c:v>0.28999999999999998</c:v>
                </c:pt>
                <c:pt idx="30">
                  <c:v>0.28399999999999997</c:v>
                </c:pt>
                <c:pt idx="31">
                  <c:v>0.28799999999999998</c:v>
                </c:pt>
                <c:pt idx="32">
                  <c:v>0.27700000000000002</c:v>
                </c:pt>
                <c:pt idx="33">
                  <c:v>0.27600000000000002</c:v>
                </c:pt>
                <c:pt idx="34">
                  <c:v>0.28399999999999997</c:v>
                </c:pt>
                <c:pt idx="35">
                  <c:v>0.30499999999999999</c:v>
                </c:pt>
                <c:pt idx="36">
                  <c:v>0.29199999999999998</c:v>
                </c:pt>
                <c:pt idx="37">
                  <c:v>0.33600000000000002</c:v>
                </c:pt>
                <c:pt idx="38">
                  <c:v>0.32200000000000001</c:v>
                </c:pt>
                <c:pt idx="39">
                  <c:v>0.34</c:v>
                </c:pt>
                <c:pt idx="40">
                  <c:v>0.29799999999999999</c:v>
                </c:pt>
                <c:pt idx="41">
                  <c:v>0.29899999999999999</c:v>
                </c:pt>
                <c:pt idx="42">
                  <c:v>0.29899999999999999</c:v>
                </c:pt>
                <c:pt idx="43">
                  <c:v>0.309</c:v>
                </c:pt>
                <c:pt idx="44">
                  <c:v>0.311</c:v>
                </c:pt>
                <c:pt idx="45">
                  <c:v>0.314</c:v>
                </c:pt>
                <c:pt idx="46">
                  <c:v>0.32400000000000001</c:v>
                </c:pt>
                <c:pt idx="47">
                  <c:v>0.3</c:v>
                </c:pt>
                <c:pt idx="48">
                  <c:v>0.27800000000000002</c:v>
                </c:pt>
                <c:pt idx="49">
                  <c:v>0.29799999999999999</c:v>
                </c:pt>
                <c:pt idx="50">
                  <c:v>0.30199999999999999</c:v>
                </c:pt>
                <c:pt idx="51">
                  <c:v>0.31900000000000001</c:v>
                </c:pt>
                <c:pt idx="52">
                  <c:v>0.32100000000000001</c:v>
                </c:pt>
                <c:pt idx="53">
                  <c:v>0.33100000000000002</c:v>
                </c:pt>
                <c:pt idx="54">
                  <c:v>0.33400000000000002</c:v>
                </c:pt>
                <c:pt idx="55">
                  <c:v>0.32980691757380304</c:v>
                </c:pt>
                <c:pt idx="56">
                  <c:v>0.3395629037145303</c:v>
                </c:pt>
                <c:pt idx="57">
                  <c:v>0.33679687158938454</c:v>
                </c:pt>
              </c:numCache>
            </c:numRef>
          </c:val>
          <c:smooth val="0"/>
          <c:extLst>
            <c:ext xmlns:c16="http://schemas.microsoft.com/office/drawing/2014/chart" uri="{C3380CC4-5D6E-409C-BE32-E72D297353CC}">
              <c16:uniqueId val="{00000000-453B-4843-8DD9-F9C1FE3BEE03}"/>
            </c:ext>
          </c:extLst>
        </c:ser>
        <c:ser>
          <c:idx val="1"/>
          <c:order val="1"/>
          <c:tx>
            <c:strRef>
              <c:f>Sheet1!$C$1</c:f>
              <c:strCache>
                <c:ptCount val="1"/>
                <c:pt idx="0">
                  <c:v>Sales Tax</c:v>
                </c:pt>
              </c:strCache>
            </c:strRef>
          </c:tx>
          <c:spPr>
            <a:ln w="42165">
              <a:solidFill>
                <a:srgbClr val="008000"/>
              </a:solidFill>
              <a:prstDash val="solid"/>
            </a:ln>
          </c:spPr>
          <c:marker>
            <c:symbol val="none"/>
          </c:marker>
          <c:dLbls>
            <c:dLbl>
              <c:idx val="39"/>
              <c:layout>
                <c:manualLayout>
                  <c:x val="-7.1975497702909647E-2"/>
                  <c:y val="5.6511056511056514E-2"/>
                </c:manualLayout>
              </c:layout>
              <c:tx>
                <c:rich>
                  <a:bodyPr/>
                  <a:lstStyle/>
                  <a:p>
                    <a:fld id="{C2237B4F-B22C-4A1D-AB80-64CB75570B86}" type="VALUE">
                      <a:rPr lang="en-US" sz="1400" smtClean="0">
                        <a:latin typeface="Times New Roman" panose="02020603050405020304" pitchFamily="18" charset="0"/>
                        <a:cs typeface="Times New Roman" panose="02020603050405020304" pitchFamily="18"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F6D-42D9-9374-3D9DD66C98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Sheet1!$A$2:$A$59</c:f>
              <c:numCache>
                <c:formatCode>General</c:formatCode>
                <c:ptCount val="58"/>
                <c:pt idx="0">
                  <c:v>62</c:v>
                </c:pt>
                <c:pt idx="1">
                  <c:v>63</c:v>
                </c:pt>
                <c:pt idx="2">
                  <c:v>64</c:v>
                </c:pt>
                <c:pt idx="3">
                  <c:v>65</c:v>
                </c:pt>
                <c:pt idx="4">
                  <c:v>66</c:v>
                </c:pt>
                <c:pt idx="5">
                  <c:v>67</c:v>
                </c:pt>
                <c:pt idx="6">
                  <c:v>68</c:v>
                </c:pt>
                <c:pt idx="7">
                  <c:v>69</c:v>
                </c:pt>
                <c:pt idx="8">
                  <c:v>70</c:v>
                </c:pt>
                <c:pt idx="9">
                  <c:v>71</c:v>
                </c:pt>
                <c:pt idx="10">
                  <c:v>72</c:v>
                </c:pt>
                <c:pt idx="11">
                  <c:v>73</c:v>
                </c:pt>
                <c:pt idx="12">
                  <c:v>74</c:v>
                </c:pt>
                <c:pt idx="13">
                  <c:v>75</c:v>
                </c:pt>
                <c:pt idx="14">
                  <c:v>76</c:v>
                </c:pt>
                <c:pt idx="15">
                  <c:v>77</c:v>
                </c:pt>
                <c:pt idx="16">
                  <c:v>78</c:v>
                </c:pt>
                <c:pt idx="17">
                  <c:v>79</c:v>
                </c:pt>
                <c:pt idx="18">
                  <c:v>80</c:v>
                </c:pt>
                <c:pt idx="19">
                  <c:v>81</c:v>
                </c:pt>
                <c:pt idx="20">
                  <c:v>82</c:v>
                </c:pt>
                <c:pt idx="21">
                  <c:v>83</c:v>
                </c:pt>
                <c:pt idx="22">
                  <c:v>84</c:v>
                </c:pt>
                <c:pt idx="23">
                  <c:v>85</c:v>
                </c:pt>
                <c:pt idx="24">
                  <c:v>86</c:v>
                </c:pt>
                <c:pt idx="25">
                  <c:v>87</c:v>
                </c:pt>
                <c:pt idx="26">
                  <c:v>88</c:v>
                </c:pt>
                <c:pt idx="27">
                  <c:v>89</c:v>
                </c:pt>
                <c:pt idx="28">
                  <c:v>90</c:v>
                </c:pt>
                <c:pt idx="29">
                  <c:v>91</c:v>
                </c:pt>
                <c:pt idx="30">
                  <c:v>92</c:v>
                </c:pt>
                <c:pt idx="31">
                  <c:v>93</c:v>
                </c:pt>
                <c:pt idx="32">
                  <c:v>94</c:v>
                </c:pt>
                <c:pt idx="33">
                  <c:v>95</c:v>
                </c:pt>
                <c:pt idx="34">
                  <c:v>96</c:v>
                </c:pt>
                <c:pt idx="35">
                  <c:v>97</c:v>
                </c:pt>
                <c:pt idx="36">
                  <c:v>98</c:v>
                </c:pt>
                <c:pt idx="37">
                  <c:v>99</c:v>
                </c:pt>
                <c:pt idx="38">
                  <c:v>0</c:v>
                </c:pt>
                <c:pt idx="39">
                  <c:v>1</c:v>
                </c:pt>
                <c:pt idx="40">
                  <c:v>2</c:v>
                </c:pt>
                <c:pt idx="41">
                  <c:v>3</c:v>
                </c:pt>
                <c:pt idx="42">
                  <c:v>4</c:v>
                </c:pt>
                <c:pt idx="43">
                  <c:v>5</c:v>
                </c:pt>
                <c:pt idx="44">
                  <c:v>6</c:v>
                </c:pt>
                <c:pt idx="45">
                  <c:v>7</c:v>
                </c:pt>
                <c:pt idx="46">
                  <c:v>8</c:v>
                </c:pt>
                <c:pt idx="47">
                  <c:v>9</c:v>
                </c:pt>
                <c:pt idx="48">
                  <c:v>10</c:v>
                </c:pt>
                <c:pt idx="49">
                  <c:v>11</c:v>
                </c:pt>
                <c:pt idx="50">
                  <c:v>12</c:v>
                </c:pt>
                <c:pt idx="51">
                  <c:v>13</c:v>
                </c:pt>
                <c:pt idx="52">
                  <c:v>14</c:v>
                </c:pt>
                <c:pt idx="53">
                  <c:v>15</c:v>
                </c:pt>
                <c:pt idx="54">
                  <c:v>16</c:v>
                </c:pt>
                <c:pt idx="55">
                  <c:v>17</c:v>
                </c:pt>
                <c:pt idx="56">
                  <c:v>18</c:v>
                </c:pt>
                <c:pt idx="57">
                  <c:v>19</c:v>
                </c:pt>
              </c:numCache>
            </c:numRef>
          </c:cat>
          <c:val>
            <c:numRef>
              <c:f>Sheet1!$C$2:$C$59</c:f>
              <c:numCache>
                <c:formatCode>0.0%</c:formatCode>
                <c:ptCount val="58"/>
                <c:pt idx="0">
                  <c:v>0</c:v>
                </c:pt>
                <c:pt idx="1">
                  <c:v>0</c:v>
                </c:pt>
                <c:pt idx="2">
                  <c:v>0</c:v>
                </c:pt>
                <c:pt idx="3">
                  <c:v>0</c:v>
                </c:pt>
                <c:pt idx="4">
                  <c:v>0</c:v>
                </c:pt>
                <c:pt idx="5">
                  <c:v>0</c:v>
                </c:pt>
                <c:pt idx="6">
                  <c:v>0.08</c:v>
                </c:pt>
                <c:pt idx="7">
                  <c:v>0.115</c:v>
                </c:pt>
                <c:pt idx="8">
                  <c:v>0.114</c:v>
                </c:pt>
                <c:pt idx="9">
                  <c:v>0.114</c:v>
                </c:pt>
                <c:pt idx="10">
                  <c:v>0.121</c:v>
                </c:pt>
                <c:pt idx="11">
                  <c:v>0.14199999999999999</c:v>
                </c:pt>
                <c:pt idx="12">
                  <c:v>0.14799999999999999</c:v>
                </c:pt>
                <c:pt idx="13">
                  <c:v>0.14899999999999999</c:v>
                </c:pt>
                <c:pt idx="14">
                  <c:v>0.152</c:v>
                </c:pt>
                <c:pt idx="15">
                  <c:v>0.153</c:v>
                </c:pt>
                <c:pt idx="16">
                  <c:v>0.157</c:v>
                </c:pt>
                <c:pt idx="17">
                  <c:v>0.161</c:v>
                </c:pt>
                <c:pt idx="18">
                  <c:v>0.16200000000000001</c:v>
                </c:pt>
                <c:pt idx="19">
                  <c:v>0.16700000000000001</c:v>
                </c:pt>
                <c:pt idx="20">
                  <c:v>0.191</c:v>
                </c:pt>
                <c:pt idx="21">
                  <c:v>0.186</c:v>
                </c:pt>
                <c:pt idx="22">
                  <c:v>0.21199999999999999</c:v>
                </c:pt>
                <c:pt idx="23">
                  <c:v>0.214</c:v>
                </c:pt>
                <c:pt idx="24">
                  <c:v>0.22700000000000001</c:v>
                </c:pt>
                <c:pt idx="25">
                  <c:v>0.22</c:v>
                </c:pt>
                <c:pt idx="26">
                  <c:v>0.22700000000000001</c:v>
                </c:pt>
                <c:pt idx="27">
                  <c:v>0.22900000000000001</c:v>
                </c:pt>
                <c:pt idx="28">
                  <c:v>0.223</c:v>
                </c:pt>
                <c:pt idx="29">
                  <c:v>0.219</c:v>
                </c:pt>
                <c:pt idx="30">
                  <c:v>0.22700000000000001</c:v>
                </c:pt>
                <c:pt idx="31">
                  <c:v>0.22700000000000001</c:v>
                </c:pt>
                <c:pt idx="32">
                  <c:v>0.22800000000000001</c:v>
                </c:pt>
                <c:pt idx="33">
                  <c:v>0.23100000000000001</c:v>
                </c:pt>
                <c:pt idx="34">
                  <c:v>0.23100000000000001</c:v>
                </c:pt>
                <c:pt idx="35">
                  <c:v>0.22900000000000001</c:v>
                </c:pt>
                <c:pt idx="36">
                  <c:v>0.23300000000000001</c:v>
                </c:pt>
                <c:pt idx="37">
                  <c:v>0.254</c:v>
                </c:pt>
                <c:pt idx="38">
                  <c:v>0.255</c:v>
                </c:pt>
                <c:pt idx="39">
                  <c:v>0.25800000000000001</c:v>
                </c:pt>
                <c:pt idx="40">
                  <c:v>0.248</c:v>
                </c:pt>
                <c:pt idx="41">
                  <c:v>0.26</c:v>
                </c:pt>
                <c:pt idx="42">
                  <c:v>0.253</c:v>
                </c:pt>
                <c:pt idx="43">
                  <c:v>0.24</c:v>
                </c:pt>
                <c:pt idx="44">
                  <c:v>0.23400000000000001</c:v>
                </c:pt>
                <c:pt idx="45">
                  <c:v>0.22600000000000001</c:v>
                </c:pt>
                <c:pt idx="46">
                  <c:v>0.221</c:v>
                </c:pt>
                <c:pt idx="47">
                  <c:v>0.216</c:v>
                </c:pt>
                <c:pt idx="48">
                  <c:v>0.22</c:v>
                </c:pt>
                <c:pt idx="49">
                  <c:v>0.217</c:v>
                </c:pt>
                <c:pt idx="50">
                  <c:v>0.221</c:v>
                </c:pt>
                <c:pt idx="51">
                  <c:v>0.21199999999999999</c:v>
                </c:pt>
                <c:pt idx="52">
                  <c:v>0.21099999999999999</c:v>
                </c:pt>
                <c:pt idx="53">
                  <c:v>0.20799999999999999</c:v>
                </c:pt>
                <c:pt idx="54">
                  <c:v>0.20799999999999999</c:v>
                </c:pt>
                <c:pt idx="55">
                  <c:v>0.21156056720140681</c:v>
                </c:pt>
                <c:pt idx="56">
                  <c:v>0.20821382881344039</c:v>
                </c:pt>
                <c:pt idx="57">
                  <c:v>0.20976774204197871</c:v>
                </c:pt>
              </c:numCache>
            </c:numRef>
          </c:val>
          <c:smooth val="0"/>
          <c:extLst>
            <c:ext xmlns:c16="http://schemas.microsoft.com/office/drawing/2014/chart" uri="{C3380CC4-5D6E-409C-BE32-E72D297353CC}">
              <c16:uniqueId val="{00000001-453B-4843-8DD9-F9C1FE3BEE03}"/>
            </c:ext>
          </c:extLst>
        </c:ser>
        <c:ser>
          <c:idx val="2"/>
          <c:order val="2"/>
          <c:tx>
            <c:strRef>
              <c:f>Sheet1!$D$1</c:f>
              <c:strCache>
                <c:ptCount val="1"/>
                <c:pt idx="0">
                  <c:v>Net Property</c:v>
                </c:pt>
              </c:strCache>
            </c:strRef>
          </c:tx>
          <c:spPr>
            <a:ln w="42165">
              <a:solidFill>
                <a:srgbClr val="003366"/>
              </a:solidFill>
              <a:prstDash val="solid"/>
            </a:ln>
          </c:spPr>
          <c:marker>
            <c:symbol val="none"/>
          </c:marker>
          <c:dLbls>
            <c:dLbl>
              <c:idx val="10"/>
              <c:spPr>
                <a:noFill/>
                <a:ln>
                  <a:noFill/>
                </a:ln>
                <a:effectLst/>
              </c:spPr>
              <c:txPr>
                <a:bodyPr wrap="square" lIns="38100" tIns="19050" rIns="38100" bIns="19050" anchor="ctr" anchorCtr="0">
                  <a:spAutoFit/>
                </a:bodyPr>
                <a:lstStyle/>
                <a:p>
                  <a:pPr algn="ctr" rtl="0">
                    <a:defRPr lang="en-US" sz="1400" b="1" i="0" u="none" strike="noStrike" kern="1200" baseline="0">
                      <a:solidFill>
                        <a:prstClr val="black"/>
                      </a:solidFill>
                      <a:latin typeface="Times New Roman" panose="02020603050405020304" pitchFamily="18" charset="0"/>
                      <a:ea typeface="Tahom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6D-42D9-9374-3D9DD66C9855}"/>
                </c:ext>
              </c:extLst>
            </c:dLbl>
            <c:dLbl>
              <c:idx val="39"/>
              <c:layout>
                <c:manualLayout>
                  <c:x val="-0.12251148545176122"/>
                  <c:y val="-0.13513513513513514"/>
                </c:manualLayout>
              </c:layout>
              <c:tx>
                <c:rich>
                  <a:bodyPr/>
                  <a:lstStyle/>
                  <a:p>
                    <a:fld id="{7C936ADF-5A8F-4D7A-8F49-EFFC592E53D3}" type="VALUE">
                      <a:rPr lang="en-US" sz="1400">
                        <a:latin typeface="Times New Roman" panose="02020603050405020304" pitchFamily="18" charset="0"/>
                        <a:cs typeface="Times New Roman" panose="02020603050405020304" pitchFamily="18"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F6D-42D9-9374-3D9DD66C98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Sheet1!$A$2:$A$59</c:f>
              <c:numCache>
                <c:formatCode>General</c:formatCode>
                <c:ptCount val="58"/>
                <c:pt idx="0">
                  <c:v>62</c:v>
                </c:pt>
                <c:pt idx="1">
                  <c:v>63</c:v>
                </c:pt>
                <c:pt idx="2">
                  <c:v>64</c:v>
                </c:pt>
                <c:pt idx="3">
                  <c:v>65</c:v>
                </c:pt>
                <c:pt idx="4">
                  <c:v>66</c:v>
                </c:pt>
                <c:pt idx="5">
                  <c:v>67</c:v>
                </c:pt>
                <c:pt idx="6">
                  <c:v>68</c:v>
                </c:pt>
                <c:pt idx="7">
                  <c:v>69</c:v>
                </c:pt>
                <c:pt idx="8">
                  <c:v>70</c:v>
                </c:pt>
                <c:pt idx="9">
                  <c:v>71</c:v>
                </c:pt>
                <c:pt idx="10">
                  <c:v>72</c:v>
                </c:pt>
                <c:pt idx="11">
                  <c:v>73</c:v>
                </c:pt>
                <c:pt idx="12">
                  <c:v>74</c:v>
                </c:pt>
                <c:pt idx="13">
                  <c:v>75</c:v>
                </c:pt>
                <c:pt idx="14">
                  <c:v>76</c:v>
                </c:pt>
                <c:pt idx="15">
                  <c:v>77</c:v>
                </c:pt>
                <c:pt idx="16">
                  <c:v>78</c:v>
                </c:pt>
                <c:pt idx="17">
                  <c:v>79</c:v>
                </c:pt>
                <c:pt idx="18">
                  <c:v>80</c:v>
                </c:pt>
                <c:pt idx="19">
                  <c:v>81</c:v>
                </c:pt>
                <c:pt idx="20">
                  <c:v>82</c:v>
                </c:pt>
                <c:pt idx="21">
                  <c:v>83</c:v>
                </c:pt>
                <c:pt idx="22">
                  <c:v>84</c:v>
                </c:pt>
                <c:pt idx="23">
                  <c:v>85</c:v>
                </c:pt>
                <c:pt idx="24">
                  <c:v>86</c:v>
                </c:pt>
                <c:pt idx="25">
                  <c:v>87</c:v>
                </c:pt>
                <c:pt idx="26">
                  <c:v>88</c:v>
                </c:pt>
                <c:pt idx="27">
                  <c:v>89</c:v>
                </c:pt>
                <c:pt idx="28">
                  <c:v>90</c:v>
                </c:pt>
                <c:pt idx="29">
                  <c:v>91</c:v>
                </c:pt>
                <c:pt idx="30">
                  <c:v>92</c:v>
                </c:pt>
                <c:pt idx="31">
                  <c:v>93</c:v>
                </c:pt>
                <c:pt idx="32">
                  <c:v>94</c:v>
                </c:pt>
                <c:pt idx="33">
                  <c:v>95</c:v>
                </c:pt>
                <c:pt idx="34">
                  <c:v>96</c:v>
                </c:pt>
                <c:pt idx="35">
                  <c:v>97</c:v>
                </c:pt>
                <c:pt idx="36">
                  <c:v>98</c:v>
                </c:pt>
                <c:pt idx="37">
                  <c:v>99</c:v>
                </c:pt>
                <c:pt idx="38">
                  <c:v>0</c:v>
                </c:pt>
                <c:pt idx="39">
                  <c:v>1</c:v>
                </c:pt>
                <c:pt idx="40">
                  <c:v>2</c:v>
                </c:pt>
                <c:pt idx="41">
                  <c:v>3</c:v>
                </c:pt>
                <c:pt idx="42">
                  <c:v>4</c:v>
                </c:pt>
                <c:pt idx="43">
                  <c:v>5</c:v>
                </c:pt>
                <c:pt idx="44">
                  <c:v>6</c:v>
                </c:pt>
                <c:pt idx="45">
                  <c:v>7</c:v>
                </c:pt>
                <c:pt idx="46">
                  <c:v>8</c:v>
                </c:pt>
                <c:pt idx="47">
                  <c:v>9</c:v>
                </c:pt>
                <c:pt idx="48">
                  <c:v>10</c:v>
                </c:pt>
                <c:pt idx="49">
                  <c:v>11</c:v>
                </c:pt>
                <c:pt idx="50">
                  <c:v>12</c:v>
                </c:pt>
                <c:pt idx="51">
                  <c:v>13</c:v>
                </c:pt>
                <c:pt idx="52">
                  <c:v>14</c:v>
                </c:pt>
                <c:pt idx="53">
                  <c:v>15</c:v>
                </c:pt>
                <c:pt idx="54">
                  <c:v>16</c:v>
                </c:pt>
                <c:pt idx="55">
                  <c:v>17</c:v>
                </c:pt>
                <c:pt idx="56">
                  <c:v>18</c:v>
                </c:pt>
                <c:pt idx="57">
                  <c:v>19</c:v>
                </c:pt>
              </c:numCache>
            </c:numRef>
          </c:cat>
          <c:val>
            <c:numRef>
              <c:f>Sheet1!$D$2:$D$59</c:f>
              <c:numCache>
                <c:formatCode>0.0%</c:formatCode>
                <c:ptCount val="58"/>
                <c:pt idx="0">
                  <c:v>0.56399999999999995</c:v>
                </c:pt>
                <c:pt idx="1">
                  <c:v>0.55300000000000005</c:v>
                </c:pt>
                <c:pt idx="2">
                  <c:v>0.55100000000000005</c:v>
                </c:pt>
                <c:pt idx="3">
                  <c:v>0.54400000000000004</c:v>
                </c:pt>
                <c:pt idx="4">
                  <c:v>0.51500000000000001</c:v>
                </c:pt>
                <c:pt idx="5">
                  <c:v>0.51100000000000001</c:v>
                </c:pt>
                <c:pt idx="6">
                  <c:v>0.45500000000000002</c:v>
                </c:pt>
                <c:pt idx="7">
                  <c:v>0.40600000000000003</c:v>
                </c:pt>
                <c:pt idx="8">
                  <c:v>0.41499999999999998</c:v>
                </c:pt>
                <c:pt idx="9">
                  <c:v>0.42299999999999999</c:v>
                </c:pt>
                <c:pt idx="10">
                  <c:v>0.40699999999999997</c:v>
                </c:pt>
                <c:pt idx="11">
                  <c:v>0.34599999999999997</c:v>
                </c:pt>
                <c:pt idx="12">
                  <c:v>0.32100000000000001</c:v>
                </c:pt>
                <c:pt idx="13">
                  <c:v>0.315</c:v>
                </c:pt>
                <c:pt idx="14">
                  <c:v>0.315</c:v>
                </c:pt>
                <c:pt idx="15">
                  <c:v>0.317</c:v>
                </c:pt>
                <c:pt idx="16">
                  <c:v>0.311</c:v>
                </c:pt>
                <c:pt idx="17">
                  <c:v>0.28999999999999998</c:v>
                </c:pt>
                <c:pt idx="18">
                  <c:v>0.29699999999999999</c:v>
                </c:pt>
                <c:pt idx="19">
                  <c:v>0.28399999999999997</c:v>
                </c:pt>
                <c:pt idx="20">
                  <c:v>0.26400000000000001</c:v>
                </c:pt>
                <c:pt idx="21">
                  <c:v>0.28100000000000003</c:v>
                </c:pt>
                <c:pt idx="22">
                  <c:v>0.27900000000000003</c:v>
                </c:pt>
                <c:pt idx="23">
                  <c:v>0.29899999999999999</c:v>
                </c:pt>
                <c:pt idx="24">
                  <c:v>0.31900000000000001</c:v>
                </c:pt>
                <c:pt idx="25">
                  <c:v>0.30299999999999999</c:v>
                </c:pt>
                <c:pt idx="26">
                  <c:v>0.29699999999999999</c:v>
                </c:pt>
                <c:pt idx="27">
                  <c:v>0.309</c:v>
                </c:pt>
                <c:pt idx="28">
                  <c:v>0.312</c:v>
                </c:pt>
                <c:pt idx="29">
                  <c:v>0.30599999999999999</c:v>
                </c:pt>
                <c:pt idx="30">
                  <c:v>0.315</c:v>
                </c:pt>
                <c:pt idx="31">
                  <c:v>0.307</c:v>
                </c:pt>
                <c:pt idx="32">
                  <c:v>0.309</c:v>
                </c:pt>
                <c:pt idx="33">
                  <c:v>0.30099999999999999</c:v>
                </c:pt>
                <c:pt idx="34">
                  <c:v>0.29499999999999998</c:v>
                </c:pt>
                <c:pt idx="35">
                  <c:v>0.28999999999999998</c:v>
                </c:pt>
                <c:pt idx="36">
                  <c:v>0.29099999999999998</c:v>
                </c:pt>
                <c:pt idx="37">
                  <c:v>0.29299999999999998</c:v>
                </c:pt>
                <c:pt idx="38">
                  <c:v>0.26800000000000002</c:v>
                </c:pt>
                <c:pt idx="39">
                  <c:v>0.27</c:v>
                </c:pt>
                <c:pt idx="40">
                  <c:v>0.29199999999999998</c:v>
                </c:pt>
                <c:pt idx="41">
                  <c:v>0.25600000000000001</c:v>
                </c:pt>
                <c:pt idx="42">
                  <c:v>0.26400000000000001</c:v>
                </c:pt>
                <c:pt idx="43">
                  <c:v>0.26100000000000001</c:v>
                </c:pt>
                <c:pt idx="44">
                  <c:v>0.25800000000000001</c:v>
                </c:pt>
                <c:pt idx="45">
                  <c:v>0.27200000000000002</c:v>
                </c:pt>
                <c:pt idx="46">
                  <c:v>0.28299999999999997</c:v>
                </c:pt>
                <c:pt idx="47">
                  <c:v>0.312</c:v>
                </c:pt>
                <c:pt idx="48">
                  <c:v>0.32800000000000001</c:v>
                </c:pt>
                <c:pt idx="49">
                  <c:v>0.311</c:v>
                </c:pt>
                <c:pt idx="50">
                  <c:v>0.30399999999999999</c:v>
                </c:pt>
                <c:pt idx="51">
                  <c:v>0.29599999999999999</c:v>
                </c:pt>
                <c:pt idx="52">
                  <c:v>0.28199999999999997</c:v>
                </c:pt>
                <c:pt idx="53">
                  <c:v>0.27400000000000002</c:v>
                </c:pt>
                <c:pt idx="54">
                  <c:v>0.27600000000000002</c:v>
                </c:pt>
                <c:pt idx="55">
                  <c:v>0.27995800765354112</c:v>
                </c:pt>
                <c:pt idx="56">
                  <c:v>0.27466338001320673</c:v>
                </c:pt>
                <c:pt idx="57">
                  <c:v>0.27212226317283533</c:v>
                </c:pt>
              </c:numCache>
            </c:numRef>
          </c:val>
          <c:smooth val="0"/>
          <c:extLst>
            <c:ext xmlns:c16="http://schemas.microsoft.com/office/drawing/2014/chart" uri="{C3380CC4-5D6E-409C-BE32-E72D297353CC}">
              <c16:uniqueId val="{00000002-453B-4843-8DD9-F9C1FE3BEE03}"/>
            </c:ext>
          </c:extLst>
        </c:ser>
        <c:ser>
          <c:idx val="3"/>
          <c:order val="3"/>
          <c:tx>
            <c:strRef>
              <c:f>Sheet1!$E$1</c:f>
              <c:strCache>
                <c:ptCount val="1"/>
                <c:pt idx="0">
                  <c:v>Other Taxes</c:v>
                </c:pt>
              </c:strCache>
            </c:strRef>
          </c:tx>
          <c:spPr>
            <a:ln w="42165">
              <a:solidFill>
                <a:srgbClr val="993366"/>
              </a:solidFill>
              <a:prstDash val="solid"/>
            </a:ln>
          </c:spPr>
          <c:marker>
            <c:symbol val="none"/>
          </c:marker>
          <c:dLbls>
            <c:dLbl>
              <c:idx val="10"/>
              <c:layout>
                <c:manualLayout>
                  <c:x val="-2.1439509954058193E-2"/>
                  <c:y val="-6.6339066339066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6D-42D9-9374-3D9DD66C9855}"/>
                </c:ext>
              </c:extLst>
            </c:dLbl>
            <c:dLbl>
              <c:idx val="39"/>
              <c:layout>
                <c:manualLayout>
                  <c:x val="-9.1883614088820828E-2"/>
                  <c:y val="5.1597051597051594E-2"/>
                </c:manualLayout>
              </c:layout>
              <c:tx>
                <c:rich>
                  <a:bodyPr/>
                  <a:lstStyle/>
                  <a:p>
                    <a:fld id="{592144F6-7FD9-4A01-A95C-38DEF4AA193C}" type="VALUE">
                      <a:rPr lang="en-US" sz="1400">
                        <a:latin typeface="Times New Roman" panose="02020603050405020304" pitchFamily="18" charset="0"/>
                        <a:cs typeface="Times New Roman" panose="02020603050405020304" pitchFamily="18"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F6D-42D9-9374-3D9DD66C9855}"/>
                </c:ext>
              </c:extLst>
            </c:dLbl>
            <c:spPr>
              <a:noFill/>
              <a:ln>
                <a:noFill/>
              </a:ln>
              <a:effectLst/>
            </c:spPr>
            <c:txPr>
              <a:bodyPr wrap="square" lIns="38100" tIns="19050" rIns="38100" bIns="19050" anchor="ctr" anchorCtr="0">
                <a:spAutoFit/>
              </a:bodyPr>
              <a:lstStyle/>
              <a:p>
                <a:pPr algn="ctr" rtl="0">
                  <a:defRPr lang="en-US" sz="1400" b="1" i="0" u="none" strike="noStrike" kern="1200" baseline="0">
                    <a:solidFill>
                      <a:prstClr val="black"/>
                    </a:solidFill>
                    <a:latin typeface="Times New Roman" panose="02020603050405020304" pitchFamily="18" charset="0"/>
                    <a:ea typeface="Tahom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Sheet1!$A$2:$A$59</c:f>
              <c:numCache>
                <c:formatCode>General</c:formatCode>
                <c:ptCount val="58"/>
                <c:pt idx="0">
                  <c:v>62</c:v>
                </c:pt>
                <c:pt idx="1">
                  <c:v>63</c:v>
                </c:pt>
                <c:pt idx="2">
                  <c:v>64</c:v>
                </c:pt>
                <c:pt idx="3">
                  <c:v>65</c:v>
                </c:pt>
                <c:pt idx="4">
                  <c:v>66</c:v>
                </c:pt>
                <c:pt idx="5">
                  <c:v>67</c:v>
                </c:pt>
                <c:pt idx="6">
                  <c:v>68</c:v>
                </c:pt>
                <c:pt idx="7">
                  <c:v>69</c:v>
                </c:pt>
                <c:pt idx="8">
                  <c:v>70</c:v>
                </c:pt>
                <c:pt idx="9">
                  <c:v>71</c:v>
                </c:pt>
                <c:pt idx="10">
                  <c:v>72</c:v>
                </c:pt>
                <c:pt idx="11">
                  <c:v>73</c:v>
                </c:pt>
                <c:pt idx="12">
                  <c:v>74</c:v>
                </c:pt>
                <c:pt idx="13">
                  <c:v>75</c:v>
                </c:pt>
                <c:pt idx="14">
                  <c:v>76</c:v>
                </c:pt>
                <c:pt idx="15">
                  <c:v>77</c:v>
                </c:pt>
                <c:pt idx="16">
                  <c:v>78</c:v>
                </c:pt>
                <c:pt idx="17">
                  <c:v>79</c:v>
                </c:pt>
                <c:pt idx="18">
                  <c:v>80</c:v>
                </c:pt>
                <c:pt idx="19">
                  <c:v>81</c:v>
                </c:pt>
                <c:pt idx="20">
                  <c:v>82</c:v>
                </c:pt>
                <c:pt idx="21">
                  <c:v>83</c:v>
                </c:pt>
                <c:pt idx="22">
                  <c:v>84</c:v>
                </c:pt>
                <c:pt idx="23">
                  <c:v>85</c:v>
                </c:pt>
                <c:pt idx="24">
                  <c:v>86</c:v>
                </c:pt>
                <c:pt idx="25">
                  <c:v>87</c:v>
                </c:pt>
                <c:pt idx="26">
                  <c:v>88</c:v>
                </c:pt>
                <c:pt idx="27">
                  <c:v>89</c:v>
                </c:pt>
                <c:pt idx="28">
                  <c:v>90</c:v>
                </c:pt>
                <c:pt idx="29">
                  <c:v>91</c:v>
                </c:pt>
                <c:pt idx="30">
                  <c:v>92</c:v>
                </c:pt>
                <c:pt idx="31">
                  <c:v>93</c:v>
                </c:pt>
                <c:pt idx="32">
                  <c:v>94</c:v>
                </c:pt>
                <c:pt idx="33">
                  <c:v>95</c:v>
                </c:pt>
                <c:pt idx="34">
                  <c:v>96</c:v>
                </c:pt>
                <c:pt idx="35">
                  <c:v>97</c:v>
                </c:pt>
                <c:pt idx="36">
                  <c:v>98</c:v>
                </c:pt>
                <c:pt idx="37">
                  <c:v>99</c:v>
                </c:pt>
                <c:pt idx="38">
                  <c:v>0</c:v>
                </c:pt>
                <c:pt idx="39">
                  <c:v>1</c:v>
                </c:pt>
                <c:pt idx="40">
                  <c:v>2</c:v>
                </c:pt>
                <c:pt idx="41">
                  <c:v>3</c:v>
                </c:pt>
                <c:pt idx="42">
                  <c:v>4</c:v>
                </c:pt>
                <c:pt idx="43">
                  <c:v>5</c:v>
                </c:pt>
                <c:pt idx="44">
                  <c:v>6</c:v>
                </c:pt>
                <c:pt idx="45">
                  <c:v>7</c:v>
                </c:pt>
                <c:pt idx="46">
                  <c:v>8</c:v>
                </c:pt>
                <c:pt idx="47">
                  <c:v>9</c:v>
                </c:pt>
                <c:pt idx="48">
                  <c:v>10</c:v>
                </c:pt>
                <c:pt idx="49">
                  <c:v>11</c:v>
                </c:pt>
                <c:pt idx="50">
                  <c:v>12</c:v>
                </c:pt>
                <c:pt idx="51">
                  <c:v>13</c:v>
                </c:pt>
                <c:pt idx="52">
                  <c:v>14</c:v>
                </c:pt>
                <c:pt idx="53">
                  <c:v>15</c:v>
                </c:pt>
                <c:pt idx="54">
                  <c:v>16</c:v>
                </c:pt>
                <c:pt idx="55">
                  <c:v>17</c:v>
                </c:pt>
                <c:pt idx="56">
                  <c:v>18</c:v>
                </c:pt>
                <c:pt idx="57">
                  <c:v>19</c:v>
                </c:pt>
              </c:numCache>
            </c:numRef>
          </c:cat>
          <c:val>
            <c:numRef>
              <c:f>Sheet1!$E$2:$E$59</c:f>
              <c:numCache>
                <c:formatCode>0.0%</c:formatCode>
                <c:ptCount val="58"/>
                <c:pt idx="0">
                  <c:v>0.28999999999999998</c:v>
                </c:pt>
                <c:pt idx="1">
                  <c:v>0.29099999999999998</c:v>
                </c:pt>
                <c:pt idx="2">
                  <c:v>0.29799999999999999</c:v>
                </c:pt>
                <c:pt idx="3">
                  <c:v>0.28999999999999998</c:v>
                </c:pt>
                <c:pt idx="4">
                  <c:v>0.29600000000000004</c:v>
                </c:pt>
                <c:pt idx="5">
                  <c:v>0.29000000000000004</c:v>
                </c:pt>
                <c:pt idx="6">
                  <c:v>0.27400000000000002</c:v>
                </c:pt>
                <c:pt idx="7">
                  <c:v>0.28000000000000003</c:v>
                </c:pt>
                <c:pt idx="8">
                  <c:v>0.27200000000000002</c:v>
                </c:pt>
                <c:pt idx="9">
                  <c:v>0.26400000000000001</c:v>
                </c:pt>
                <c:pt idx="10">
                  <c:v>0.245</c:v>
                </c:pt>
                <c:pt idx="11">
                  <c:v>0.26300000000000001</c:v>
                </c:pt>
                <c:pt idx="12">
                  <c:v>0.25600000000000001</c:v>
                </c:pt>
                <c:pt idx="13">
                  <c:v>0.246</c:v>
                </c:pt>
                <c:pt idx="14">
                  <c:v>0.247</c:v>
                </c:pt>
                <c:pt idx="15">
                  <c:v>0.23499999999999999</c:v>
                </c:pt>
                <c:pt idx="16">
                  <c:v>0.22899999999999998</c:v>
                </c:pt>
                <c:pt idx="17">
                  <c:v>0.23099999999999998</c:v>
                </c:pt>
                <c:pt idx="18">
                  <c:v>0.23199999999999998</c:v>
                </c:pt>
                <c:pt idx="19">
                  <c:v>0.218</c:v>
                </c:pt>
                <c:pt idx="20">
                  <c:v>0.218</c:v>
                </c:pt>
                <c:pt idx="21">
                  <c:v>0.20700000000000002</c:v>
                </c:pt>
                <c:pt idx="22">
                  <c:v>0.16999999999999998</c:v>
                </c:pt>
                <c:pt idx="23">
                  <c:v>0.17899999999999999</c:v>
                </c:pt>
                <c:pt idx="24">
                  <c:v>0.17399999999999999</c:v>
                </c:pt>
                <c:pt idx="25">
                  <c:v>0.18099999999999999</c:v>
                </c:pt>
                <c:pt idx="26">
                  <c:v>0.17099999999999999</c:v>
                </c:pt>
                <c:pt idx="27">
                  <c:v>0.186</c:v>
                </c:pt>
                <c:pt idx="28">
                  <c:v>0.16999999999999998</c:v>
                </c:pt>
                <c:pt idx="29">
                  <c:v>0.185</c:v>
                </c:pt>
                <c:pt idx="30">
                  <c:v>0.17400000000000002</c:v>
                </c:pt>
                <c:pt idx="31">
                  <c:v>0.17900000000000002</c:v>
                </c:pt>
                <c:pt idx="32">
                  <c:v>0.186</c:v>
                </c:pt>
                <c:pt idx="33">
                  <c:v>0.191</c:v>
                </c:pt>
                <c:pt idx="34">
                  <c:v>0.189</c:v>
                </c:pt>
                <c:pt idx="35">
                  <c:v>0.17699999999999999</c:v>
                </c:pt>
                <c:pt idx="36">
                  <c:v>0.184</c:v>
                </c:pt>
                <c:pt idx="37">
                  <c:v>0.11700000000000001</c:v>
                </c:pt>
                <c:pt idx="38">
                  <c:v>0.154</c:v>
                </c:pt>
                <c:pt idx="39">
                  <c:v>0.13200000000000001</c:v>
                </c:pt>
                <c:pt idx="40">
                  <c:v>0.16200000000000001</c:v>
                </c:pt>
                <c:pt idx="41">
                  <c:v>0.185</c:v>
                </c:pt>
                <c:pt idx="42">
                  <c:v>0.184</c:v>
                </c:pt>
                <c:pt idx="43">
                  <c:v>0.19</c:v>
                </c:pt>
                <c:pt idx="44">
                  <c:v>0.19700000000000001</c:v>
                </c:pt>
                <c:pt idx="45">
                  <c:v>0.188</c:v>
                </c:pt>
                <c:pt idx="46">
                  <c:v>0.17299999999999999</c:v>
                </c:pt>
                <c:pt idx="47">
                  <c:v>0.17099999999999999</c:v>
                </c:pt>
                <c:pt idx="48">
                  <c:v>0.17299999999999999</c:v>
                </c:pt>
                <c:pt idx="49">
                  <c:v>0.17500000000000002</c:v>
                </c:pt>
                <c:pt idx="50">
                  <c:v>0.17400000000000002</c:v>
                </c:pt>
                <c:pt idx="51">
                  <c:v>0.17199999999999999</c:v>
                </c:pt>
                <c:pt idx="52">
                  <c:v>0.185</c:v>
                </c:pt>
                <c:pt idx="53">
                  <c:v>0.187</c:v>
                </c:pt>
                <c:pt idx="54">
                  <c:v>0.182</c:v>
                </c:pt>
                <c:pt idx="55">
                  <c:v>0.17867450757124903</c:v>
                </c:pt>
                <c:pt idx="56">
                  <c:v>0.17755988745882259</c:v>
                </c:pt>
                <c:pt idx="57">
                  <c:v>0.1813131231958014</c:v>
                </c:pt>
              </c:numCache>
            </c:numRef>
          </c:val>
          <c:smooth val="0"/>
          <c:extLst>
            <c:ext xmlns:c16="http://schemas.microsoft.com/office/drawing/2014/chart" uri="{C3380CC4-5D6E-409C-BE32-E72D297353CC}">
              <c16:uniqueId val="{00000003-453B-4843-8DD9-F9C1FE3BEE03}"/>
            </c:ext>
          </c:extLst>
        </c:ser>
        <c:dLbls>
          <c:showLegendKey val="0"/>
          <c:showVal val="0"/>
          <c:showCatName val="0"/>
          <c:showSerName val="0"/>
          <c:showPercent val="0"/>
          <c:showBubbleSize val="0"/>
        </c:dLbls>
        <c:smooth val="0"/>
        <c:axId val="184197272"/>
        <c:axId val="184197664"/>
      </c:lineChart>
      <c:catAx>
        <c:axId val="184197272"/>
        <c:scaling>
          <c:orientation val="minMax"/>
        </c:scaling>
        <c:delete val="0"/>
        <c:axPos val="b"/>
        <c:title>
          <c:tx>
            <c:rich>
              <a:bodyPr/>
              <a:lstStyle/>
              <a:p>
                <a:pPr>
                  <a:defRPr sz="1577" b="1" i="0" u="none" strike="noStrike" baseline="0">
                    <a:solidFill>
                      <a:schemeClr val="tx1"/>
                    </a:solidFill>
                    <a:latin typeface="Times New Roman"/>
                    <a:ea typeface="Times New Roman"/>
                    <a:cs typeface="Times New Roman"/>
                  </a:defRPr>
                </a:pPr>
                <a:r>
                  <a:rPr lang="en-US"/>
                  <a:t>Fiscal Years</a:t>
                </a:r>
              </a:p>
            </c:rich>
          </c:tx>
          <c:layout>
            <c:manualLayout>
              <c:xMode val="edge"/>
              <c:yMode val="edge"/>
              <c:x val="0.48346055979643782"/>
              <c:y val="0.84285714285714286"/>
            </c:manualLayout>
          </c:layout>
          <c:overlay val="0"/>
          <c:spPr>
            <a:noFill/>
            <a:ln w="28110">
              <a:noFill/>
            </a:ln>
          </c:spPr>
        </c:title>
        <c:numFmt formatCode="00" sourceLinked="0"/>
        <c:majorTickMark val="in"/>
        <c:minorTickMark val="out"/>
        <c:tickLblPos val="nextTo"/>
        <c:spPr>
          <a:ln w="3514">
            <a:solidFill>
              <a:schemeClr val="tx1"/>
            </a:solidFill>
            <a:prstDash val="solid"/>
          </a:ln>
        </c:spPr>
        <c:txPr>
          <a:bodyPr rot="0" vert="horz"/>
          <a:lstStyle/>
          <a:p>
            <a:pPr rtl="0">
              <a:defRPr sz="1217" b="0" i="0" u="none" strike="noStrike" baseline="0">
                <a:solidFill>
                  <a:schemeClr val="tx1"/>
                </a:solidFill>
                <a:latin typeface="Times New Roman"/>
                <a:ea typeface="Times New Roman"/>
                <a:cs typeface="Times New Roman"/>
              </a:defRPr>
            </a:pPr>
            <a:endParaRPr lang="en-US"/>
          </a:p>
        </c:txPr>
        <c:crossAx val="184197664"/>
        <c:crosses val="autoZero"/>
        <c:auto val="1"/>
        <c:lblAlgn val="ctr"/>
        <c:lblOffset val="100"/>
        <c:tickLblSkip val="2"/>
        <c:tickMarkSkip val="1"/>
        <c:noMultiLvlLbl val="0"/>
      </c:catAx>
      <c:valAx>
        <c:axId val="184197664"/>
        <c:scaling>
          <c:orientation val="minMax"/>
          <c:max val="0.60000000013148125"/>
          <c:min val="0"/>
        </c:scaling>
        <c:delete val="0"/>
        <c:axPos val="l"/>
        <c:title>
          <c:tx>
            <c:rich>
              <a:bodyPr/>
              <a:lstStyle/>
              <a:p>
                <a:pPr>
                  <a:defRPr sz="1577" b="1" i="0" u="none" strike="noStrike" baseline="0">
                    <a:solidFill>
                      <a:schemeClr val="tx1"/>
                    </a:solidFill>
                    <a:latin typeface="Times New Roman"/>
                    <a:ea typeface="Times New Roman"/>
                    <a:cs typeface="Times New Roman"/>
                  </a:defRPr>
                </a:pPr>
                <a:r>
                  <a:rPr lang="en-US"/>
                  <a:t>Percent</a:t>
                </a:r>
              </a:p>
            </c:rich>
          </c:tx>
          <c:layout>
            <c:manualLayout>
              <c:xMode val="edge"/>
              <c:yMode val="edge"/>
              <c:x val="4.3256997455470833E-2"/>
              <c:y val="0.33673469387755212"/>
            </c:manualLayout>
          </c:layout>
          <c:overlay val="0"/>
          <c:spPr>
            <a:noFill/>
            <a:ln w="28110">
              <a:noFill/>
            </a:ln>
          </c:spPr>
        </c:title>
        <c:numFmt formatCode="0%" sourceLinked="0"/>
        <c:majorTickMark val="out"/>
        <c:minorTickMark val="none"/>
        <c:tickLblPos val="nextTo"/>
        <c:spPr>
          <a:ln w="3514">
            <a:solidFill>
              <a:schemeClr val="tx1"/>
            </a:solidFill>
            <a:prstDash val="solid"/>
          </a:ln>
        </c:spPr>
        <c:txPr>
          <a:bodyPr rot="0" vert="horz"/>
          <a:lstStyle/>
          <a:p>
            <a:pPr>
              <a:defRPr sz="1577" b="0" i="0" u="none" strike="noStrike" baseline="0">
                <a:solidFill>
                  <a:schemeClr val="tx1"/>
                </a:solidFill>
                <a:latin typeface="Times New Roman"/>
                <a:ea typeface="Times New Roman"/>
                <a:cs typeface="Times New Roman"/>
              </a:defRPr>
            </a:pPr>
            <a:endParaRPr lang="en-US"/>
          </a:p>
        </c:txPr>
        <c:crossAx val="184197272"/>
        <c:crosses val="autoZero"/>
        <c:crossBetween val="between"/>
        <c:majorUnit val="0.1"/>
        <c:minorUnit val="0.1"/>
      </c:valAx>
      <c:spPr>
        <a:noFill/>
        <a:ln w="3514">
          <a:solidFill>
            <a:schemeClr val="tx1"/>
          </a:solidFill>
          <a:prstDash val="solid"/>
        </a:ln>
      </c:spPr>
    </c:plotArea>
    <c:legend>
      <c:legendPos val="r"/>
      <c:layout>
        <c:manualLayout>
          <c:xMode val="edge"/>
          <c:yMode val="edge"/>
          <c:x val="0.19592875318066189"/>
          <c:y val="0.90612244897959182"/>
          <c:w val="0.71628498727735357"/>
          <c:h val="6.3265306122448989E-2"/>
        </c:manualLayout>
      </c:layout>
      <c:overlay val="0"/>
      <c:spPr>
        <a:solidFill>
          <a:srgbClr val="FFFFFF"/>
        </a:solidFill>
        <a:ln w="3514">
          <a:solidFill>
            <a:schemeClr val="tx1"/>
          </a:solidFill>
          <a:prstDash val="solid"/>
        </a:ln>
      </c:spPr>
      <c:txPr>
        <a:bodyPr/>
        <a:lstStyle/>
        <a:p>
          <a:pPr>
            <a:defRPr sz="1422" b="0"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2352" b="1" i="0" u="none" strike="noStrike" baseline="0">
          <a:solidFill>
            <a:schemeClr val="tx1"/>
          </a:solidFill>
          <a:latin typeface="Tahoma"/>
          <a:ea typeface="Tahoma"/>
          <a:cs typeface="Tahoma"/>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effectLst/>
              </a:rPr>
              <a:t>State &amp; Local Revenue as a % of MN Personal Income</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'EOS16 mod'!$C$125</c:f>
              <c:strCache>
                <c:ptCount val="1"/>
                <c:pt idx="0">
                  <c:v>Total State and Local</c:v>
                </c:pt>
              </c:strCache>
            </c:strRef>
          </c:tx>
          <c:spPr>
            <a:ln w="28575" cap="rnd">
              <a:solidFill>
                <a:schemeClr val="accent1"/>
              </a:solidFill>
              <a:round/>
            </a:ln>
            <a:effectLst/>
          </c:spPr>
          <c:marker>
            <c:symbol val="none"/>
          </c:marker>
          <c:dLbls>
            <c:dLbl>
              <c:idx val="0"/>
              <c:layout>
                <c:manualLayout>
                  <c:x val="-1.3975065616797915E-2"/>
                  <c:y val="2.65056737796250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EB-4C9A-A2D6-CF44F2D3DE58}"/>
                </c:ext>
              </c:extLst>
            </c:dLbl>
            <c:dLbl>
              <c:idx val="1"/>
              <c:delete val="1"/>
              <c:extLst>
                <c:ext xmlns:c15="http://schemas.microsoft.com/office/drawing/2012/chart" uri="{CE6537A1-D6FC-4f65-9D91-7224C49458BB}"/>
                <c:ext xmlns:c16="http://schemas.microsoft.com/office/drawing/2014/chart" uri="{C3380CC4-5D6E-409C-BE32-E72D297353CC}">
                  <c16:uniqueId val="{00000000-A107-4BB2-8A0C-73DC990BE9CF}"/>
                </c:ext>
              </c:extLst>
            </c:dLbl>
            <c:dLbl>
              <c:idx val="2"/>
              <c:delete val="1"/>
              <c:extLst>
                <c:ext xmlns:c15="http://schemas.microsoft.com/office/drawing/2012/chart" uri="{CE6537A1-D6FC-4f65-9D91-7224C49458BB}"/>
                <c:ext xmlns:c16="http://schemas.microsoft.com/office/drawing/2014/chart" uri="{C3380CC4-5D6E-409C-BE32-E72D297353CC}">
                  <c16:uniqueId val="{00000002-A107-4BB2-8A0C-73DC990BE9CF}"/>
                </c:ext>
              </c:extLst>
            </c:dLbl>
            <c:dLbl>
              <c:idx val="4"/>
              <c:delete val="1"/>
              <c:extLst>
                <c:ext xmlns:c15="http://schemas.microsoft.com/office/drawing/2012/chart" uri="{CE6537A1-D6FC-4f65-9D91-7224C49458BB}"/>
                <c:ext xmlns:c16="http://schemas.microsoft.com/office/drawing/2014/chart" uri="{C3380CC4-5D6E-409C-BE32-E72D297353CC}">
                  <c16:uniqueId val="{00000001-A107-4BB2-8A0C-73DC990BE9CF}"/>
                </c:ext>
              </c:extLst>
            </c:dLbl>
            <c:dLbl>
              <c:idx val="5"/>
              <c:delete val="1"/>
              <c:extLst>
                <c:ext xmlns:c15="http://schemas.microsoft.com/office/drawing/2012/chart" uri="{CE6537A1-D6FC-4f65-9D91-7224C49458BB}"/>
                <c:ext xmlns:c16="http://schemas.microsoft.com/office/drawing/2014/chart" uri="{C3380CC4-5D6E-409C-BE32-E72D297353CC}">
                  <c16:uniqueId val="{00000004-A107-4BB2-8A0C-73DC990BE9CF}"/>
                </c:ext>
              </c:extLst>
            </c:dLbl>
            <c:dLbl>
              <c:idx val="6"/>
              <c:delete val="1"/>
              <c:extLst>
                <c:ext xmlns:c15="http://schemas.microsoft.com/office/drawing/2012/chart" uri="{CE6537A1-D6FC-4f65-9D91-7224C49458BB}"/>
                <c:ext xmlns:c16="http://schemas.microsoft.com/office/drawing/2014/chart" uri="{C3380CC4-5D6E-409C-BE32-E72D297353CC}">
                  <c16:uniqueId val="{00000003-A107-4BB2-8A0C-73DC990BE9CF}"/>
                </c:ext>
              </c:extLst>
            </c:dLbl>
            <c:dLbl>
              <c:idx val="8"/>
              <c:layout>
                <c:manualLayout>
                  <c:x val="-4.0641732283464564E-2"/>
                  <c:y val="2.6505673779625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EB-4C9A-A2D6-CF44F2D3DE58}"/>
                </c:ext>
              </c:extLst>
            </c:dLbl>
            <c:dLbl>
              <c:idx val="9"/>
              <c:delete val="1"/>
              <c:extLst>
                <c:ext xmlns:c15="http://schemas.microsoft.com/office/drawing/2012/chart" uri="{CE6537A1-D6FC-4f65-9D91-7224C49458BB}"/>
                <c:ext xmlns:c16="http://schemas.microsoft.com/office/drawing/2014/chart" uri="{C3380CC4-5D6E-409C-BE32-E72D297353CC}">
                  <c16:uniqueId val="{00000006-A107-4BB2-8A0C-73DC990BE9CF}"/>
                </c:ext>
              </c:extLst>
            </c:dLbl>
            <c:dLbl>
              <c:idx val="10"/>
              <c:delete val="1"/>
              <c:extLst>
                <c:ext xmlns:c15="http://schemas.microsoft.com/office/drawing/2012/chart" uri="{CE6537A1-D6FC-4f65-9D91-7224C49458BB}"/>
                <c:ext xmlns:c16="http://schemas.microsoft.com/office/drawing/2014/chart" uri="{C3380CC4-5D6E-409C-BE32-E72D297353CC}">
                  <c16:uniqueId val="{00000005-A107-4BB2-8A0C-73DC990BE9CF}"/>
                </c:ext>
              </c:extLst>
            </c:dLbl>
            <c:dLbl>
              <c:idx val="11"/>
              <c:delete val="1"/>
              <c:extLst>
                <c:ext xmlns:c15="http://schemas.microsoft.com/office/drawing/2012/chart" uri="{CE6537A1-D6FC-4f65-9D91-7224C49458BB}"/>
                <c:ext xmlns:c16="http://schemas.microsoft.com/office/drawing/2014/chart" uri="{C3380CC4-5D6E-409C-BE32-E72D297353CC}">
                  <c16:uniqueId val="{00000011-A107-4BB2-8A0C-73DC990BE9CF}"/>
                </c:ext>
              </c:extLst>
            </c:dLbl>
            <c:dLbl>
              <c:idx val="13"/>
              <c:delete val="1"/>
              <c:extLst>
                <c:ext xmlns:c15="http://schemas.microsoft.com/office/drawing/2012/chart" uri="{CE6537A1-D6FC-4f65-9D91-7224C49458BB}"/>
                <c:ext xmlns:c16="http://schemas.microsoft.com/office/drawing/2014/chart" uri="{C3380CC4-5D6E-409C-BE32-E72D297353CC}">
                  <c16:uniqueId val="{00000008-A107-4BB2-8A0C-73DC990BE9CF}"/>
                </c:ext>
              </c:extLst>
            </c:dLbl>
            <c:dLbl>
              <c:idx val="14"/>
              <c:delete val="1"/>
              <c:extLst>
                <c:ext xmlns:c15="http://schemas.microsoft.com/office/drawing/2012/chart" uri="{CE6537A1-D6FC-4f65-9D91-7224C49458BB}"/>
                <c:ext xmlns:c16="http://schemas.microsoft.com/office/drawing/2014/chart" uri="{C3380CC4-5D6E-409C-BE32-E72D297353CC}">
                  <c16:uniqueId val="{00000007-A107-4BB2-8A0C-73DC990BE9CF}"/>
                </c:ext>
              </c:extLst>
            </c:dLbl>
            <c:dLbl>
              <c:idx val="16"/>
              <c:delete val="1"/>
              <c:extLst>
                <c:ext xmlns:c15="http://schemas.microsoft.com/office/drawing/2012/chart" uri="{CE6537A1-D6FC-4f65-9D91-7224C49458BB}"/>
                <c:ext xmlns:c16="http://schemas.microsoft.com/office/drawing/2014/chart" uri="{C3380CC4-5D6E-409C-BE32-E72D297353CC}">
                  <c16:uniqueId val="{00000009-A107-4BB2-8A0C-73DC990BE9CF}"/>
                </c:ext>
              </c:extLst>
            </c:dLbl>
            <c:dLbl>
              <c:idx val="17"/>
              <c:delete val="1"/>
              <c:extLst>
                <c:ext xmlns:c15="http://schemas.microsoft.com/office/drawing/2012/chart" uri="{CE6537A1-D6FC-4f65-9D91-7224C49458BB}"/>
                <c:ext xmlns:c16="http://schemas.microsoft.com/office/drawing/2014/chart" uri="{C3380CC4-5D6E-409C-BE32-E72D297353CC}">
                  <c16:uniqueId val="{00000010-A107-4BB2-8A0C-73DC990BE9CF}"/>
                </c:ext>
              </c:extLst>
            </c:dLbl>
            <c:dLbl>
              <c:idx val="18"/>
              <c:layout>
                <c:manualLayout>
                  <c:x val="-4.0641732283464564E-2"/>
                  <c:y val="1.90707295417069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EB-4C9A-A2D6-CF44F2D3DE58}"/>
                </c:ext>
              </c:extLst>
            </c:dLbl>
            <c:dLbl>
              <c:idx val="19"/>
              <c:delete val="1"/>
              <c:extLst>
                <c:ext xmlns:c15="http://schemas.microsoft.com/office/drawing/2012/chart" uri="{CE6537A1-D6FC-4f65-9D91-7224C49458BB}"/>
                <c:ext xmlns:c16="http://schemas.microsoft.com/office/drawing/2014/chart" uri="{C3380CC4-5D6E-409C-BE32-E72D297353CC}">
                  <c16:uniqueId val="{0000000A-A107-4BB2-8A0C-73DC990BE9CF}"/>
                </c:ext>
              </c:extLst>
            </c:dLbl>
            <c:dLbl>
              <c:idx val="20"/>
              <c:delete val="1"/>
              <c:extLst>
                <c:ext xmlns:c15="http://schemas.microsoft.com/office/drawing/2012/chart" uri="{CE6537A1-D6FC-4f65-9D91-7224C49458BB}"/>
                <c:ext xmlns:c16="http://schemas.microsoft.com/office/drawing/2014/chart" uri="{C3380CC4-5D6E-409C-BE32-E72D297353CC}">
                  <c16:uniqueId val="{00000006-83EB-4C9A-A2D6-CF44F2D3DE58}"/>
                </c:ext>
              </c:extLst>
            </c:dLbl>
            <c:dLbl>
              <c:idx val="21"/>
              <c:delete val="1"/>
              <c:extLst>
                <c:ext xmlns:c15="http://schemas.microsoft.com/office/drawing/2012/chart" uri="{CE6537A1-D6FC-4f65-9D91-7224C49458BB}"/>
                <c:ext xmlns:c16="http://schemas.microsoft.com/office/drawing/2014/chart" uri="{C3380CC4-5D6E-409C-BE32-E72D297353CC}">
                  <c16:uniqueId val="{00000007-83EB-4C9A-A2D6-CF44F2D3DE58}"/>
                </c:ext>
              </c:extLst>
            </c:dLbl>
            <c:dLbl>
              <c:idx val="22"/>
              <c:delete val="1"/>
              <c:extLst>
                <c:ext xmlns:c15="http://schemas.microsoft.com/office/drawing/2012/chart" uri="{CE6537A1-D6FC-4f65-9D91-7224C49458BB}"/>
                <c:ext xmlns:c16="http://schemas.microsoft.com/office/drawing/2014/chart" uri="{C3380CC4-5D6E-409C-BE32-E72D297353CC}">
                  <c16:uniqueId val="{0000000B-A107-4BB2-8A0C-73DC990BE9CF}"/>
                </c:ext>
              </c:extLst>
            </c:dLbl>
            <c:dLbl>
              <c:idx val="24"/>
              <c:delete val="1"/>
              <c:extLst>
                <c:ext xmlns:c15="http://schemas.microsoft.com/office/drawing/2012/chart" uri="{CE6537A1-D6FC-4f65-9D91-7224C49458BB}"/>
                <c:ext xmlns:c16="http://schemas.microsoft.com/office/drawing/2014/chart" uri="{C3380CC4-5D6E-409C-BE32-E72D297353CC}">
                  <c16:uniqueId val="{0000000E-A107-4BB2-8A0C-73DC990BE9CF}"/>
                </c:ext>
              </c:extLst>
            </c:dLbl>
            <c:dLbl>
              <c:idx val="25"/>
              <c:delete val="1"/>
              <c:extLst>
                <c:ext xmlns:c15="http://schemas.microsoft.com/office/drawing/2012/chart" uri="{CE6537A1-D6FC-4f65-9D91-7224C49458BB}"/>
                <c:ext xmlns:c16="http://schemas.microsoft.com/office/drawing/2014/chart" uri="{C3380CC4-5D6E-409C-BE32-E72D297353CC}">
                  <c16:uniqueId val="{00000009-83EB-4C9A-A2D6-CF44F2D3DE58}"/>
                </c:ext>
              </c:extLst>
            </c:dLbl>
            <c:dLbl>
              <c:idx val="26"/>
              <c:delete val="1"/>
              <c:extLst>
                <c:ext xmlns:c15="http://schemas.microsoft.com/office/drawing/2012/chart" uri="{CE6537A1-D6FC-4f65-9D91-7224C49458BB}"/>
                <c:ext xmlns:c16="http://schemas.microsoft.com/office/drawing/2014/chart" uri="{C3380CC4-5D6E-409C-BE32-E72D297353CC}">
                  <c16:uniqueId val="{0000000D-A107-4BB2-8A0C-73DC990BE9CF}"/>
                </c:ext>
              </c:extLst>
            </c:dLbl>
            <c:dLbl>
              <c:idx val="27"/>
              <c:delete val="1"/>
              <c:extLst>
                <c:ext xmlns:c15="http://schemas.microsoft.com/office/drawing/2012/chart" uri="{CE6537A1-D6FC-4f65-9D91-7224C49458BB}"/>
                <c:ext xmlns:c16="http://schemas.microsoft.com/office/drawing/2014/chart" uri="{C3380CC4-5D6E-409C-BE32-E72D297353CC}">
                  <c16:uniqueId val="{0000000C-A107-4BB2-8A0C-73DC990BE9CF}"/>
                </c:ext>
              </c:extLst>
            </c:dLbl>
            <c:dLbl>
              <c:idx val="28"/>
              <c:layout>
                <c:manualLayout>
                  <c:x val="-1.2295669291338705E-2"/>
                  <c:y val="3.64189327635160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107-4BB2-8A0C-73DC990BE9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'EOS16 mod'!$D$124:$AF$124</c:f>
              <c:numCache>
                <c:formatCode>0</c:formatCode>
                <c:ptCount val="29"/>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numCache>
            </c:numRef>
          </c:cat>
          <c:val>
            <c:numRef>
              <c:f>'EOS16 mod'!$D$125:$AF$125</c:f>
              <c:numCache>
                <c:formatCode>0.0%</c:formatCode>
                <c:ptCount val="29"/>
                <c:pt idx="0">
                  <c:v>0.16611008442695421</c:v>
                </c:pt>
                <c:pt idx="1">
                  <c:v>0.17288007719092169</c:v>
                </c:pt>
                <c:pt idx="2">
                  <c:v>0.17362304769063727</c:v>
                </c:pt>
                <c:pt idx="3">
                  <c:v>0.17916601888968486</c:v>
                </c:pt>
                <c:pt idx="4">
                  <c:v>0.17580071144176573</c:v>
                </c:pt>
                <c:pt idx="5">
                  <c:v>0.17576755047671527</c:v>
                </c:pt>
                <c:pt idx="6">
                  <c:v>0.17386488254266377</c:v>
                </c:pt>
                <c:pt idx="7">
                  <c:v>0.17349473896266909</c:v>
                </c:pt>
                <c:pt idx="8">
                  <c:v>0.15700643348107038</c:v>
                </c:pt>
                <c:pt idx="9">
                  <c:v>0.15926980178492597</c:v>
                </c:pt>
                <c:pt idx="10">
                  <c:v>0.15599909844512871</c:v>
                </c:pt>
                <c:pt idx="11">
                  <c:v>0.1546091338696404</c:v>
                </c:pt>
                <c:pt idx="12">
                  <c:v>0.14994226189779997</c:v>
                </c:pt>
                <c:pt idx="13">
                  <c:v>0.15188259286234526</c:v>
                </c:pt>
                <c:pt idx="14">
                  <c:v>0.15426546115860459</c:v>
                </c:pt>
                <c:pt idx="15">
                  <c:v>0.16188127522694587</c:v>
                </c:pt>
                <c:pt idx="16">
                  <c:v>0.15941697978931926</c:v>
                </c:pt>
                <c:pt idx="17">
                  <c:v>0.15780922497270464</c:v>
                </c:pt>
                <c:pt idx="18">
                  <c:v>0.14716142719340555</c:v>
                </c:pt>
                <c:pt idx="19">
                  <c:v>0.15425546815719052</c:v>
                </c:pt>
                <c:pt idx="20">
                  <c:v>0.15117005916776696</c:v>
                </c:pt>
                <c:pt idx="21">
                  <c:v>0.14821164409052245</c:v>
                </c:pt>
                <c:pt idx="22">
                  <c:v>0.15162703438633571</c:v>
                </c:pt>
                <c:pt idx="23">
                  <c:v>0.15541629637580973</c:v>
                </c:pt>
                <c:pt idx="24">
                  <c:v>0.15202395401718466</c:v>
                </c:pt>
                <c:pt idx="25">
                  <c:v>0.15312120858251177</c:v>
                </c:pt>
                <c:pt idx="26">
                  <c:v>0.15114462701297202</c:v>
                </c:pt>
                <c:pt idx="27">
                  <c:v>0.15438349445172492</c:v>
                </c:pt>
                <c:pt idx="28">
                  <c:v>0.15060408964698638</c:v>
                </c:pt>
              </c:numCache>
            </c:numRef>
          </c:val>
          <c:smooth val="0"/>
          <c:extLst>
            <c:ext xmlns:c16="http://schemas.microsoft.com/office/drawing/2014/chart" uri="{C3380CC4-5D6E-409C-BE32-E72D297353CC}">
              <c16:uniqueId val="{00000000-27C1-4675-9411-4541D35B7CF9}"/>
            </c:ext>
          </c:extLst>
        </c:ser>
        <c:ser>
          <c:idx val="1"/>
          <c:order val="1"/>
          <c:tx>
            <c:strRef>
              <c:f>'EOS16 mod'!$C$126</c:f>
              <c:strCache>
                <c:ptCount val="1"/>
                <c:pt idx="0">
                  <c:v>State</c:v>
                </c:pt>
              </c:strCache>
            </c:strRef>
          </c:tx>
          <c:spPr>
            <a:ln w="28575" cap="rnd">
              <a:solidFill>
                <a:schemeClr val="accent2"/>
              </a:solidFill>
              <a:round/>
            </a:ln>
            <a:effectLst/>
          </c:spPr>
          <c:marker>
            <c:symbol val="none"/>
          </c:marker>
          <c:dLbls>
            <c:dLbl>
              <c:idx val="0"/>
              <c:layout>
                <c:manualLayout>
                  <c:x val="-1.8920866141732297E-2"/>
                  <c:y val="-3.0495565377747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EB-4C9A-A2D6-CF44F2D3DE58}"/>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3EB-4C9A-A2D6-CF44F2D3DE58}"/>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EB-4C9A-A2D6-CF44F2D3DE58}"/>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3EB-4C9A-A2D6-CF44F2D3DE58}"/>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3EB-4C9A-A2D6-CF44F2D3DE58}"/>
                </c:ext>
              </c:extLst>
            </c:dLbl>
            <c:dLbl>
              <c:idx val="18"/>
              <c:layout>
                <c:manualLayout>
                  <c:x val="-5.058753280839895E-2"/>
                  <c:y val="1.6592414795733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3EB-4C9A-A2D6-CF44F2D3DE58}"/>
                </c:ext>
              </c:extLst>
            </c:dLbl>
            <c:dLbl>
              <c:idx val="20"/>
              <c:delete val="1"/>
              <c:extLst>
                <c:ext xmlns:c15="http://schemas.microsoft.com/office/drawing/2012/chart" uri="{CE6537A1-D6FC-4f65-9D91-7224C49458BB}"/>
                <c:ext xmlns:c16="http://schemas.microsoft.com/office/drawing/2014/chart" uri="{C3380CC4-5D6E-409C-BE32-E72D297353CC}">
                  <c16:uniqueId val="{00000018-83EB-4C9A-A2D6-CF44F2D3DE58}"/>
                </c:ext>
              </c:extLst>
            </c:dLbl>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3EB-4C9A-A2D6-CF44F2D3DE58}"/>
                </c:ext>
              </c:extLst>
            </c:dLbl>
            <c:dLbl>
              <c:idx val="28"/>
              <c:layout>
                <c:manualLayout>
                  <c:x val="-1.2349868766404199E-2"/>
                  <c:y val="3.14623032715706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950826771653543E-2"/>
                      <c:h val="4.3643122676579924E-2"/>
                    </c:manualLayout>
                  </c15:layout>
                </c:ext>
                <c:ext xmlns:c16="http://schemas.microsoft.com/office/drawing/2014/chart" uri="{C3380CC4-5D6E-409C-BE32-E72D297353CC}">
                  <c16:uniqueId val="{00000012-A107-4BB2-8A0C-73DC990BE9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'EOS16 mod'!$D$124:$AF$124</c:f>
              <c:numCache>
                <c:formatCode>0</c:formatCode>
                <c:ptCount val="29"/>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numCache>
            </c:numRef>
          </c:cat>
          <c:val>
            <c:numRef>
              <c:f>'EOS16 mod'!$D$126:$AF$126</c:f>
              <c:numCache>
                <c:formatCode>0.0%</c:formatCode>
                <c:ptCount val="29"/>
                <c:pt idx="0">
                  <c:v>9.6048252229137418E-2</c:v>
                </c:pt>
                <c:pt idx="1">
                  <c:v>9.8559852330410702E-2</c:v>
                </c:pt>
                <c:pt idx="2">
                  <c:v>9.9841612377850164E-2</c:v>
                </c:pt>
                <c:pt idx="3">
                  <c:v>0.1032973728197859</c:v>
                </c:pt>
                <c:pt idx="4">
                  <c:v>0.10203081971386746</c:v>
                </c:pt>
                <c:pt idx="5">
                  <c:v>0.10264098707058408</c:v>
                </c:pt>
                <c:pt idx="6">
                  <c:v>0.10305770859262388</c:v>
                </c:pt>
                <c:pt idx="7">
                  <c:v>0.10262921696548946</c:v>
                </c:pt>
                <c:pt idx="8">
                  <c:v>9.1557853424506841E-2</c:v>
                </c:pt>
                <c:pt idx="9">
                  <c:v>9.6726183222635695E-2</c:v>
                </c:pt>
                <c:pt idx="10">
                  <c:v>9.435628515869697E-2</c:v>
                </c:pt>
                <c:pt idx="11">
                  <c:v>9.218038452222084E-2</c:v>
                </c:pt>
                <c:pt idx="12">
                  <c:v>9.4125820185031406E-2</c:v>
                </c:pt>
                <c:pt idx="13">
                  <c:v>9.4694913042196946E-2</c:v>
                </c:pt>
                <c:pt idx="14">
                  <c:v>9.6268109170073807E-2</c:v>
                </c:pt>
                <c:pt idx="15">
                  <c:v>0.10287382274252664</c:v>
                </c:pt>
                <c:pt idx="16">
                  <c:v>9.8857325369857155E-2</c:v>
                </c:pt>
                <c:pt idx="17">
                  <c:v>9.6625597356585421E-2</c:v>
                </c:pt>
                <c:pt idx="18">
                  <c:v>8.7349212960933051E-2</c:v>
                </c:pt>
                <c:pt idx="19">
                  <c:v>9.0196845101898696E-2</c:v>
                </c:pt>
                <c:pt idx="20">
                  <c:v>9.1730511786238408E-2</c:v>
                </c:pt>
                <c:pt idx="21">
                  <c:v>9.0628888836696023E-2</c:v>
                </c:pt>
                <c:pt idx="22">
                  <c:v>9.3668710186511919E-2</c:v>
                </c:pt>
                <c:pt idx="23">
                  <c:v>9.8445778342383328E-2</c:v>
                </c:pt>
                <c:pt idx="24">
                  <c:v>9.5990098873570975E-2</c:v>
                </c:pt>
                <c:pt idx="25">
                  <c:v>9.6892979476144211E-2</c:v>
                </c:pt>
                <c:pt idx="26">
                  <c:v>9.4517228534891695E-2</c:v>
                </c:pt>
                <c:pt idx="27">
                  <c:v>9.7686261688841036E-2</c:v>
                </c:pt>
                <c:pt idx="28">
                  <c:v>9.3669122008467609E-2</c:v>
                </c:pt>
              </c:numCache>
            </c:numRef>
          </c:val>
          <c:smooth val="0"/>
          <c:extLst>
            <c:ext xmlns:c16="http://schemas.microsoft.com/office/drawing/2014/chart" uri="{C3380CC4-5D6E-409C-BE32-E72D297353CC}">
              <c16:uniqueId val="{00000001-27C1-4675-9411-4541D35B7CF9}"/>
            </c:ext>
          </c:extLst>
        </c:ser>
        <c:ser>
          <c:idx val="2"/>
          <c:order val="2"/>
          <c:tx>
            <c:strRef>
              <c:f>'EOS16 mod'!$C$127</c:f>
              <c:strCache>
                <c:ptCount val="1"/>
                <c:pt idx="0">
                  <c:v>Local</c:v>
                </c:pt>
              </c:strCache>
            </c:strRef>
          </c:tx>
          <c:spPr>
            <a:ln w="28575" cap="rnd">
              <a:solidFill>
                <a:schemeClr val="accent3"/>
              </a:solidFill>
              <a:round/>
            </a:ln>
            <a:effectLst/>
          </c:spPr>
          <c:marker>
            <c:symbol val="none"/>
          </c:marker>
          <c:dLbls>
            <c:dLbl>
              <c:idx val="0"/>
              <c:layout>
                <c:manualLayout>
                  <c:x val="-2.3920866141732298E-2"/>
                  <c:y val="-4.5365453853584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3EB-4C9A-A2D6-CF44F2D3DE58}"/>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3EB-4C9A-A2D6-CF44F2D3DE58}"/>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3EB-4C9A-A2D6-CF44F2D3DE58}"/>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EB-4C9A-A2D6-CF44F2D3DE58}"/>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EB-4C9A-A2D6-CF44F2D3DE58}"/>
                </c:ext>
              </c:extLst>
            </c:dLbl>
            <c:dLbl>
              <c:idx val="1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3EB-4C9A-A2D6-CF44F2D3DE58}"/>
                </c:ext>
              </c:extLst>
            </c:dLbl>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3EB-4C9A-A2D6-CF44F2D3DE58}"/>
                </c:ext>
              </c:extLst>
            </c:dLbl>
            <c:dLbl>
              <c:idx val="2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3EB-4C9A-A2D6-CF44F2D3DE58}"/>
                </c:ext>
              </c:extLst>
            </c:dLbl>
            <c:dLbl>
              <c:idx val="2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107-4BB2-8A0C-73DC990BE9CF}"/>
                </c:ext>
              </c:extLst>
            </c:dLbl>
            <c:spPr>
              <a:noFill/>
              <a:ln>
                <a:noFill/>
              </a:ln>
              <a:effectLst/>
            </c:spPr>
            <c:txPr>
              <a:bodyPr rot="0" spcFirstLastPara="1" vertOverflow="ellipsis" vert="horz" wrap="square" lIns="38100" tIns="19050" rIns="38100" bIns="19050" anchor="t"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'EOS16 mod'!$D$124:$AF$124</c:f>
              <c:numCache>
                <c:formatCode>0</c:formatCode>
                <c:ptCount val="29"/>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numCache>
            </c:numRef>
          </c:cat>
          <c:val>
            <c:numRef>
              <c:f>'EOS16 mod'!$D$127:$AF$127</c:f>
              <c:numCache>
                <c:formatCode>0.0%</c:formatCode>
                <c:ptCount val="29"/>
                <c:pt idx="0">
                  <c:v>7.0061832197816809E-2</c:v>
                </c:pt>
                <c:pt idx="1">
                  <c:v>7.4320224860510972E-2</c:v>
                </c:pt>
                <c:pt idx="2">
                  <c:v>7.3781435312787108E-2</c:v>
                </c:pt>
                <c:pt idx="3">
                  <c:v>7.5868646069898946E-2</c:v>
                </c:pt>
                <c:pt idx="4">
                  <c:v>7.3769891727898274E-2</c:v>
                </c:pt>
                <c:pt idx="5">
                  <c:v>7.312656340613119E-2</c:v>
                </c:pt>
                <c:pt idx="6">
                  <c:v>7.0807173950039881E-2</c:v>
                </c:pt>
                <c:pt idx="7">
                  <c:v>7.0865521997179645E-2</c:v>
                </c:pt>
                <c:pt idx="8">
                  <c:v>6.5448580056563538E-2</c:v>
                </c:pt>
                <c:pt idx="9">
                  <c:v>6.2543618562290293E-2</c:v>
                </c:pt>
                <c:pt idx="10">
                  <c:v>6.1642813286431758E-2</c:v>
                </c:pt>
                <c:pt idx="11">
                  <c:v>6.2428749347419543E-2</c:v>
                </c:pt>
                <c:pt idx="12">
                  <c:v>5.5816441712768575E-2</c:v>
                </c:pt>
                <c:pt idx="13">
                  <c:v>5.7187679820148281E-2</c:v>
                </c:pt>
                <c:pt idx="14">
                  <c:v>5.7997351988530774E-2</c:v>
                </c:pt>
                <c:pt idx="15">
                  <c:v>5.9007452484419215E-2</c:v>
                </c:pt>
                <c:pt idx="16">
                  <c:v>6.0559654419462101E-2</c:v>
                </c:pt>
                <c:pt idx="17">
                  <c:v>6.1183627616119202E-2</c:v>
                </c:pt>
                <c:pt idx="18">
                  <c:v>5.9812214232472481E-2</c:v>
                </c:pt>
                <c:pt idx="19">
                  <c:v>6.4058623055291808E-2</c:v>
                </c:pt>
                <c:pt idx="20">
                  <c:v>5.9439547381528568E-2</c:v>
                </c:pt>
                <c:pt idx="21">
                  <c:v>5.7582755253826431E-2</c:v>
                </c:pt>
                <c:pt idx="22">
                  <c:v>5.7958324199823774E-2</c:v>
                </c:pt>
                <c:pt idx="23">
                  <c:v>5.6970518033426391E-2</c:v>
                </c:pt>
                <c:pt idx="24">
                  <c:v>5.6033855143613684E-2</c:v>
                </c:pt>
                <c:pt idx="25">
                  <c:v>5.6228225657851148E-2</c:v>
                </c:pt>
                <c:pt idx="26">
                  <c:v>5.6627398478080328E-2</c:v>
                </c:pt>
                <c:pt idx="27">
                  <c:v>5.6697232762883895E-2</c:v>
                </c:pt>
                <c:pt idx="28">
                  <c:v>5.6934967638518762E-2</c:v>
                </c:pt>
              </c:numCache>
            </c:numRef>
          </c:val>
          <c:smooth val="0"/>
          <c:extLst>
            <c:ext xmlns:c16="http://schemas.microsoft.com/office/drawing/2014/chart" uri="{C3380CC4-5D6E-409C-BE32-E72D297353CC}">
              <c16:uniqueId val="{00000002-27C1-4675-9411-4541D35B7CF9}"/>
            </c:ext>
          </c:extLst>
        </c:ser>
        <c:dLbls>
          <c:showLegendKey val="0"/>
          <c:showVal val="0"/>
          <c:showCatName val="0"/>
          <c:showSerName val="0"/>
          <c:showPercent val="0"/>
          <c:showBubbleSize val="0"/>
        </c:dLbls>
        <c:smooth val="0"/>
        <c:axId val="184198056"/>
        <c:axId val="183878000"/>
      </c:lineChart>
      <c:catAx>
        <c:axId val="184198056"/>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78000"/>
        <c:crosses val="autoZero"/>
        <c:auto val="1"/>
        <c:lblAlgn val="ctr"/>
        <c:lblOffset val="100"/>
        <c:tickLblSkip val="4"/>
        <c:noMultiLvlLbl val="0"/>
      </c:catAx>
      <c:valAx>
        <c:axId val="183878000"/>
        <c:scaling>
          <c:orientation val="minMax"/>
          <c:max val="0.19000000000000003"/>
          <c:min val="5.000000000000001E-2"/>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198056"/>
        <c:crosses val="autoZero"/>
        <c:crossBetween val="between"/>
      </c:valAx>
      <c:spPr>
        <a:noFill/>
        <a:ln>
          <a:noFill/>
        </a:ln>
        <a:effectLst/>
      </c:spPr>
    </c:plotArea>
    <c:legend>
      <c:legendPos val="b"/>
      <c:overlay val="0"/>
      <c:spPr>
        <a:noFill/>
        <a:ln>
          <a:solidFill>
            <a:schemeClr val="accent1"/>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t>Property Tax</a:t>
            </a:r>
            <a:r>
              <a:rPr lang="en-US" sz="2000" b="1" baseline="0" dirty="0"/>
              <a:t> Refunds, Aids &amp; Credits, </a:t>
            </a:r>
            <a:r>
              <a:rPr lang="en-US" sz="2000" b="1" dirty="0"/>
              <a:t>Expenditures by Category</a:t>
            </a:r>
          </a:p>
          <a:p>
            <a:pPr>
              <a:defRPr/>
            </a:pPr>
            <a:r>
              <a:rPr lang="en-US" dirty="0"/>
              <a:t>FY 22-23 Biennium | Total = $4.2 billion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B8-4FF3-9E41-82FB1C473C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FEB8-4FF3-9E41-82FB1C473C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EB8-4FF3-9E41-82FB1C473C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FEB8-4FF3-9E41-82FB1C473C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FEB8-4FF3-9E41-82FB1C473C8D}"/>
              </c:ext>
            </c:extLst>
          </c:dPt>
          <c:dLbls>
            <c:dLbl>
              <c:idx val="0"/>
              <c:layout>
                <c:manualLayout>
                  <c:x val="8.0298283027121609E-2"/>
                  <c:y val="0.10028129635969417"/>
                </c:manualLayout>
              </c:layout>
              <c:tx>
                <c:rich>
                  <a:bodyPr/>
                  <a:lstStyle/>
                  <a:p>
                    <a:fld id="{B986D31E-232F-46D6-B742-DAE03D0BFC5D}" type="CATEGORYNAME">
                      <a:rPr lang="en-US" b="1"/>
                      <a:pPr/>
                      <a:t>[CATEGORY NAME]</a:t>
                    </a:fld>
                    <a:endParaRPr lang="en-US" b="1" baseline="0" dirty="0"/>
                  </a:p>
                  <a:p>
                    <a:fld id="{90A5A1B3-991F-430D-A4AC-243DCFEFB38B}" type="VALUE">
                      <a:rPr lang="en-US"/>
                      <a:pPr/>
                      <a:t>[VALUE]</a:t>
                    </a:fld>
                    <a:endParaRPr lang="en-US" baseline="0" dirty="0"/>
                  </a:p>
                  <a:p>
                    <a:fld id="{579FC811-A5FE-47D8-9795-6340943F5BBD}"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EB8-4FF3-9E41-82FB1C473C8D}"/>
                </c:ext>
              </c:extLst>
            </c:dLbl>
            <c:dLbl>
              <c:idx val="1"/>
              <c:layout>
                <c:manualLayout>
                  <c:x val="-0.15446317257217848"/>
                  <c:y val="-5.8985507246376814E-2"/>
                </c:manualLayout>
              </c:layout>
              <c:tx>
                <c:rich>
                  <a:bodyPr/>
                  <a:lstStyle/>
                  <a:p>
                    <a:fld id="{871B66EE-3D56-4B74-B1C1-F045AAF01207}" type="CATEGORYNAME">
                      <a:rPr lang="en-US" b="1"/>
                      <a:pPr/>
                      <a:t>[CATEGORY NAME]</a:t>
                    </a:fld>
                    <a:endParaRPr lang="en-US" b="1" baseline="0" dirty="0"/>
                  </a:p>
                  <a:p>
                    <a:fld id="{B7C0AD29-52AA-4631-8594-7DABFB6DF20A}" type="VALUE">
                      <a:rPr lang="en-US"/>
                      <a:pPr/>
                      <a:t>[VALUE]</a:t>
                    </a:fld>
                    <a:endParaRPr lang="en-US" baseline="0" dirty="0"/>
                  </a:p>
                  <a:p>
                    <a:fld id="{1F71BC54-8C3A-42BA-9BF3-F76709606522}"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FEB8-4FF3-9E41-82FB1C473C8D}"/>
                </c:ext>
              </c:extLst>
            </c:dLbl>
            <c:dLbl>
              <c:idx val="2"/>
              <c:tx>
                <c:rich>
                  <a:bodyPr/>
                  <a:lstStyle/>
                  <a:p>
                    <a:fld id="{AD7ACE2D-2AD8-42BA-A493-F29450DCE2D6}" type="CATEGORYNAME">
                      <a:rPr lang="en-US" b="1"/>
                      <a:pPr/>
                      <a:t>[CATEGORY NAME]</a:t>
                    </a:fld>
                    <a:endParaRPr lang="en-US" b="1" baseline="0" dirty="0"/>
                  </a:p>
                  <a:p>
                    <a:fld id="{0D8075EC-6C7F-4D5F-88E0-2F7A70AEDC09}" type="VALUE">
                      <a:rPr lang="en-US"/>
                      <a:pPr/>
                      <a:t>[VALUE]</a:t>
                    </a:fld>
                    <a:endParaRPr lang="en-US" baseline="0" dirty="0"/>
                  </a:p>
                  <a:p>
                    <a:fld id="{1B830454-FF6B-4F63-AAA1-1733AE94F558}"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EB8-4FF3-9E41-82FB1C473C8D}"/>
                </c:ext>
              </c:extLst>
            </c:dLbl>
            <c:dLbl>
              <c:idx val="3"/>
              <c:layout>
                <c:manualLayout>
                  <c:x val="-7.321665846456693E-2"/>
                  <c:y val="7.3597322073871204E-3"/>
                </c:manualLayout>
              </c:layout>
              <c:tx>
                <c:rich>
                  <a:bodyPr/>
                  <a:lstStyle/>
                  <a:p>
                    <a:fld id="{36413A3A-6B75-4C0F-8541-CB17E0068BF0}" type="CATEGORYNAME">
                      <a:rPr lang="en-US" b="1"/>
                      <a:pPr/>
                      <a:t>[CATEGORY NAME]</a:t>
                    </a:fld>
                    <a:endParaRPr lang="en-US" b="1" baseline="0" dirty="0"/>
                  </a:p>
                  <a:p>
                    <a:fld id="{F5A6188E-DB61-4767-9D7E-97901DDA26B3}" type="VALUE">
                      <a:rPr lang="en-US"/>
                      <a:pPr/>
                      <a:t>[VALUE]</a:t>
                    </a:fld>
                    <a:endParaRPr lang="en-US" baseline="0" dirty="0"/>
                  </a:p>
                  <a:p>
                    <a:fld id="{DD4983D3-F8CB-4071-B220-B02D8115C1D4}"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FEB8-4FF3-9E41-82FB1C473C8D}"/>
                </c:ext>
              </c:extLst>
            </c:dLbl>
            <c:dLbl>
              <c:idx val="4"/>
              <c:tx>
                <c:rich>
                  <a:bodyPr/>
                  <a:lstStyle/>
                  <a:p>
                    <a:fld id="{6810C871-08AA-4040-8900-E010FD2C7CFE}" type="CATEGORYNAME">
                      <a:rPr lang="en-US" b="1"/>
                      <a:pPr/>
                      <a:t>[CATEGORY NAME]</a:t>
                    </a:fld>
                    <a:endParaRPr lang="en-US" b="1" baseline="0" dirty="0"/>
                  </a:p>
                  <a:p>
                    <a:fld id="{FB64DE89-2694-4FB9-9804-A6FD78AF7431}" type="VALUE">
                      <a:rPr lang="en-US"/>
                      <a:pPr/>
                      <a:t>[VALUE]</a:t>
                    </a:fld>
                    <a:endParaRPr lang="en-US" baseline="0" dirty="0"/>
                  </a:p>
                  <a:p>
                    <a:fld id="{2A1A1F5B-7260-411C-BA37-E7D1EBCC40AC}"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EB8-4FF3-9E41-82FB1C473C8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FOR CHARTS'!$D$271:$D$275</c:f>
              <c:strCache>
                <c:ptCount val="5"/>
                <c:pt idx="0">
                  <c:v>Local Aids</c:v>
                </c:pt>
                <c:pt idx="1">
                  <c:v>Refunds</c:v>
                </c:pt>
                <c:pt idx="2">
                  <c:v>Pension-related Aids</c:v>
                </c:pt>
                <c:pt idx="3">
                  <c:v>Credits</c:v>
                </c:pt>
                <c:pt idx="4">
                  <c:v>Other</c:v>
                </c:pt>
              </c:strCache>
            </c:strRef>
          </c:cat>
          <c:val>
            <c:numRef>
              <c:f>'DATA FOR CHARTS'!$E$271:$E$275</c:f>
              <c:numCache>
                <c:formatCode>_("$"* #,##0_);_("$"* \(#,##0\);_("$"* "-"??_);_(@_)</c:formatCode>
                <c:ptCount val="5"/>
                <c:pt idx="0">
                  <c:v>1862135</c:v>
                </c:pt>
                <c:pt idx="1">
                  <c:v>1759980</c:v>
                </c:pt>
                <c:pt idx="2">
                  <c:v>298620</c:v>
                </c:pt>
                <c:pt idx="3">
                  <c:v>232764</c:v>
                </c:pt>
                <c:pt idx="4">
                  <c:v>46038</c:v>
                </c:pt>
              </c:numCache>
            </c:numRef>
          </c:val>
          <c:extLst>
            <c:ext xmlns:c16="http://schemas.microsoft.com/office/drawing/2014/chart" uri="{C3380CC4-5D6E-409C-BE32-E72D297353CC}">
              <c16:uniqueId val="{00000000-FEB8-4FF3-9E41-82FB1C473C8D}"/>
            </c:ext>
          </c:extLst>
        </c:ser>
        <c:dLbls>
          <c:showLegendKey val="0"/>
          <c:showVal val="0"/>
          <c:showCatName val="0"/>
          <c:showSerName val="0"/>
          <c:showPercent val="0"/>
          <c:showBubbleSize val="0"/>
          <c:showLeaderLines val="1"/>
        </c:dLbls>
        <c:firstSliceAng val="31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dirty="0"/>
              <a:t>Property</a:t>
            </a:r>
            <a:r>
              <a:rPr lang="en-US" baseline="0" dirty="0"/>
              <a:t> </a:t>
            </a:r>
            <a:r>
              <a:rPr lang="en-US" dirty="0"/>
              <a:t>Tax</a:t>
            </a:r>
            <a:r>
              <a:rPr lang="en-US" baseline="0" dirty="0"/>
              <a:t> Refunds, Aids, &amp; Credits</a:t>
            </a:r>
            <a:r>
              <a:rPr lang="en-US" dirty="0"/>
              <a:t> </a:t>
            </a:r>
          </a:p>
          <a:p>
            <a:pPr>
              <a:defRPr/>
            </a:pPr>
            <a:r>
              <a:rPr lang="en-US" baseline="0" dirty="0"/>
              <a:t>General Fund Actual &amp; Forecast | FYs 2018 – FY 2025</a:t>
            </a:r>
          </a:p>
          <a:p>
            <a:pPr>
              <a:defRPr/>
            </a:pPr>
            <a:r>
              <a:rPr lang="en-US" sz="1200" baseline="0" dirty="0"/>
              <a:t>(dollars in billions)</a:t>
            </a:r>
            <a:endParaRPr lang="en-US" sz="1200" dirty="0"/>
          </a:p>
        </c:rich>
      </c:tx>
      <c:layout>
        <c:manualLayout>
          <c:xMode val="edge"/>
          <c:yMode val="edge"/>
          <c:x val="0.13045481447172044"/>
          <c:y val="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'PTAC Column'!$B$1</c:f>
              <c:strCache>
                <c:ptCount val="1"/>
                <c:pt idx="0">
                  <c:v>EOS '20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E64C-4880-98FF-81A17A9AFD51}"/>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'PTAC Column'!$A$2:$A$5</c:f>
              <c:strCache>
                <c:ptCount val="4"/>
                <c:pt idx="0">
                  <c:v>FY 2018-19 Actual</c:v>
                </c:pt>
                <c:pt idx="1">
                  <c:v>FY 2020-21 Forecast</c:v>
                </c:pt>
                <c:pt idx="2">
                  <c:v>FY 2022-23 Forecast</c:v>
                </c:pt>
                <c:pt idx="3">
                  <c:v>FY 2024-25 Planning Est.</c:v>
                </c:pt>
              </c:strCache>
            </c:strRef>
          </c:cat>
          <c:val>
            <c:numRef>
              <c:f>'PTAC Column'!$B$2:$B$5</c:f>
              <c:numCache>
                <c:formatCode>General</c:formatCode>
                <c:ptCount val="4"/>
                <c:pt idx="0">
                  <c:v>3.6504880000000002</c:v>
                </c:pt>
                <c:pt idx="1">
                  <c:v>3.883178</c:v>
                </c:pt>
                <c:pt idx="2">
                  <c:v>4.1700730000000004</c:v>
                </c:pt>
              </c:numCache>
            </c:numRef>
          </c:val>
          <c:extLst>
            <c:ext xmlns:c16="http://schemas.microsoft.com/office/drawing/2014/chart" uri="{C3380CC4-5D6E-409C-BE32-E72D297353CC}">
              <c16:uniqueId val="{00000001-E64C-4880-98FF-81A17A9AFD51}"/>
            </c:ext>
          </c:extLst>
        </c:ser>
        <c:ser>
          <c:idx val="1"/>
          <c:order val="1"/>
          <c:tx>
            <c:strRef>
              <c:f>'PTAC Column'!$C$1</c:f>
              <c:strCache>
                <c:ptCount val="1"/>
                <c:pt idx="0">
                  <c:v>7SS '20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E64C-4880-98FF-81A17A9AFD51}"/>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'PTAC Column'!$A$2:$A$5</c:f>
              <c:strCache>
                <c:ptCount val="4"/>
                <c:pt idx="0">
                  <c:v>FY 2018-19 Actual</c:v>
                </c:pt>
                <c:pt idx="1">
                  <c:v>FY 2020-21 Forecast</c:v>
                </c:pt>
                <c:pt idx="2">
                  <c:v>FY 2022-23 Forecast</c:v>
                </c:pt>
                <c:pt idx="3">
                  <c:v>FY 2024-25 Planning Est.</c:v>
                </c:pt>
              </c:strCache>
            </c:strRef>
          </c:cat>
          <c:val>
            <c:numRef>
              <c:f>'PTAC Column'!$C$2:$C$5</c:f>
              <c:numCache>
                <c:formatCode>General</c:formatCode>
                <c:ptCount val="4"/>
                <c:pt idx="1">
                  <c:v>3.9930810000000001</c:v>
                </c:pt>
                <c:pt idx="2">
                  <c:v>4.1995370000000003</c:v>
                </c:pt>
                <c:pt idx="3">
                  <c:v>4.3546569999999996</c:v>
                </c:pt>
              </c:numCache>
            </c:numRef>
          </c:val>
          <c:extLst>
            <c:ext xmlns:c16="http://schemas.microsoft.com/office/drawing/2014/chart" uri="{C3380CC4-5D6E-409C-BE32-E72D297353CC}">
              <c16:uniqueId val="{00000003-E64C-4880-98FF-81A17A9AFD51}"/>
            </c:ext>
          </c:extLst>
        </c:ser>
        <c:dLbls>
          <c:showLegendKey val="0"/>
          <c:showVal val="0"/>
          <c:showCatName val="0"/>
          <c:showSerName val="0"/>
          <c:showPercent val="0"/>
          <c:showBubbleSize val="0"/>
        </c:dLbls>
        <c:gapWidth val="150"/>
        <c:axId val="153505952"/>
        <c:axId val="153506344"/>
      </c:barChart>
      <c:catAx>
        <c:axId val="153505952"/>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506344"/>
        <c:crosses val="autoZero"/>
        <c:auto val="1"/>
        <c:lblAlgn val="ctr"/>
        <c:lblOffset val="100"/>
        <c:noMultiLvlLbl val="0"/>
      </c:catAx>
      <c:valAx>
        <c:axId val="153506344"/>
        <c:scaling>
          <c:orientation val="minMax"/>
          <c:min val="0"/>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505952"/>
        <c:crosses val="autoZero"/>
        <c:crossBetween val="between"/>
        <c:majorUnit val="1"/>
        <c:minorUnit val="0.1"/>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Who Collects?</a:t>
            </a:r>
          </a:p>
          <a:p>
            <a:pPr>
              <a:defRPr/>
            </a:pPr>
            <a:r>
              <a:rPr lang="en-US" sz="1400" b="0" i="1" dirty="0"/>
              <a:t>State</a:t>
            </a:r>
            <a:r>
              <a:rPr lang="en-US" sz="1400" b="0" i="1" baseline="0" dirty="0"/>
              <a:t> and Local "Own-Source" Revenues</a:t>
            </a:r>
            <a:br>
              <a:rPr lang="en-US" sz="1600" b="0" i="1" baseline="0" dirty="0"/>
            </a:br>
            <a:r>
              <a:rPr lang="en-US" sz="1600" b="0" i="1" baseline="0" dirty="0"/>
              <a:t>FY 2019</a:t>
            </a:r>
            <a:endParaRPr lang="en-US" sz="1600" b="0"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B7-4AB4-ADA6-6E39B88F65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B7-4AB4-ADA6-6E39B88F65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B7-4AB4-ADA6-6E39B88F6544}"/>
              </c:ext>
            </c:extLst>
          </c:dPt>
          <c:dLbls>
            <c:dLbl>
              <c:idx val="0"/>
              <c:layout>
                <c:manualLayout>
                  <c:x val="6.6117462638424981E-2"/>
                  <c:y val="2.005147057888829E-2"/>
                </c:manualLayout>
              </c:layout>
              <c:tx>
                <c:rich>
                  <a:bodyPr/>
                  <a:lstStyle/>
                  <a:p>
                    <a:fld id="{1A2B2B92-CA2D-4204-9290-05C3572E67BD}" type="CATEGORYNAME">
                      <a:rPr lang="en-US" b="1"/>
                      <a:pPr/>
                      <a:t>[CATEGORY NAME]</a:t>
                    </a:fld>
                    <a:endParaRPr lang="en-US" b="1" baseline="0"/>
                  </a:p>
                  <a:p>
                    <a:fld id="{17B4FA24-AE3B-4D34-91D5-BC6B96C473EF}"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FB7-4AB4-ADA6-6E39B88F6544}"/>
                </c:ext>
              </c:extLst>
            </c:dLbl>
            <c:dLbl>
              <c:idx val="1"/>
              <c:layout>
                <c:manualLayout>
                  <c:x val="-8.2489549917371438E-2"/>
                  <c:y val="-3.0317390881695345E-3"/>
                </c:manualLayout>
              </c:layout>
              <c:tx>
                <c:rich>
                  <a:bodyPr/>
                  <a:lstStyle/>
                  <a:p>
                    <a:fld id="{7616D901-B76C-4619-8441-C5A3FC843866}" type="CATEGORYNAME">
                      <a:rPr lang="en-US" b="1"/>
                      <a:pPr/>
                      <a:t>[CATEGORY NAME]</a:t>
                    </a:fld>
                    <a:endParaRPr lang="en-US" b="1" baseline="0" dirty="0"/>
                  </a:p>
                  <a:p>
                    <a:fld id="{5E957550-0FC0-4F89-8718-311C83ACFD5A}"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FB7-4AB4-ADA6-6E39B88F6544}"/>
                </c:ext>
              </c:extLst>
            </c:dLbl>
            <c:dLbl>
              <c:idx val="2"/>
              <c:layout>
                <c:manualLayout>
                  <c:x val="0"/>
                  <c:y val="-2.3212160979877616E-2"/>
                </c:manualLayout>
              </c:layout>
              <c:tx>
                <c:rich>
                  <a:bodyPr/>
                  <a:lstStyle/>
                  <a:p>
                    <a:fld id="{D8A31E98-E201-4C69-93E8-CD7570E4BEF6}" type="CATEGORYNAME">
                      <a:rPr lang="en-US" b="1"/>
                      <a:pPr/>
                      <a:t>[CATEGORY NAME]</a:t>
                    </a:fld>
                    <a:endParaRPr lang="en-US" b="1" baseline="0"/>
                  </a:p>
                  <a:p>
                    <a:fld id="{9385DCDC-3CD5-497A-97B4-298B08121217}"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FB7-4AB4-ADA6-6E39B88F654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Sheet1!$A$131:$A$133</c:f>
              <c:strCache>
                <c:ptCount val="3"/>
                <c:pt idx="0">
                  <c:v>State</c:v>
                </c:pt>
                <c:pt idx="1">
                  <c:v>Local: Non-School</c:v>
                </c:pt>
                <c:pt idx="2">
                  <c:v>Local: School</c:v>
                </c:pt>
              </c:strCache>
            </c:strRef>
          </c:cat>
          <c:val>
            <c:numRef>
              <c:f>Sheet1!$B$131:$B$133</c:f>
              <c:numCache>
                <c:formatCode>0%</c:formatCode>
                <c:ptCount val="3"/>
                <c:pt idx="0">
                  <c:v>0.62195603205747307</c:v>
                </c:pt>
                <c:pt idx="1">
                  <c:v>0.3009088690082698</c:v>
                </c:pt>
                <c:pt idx="2">
                  <c:v>7.7135098934257074E-2</c:v>
                </c:pt>
              </c:numCache>
            </c:numRef>
          </c:val>
          <c:extLst>
            <c:ext xmlns:c16="http://schemas.microsoft.com/office/drawing/2014/chart" uri="{C3380CC4-5D6E-409C-BE32-E72D297353CC}">
              <c16:uniqueId val="{00000006-7FB7-4AB4-ADA6-6E39B88F6544}"/>
            </c:ext>
          </c:extLst>
        </c:ser>
        <c:dLbls>
          <c:showLegendKey val="0"/>
          <c:showVal val="0"/>
          <c:showCatName val="0"/>
          <c:showSerName val="0"/>
          <c:showPercent val="0"/>
          <c:showBubbleSize val="0"/>
          <c:showLeaderLines val="0"/>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Who Spends?</a:t>
            </a:r>
          </a:p>
          <a:p>
            <a:pPr>
              <a:defRPr/>
            </a:pPr>
            <a:r>
              <a:rPr lang="en-US" sz="1400" b="0" i="1" dirty="0"/>
              <a:t>State</a:t>
            </a:r>
            <a:r>
              <a:rPr lang="en-US" sz="1400" b="0" i="1" baseline="0" dirty="0"/>
              <a:t> and Local Expenditures</a:t>
            </a:r>
            <a:br>
              <a:rPr lang="en-US" sz="1600" b="0" i="1" baseline="0" dirty="0"/>
            </a:br>
            <a:r>
              <a:rPr lang="en-US" sz="1600" b="0" i="1" baseline="0" dirty="0"/>
              <a:t>FY 2019</a:t>
            </a:r>
            <a:endParaRPr lang="en-US" sz="1600" b="0"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2"/>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5BF0-4AF7-BB92-39D01F6D8648}"/>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5BF0-4AF7-BB92-39D01F6D8648}"/>
              </c:ext>
            </c:extLst>
          </c:dPt>
          <c:dPt>
            <c:idx val="2"/>
            <c:bubble3D val="0"/>
            <c:explosion val="0"/>
            <c:spPr>
              <a:solidFill>
                <a:schemeClr val="accent3"/>
              </a:solidFill>
              <a:ln w="19050">
                <a:solidFill>
                  <a:schemeClr val="lt1"/>
                </a:solidFill>
              </a:ln>
              <a:effectLst/>
            </c:spPr>
            <c:extLst>
              <c:ext xmlns:c16="http://schemas.microsoft.com/office/drawing/2014/chart" uri="{C3380CC4-5D6E-409C-BE32-E72D297353CC}">
                <c16:uniqueId val="{00000005-5BF0-4AF7-BB92-39D01F6D8648}"/>
              </c:ext>
            </c:extLst>
          </c:dPt>
          <c:dLbls>
            <c:dLbl>
              <c:idx val="0"/>
              <c:layout>
                <c:manualLayout>
                  <c:x val="-0.16762948273767161"/>
                  <c:y val="8.380812368193241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BF0-4AF7-BB92-39D01F6D8648}"/>
                </c:ext>
              </c:extLst>
            </c:dLbl>
            <c:dLbl>
              <c:idx val="1"/>
              <c:layout>
                <c:manualLayout>
                  <c:x val="2.2946943439397575E-2"/>
                  <c:y val="-2.0432828288606429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BF0-4AF7-BB92-39D01F6D8648}"/>
                </c:ext>
              </c:extLst>
            </c:dLbl>
            <c:dLbl>
              <c:idx val="2"/>
              <c:layout>
                <c:manualLayout>
                  <c:x val="-6.6440476363395756E-2"/>
                  <c:y val="-3.656076363067793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BF0-4AF7-BB92-39D01F6D864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Sheet1!$A$138:$A$140</c:f>
              <c:strCache>
                <c:ptCount val="3"/>
                <c:pt idx="0">
                  <c:v>State</c:v>
                </c:pt>
                <c:pt idx="1">
                  <c:v>Local: Non-School</c:v>
                </c:pt>
                <c:pt idx="2">
                  <c:v>Local: School</c:v>
                </c:pt>
              </c:strCache>
            </c:strRef>
          </c:cat>
          <c:val>
            <c:numRef>
              <c:f>Sheet1!$B$138:$B$140</c:f>
              <c:numCache>
                <c:formatCode>0%</c:formatCode>
                <c:ptCount val="3"/>
                <c:pt idx="0">
                  <c:v>0.36</c:v>
                </c:pt>
                <c:pt idx="1">
                  <c:v>0.37</c:v>
                </c:pt>
                <c:pt idx="2">
                  <c:v>0.27</c:v>
                </c:pt>
              </c:numCache>
            </c:numRef>
          </c:val>
          <c:extLst>
            <c:ext xmlns:c16="http://schemas.microsoft.com/office/drawing/2014/chart" uri="{C3380CC4-5D6E-409C-BE32-E72D297353CC}">
              <c16:uniqueId val="{00000006-5BF0-4AF7-BB92-39D01F6D8648}"/>
            </c:ext>
          </c:extLst>
        </c:ser>
        <c:dLbls>
          <c:showLegendKey val="0"/>
          <c:showVal val="0"/>
          <c:showCatName val="0"/>
          <c:showSerName val="0"/>
          <c:showPercent val="0"/>
          <c:showBubbleSize val="0"/>
          <c:showLeaderLines val="0"/>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CY 2021</a:t>
            </a:r>
          </a:p>
        </c:rich>
      </c:tx>
      <c:layout>
        <c:manualLayout>
          <c:xMode val="edge"/>
          <c:yMode val="edge"/>
          <c:x val="0.39162774144757334"/>
          <c:y val="6.07922018989109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5EDB-46DE-816A-62DC85B5F3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5EDB-46DE-816A-62DC85B5F39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5EDB-46DE-816A-62DC85B5F390}"/>
              </c:ext>
            </c:extLst>
          </c:dPt>
          <c:dLbls>
            <c:dLbl>
              <c:idx val="0"/>
              <c:layout>
                <c:manualLayout>
                  <c:x val="-3.7050135682192269E-3"/>
                  <c:y val="-9.51803641732283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DB-46DE-816A-62DC85B5F390}"/>
                </c:ext>
              </c:extLst>
            </c:dLbl>
            <c:dLbl>
              <c:idx val="1"/>
              <c:layout>
                <c:manualLayout>
                  <c:x val="-6.4529560923528628E-2"/>
                  <c:y val="-8.3120985758168113E-3"/>
                </c:manualLayout>
              </c:layout>
              <c:showLegendKey val="0"/>
              <c:showVal val="0"/>
              <c:showCatName val="1"/>
              <c:showSerName val="0"/>
              <c:showPercent val="1"/>
              <c:showBubbleSize val="0"/>
              <c:extLst>
                <c:ext xmlns:c15="http://schemas.microsoft.com/office/drawing/2012/chart" uri="{CE6537A1-D6FC-4f65-9D91-7224C49458BB}">
                  <c15:layout>
                    <c:manualLayout>
                      <c:w val="0.2397315272031674"/>
                      <c:h val="0.12975185876850043"/>
                    </c:manualLayout>
                  </c15:layout>
                </c:ext>
                <c:ext xmlns:c16="http://schemas.microsoft.com/office/drawing/2014/chart" uri="{C3380CC4-5D6E-409C-BE32-E72D297353CC}">
                  <c16:uniqueId val="{00000001-5EDB-46DE-816A-62DC85B5F390}"/>
                </c:ext>
              </c:extLst>
            </c:dLbl>
            <c:dLbl>
              <c:idx val="2"/>
              <c:layout>
                <c:manualLayout>
                  <c:x val="-2.7510342986787676E-2"/>
                  <c:y val="-5.39751476377953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DB-46DE-816A-62DC85B5F39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Income</c:v>
                </c:pt>
                <c:pt idx="1">
                  <c:v>Consumption</c:v>
                </c:pt>
                <c:pt idx="2">
                  <c:v>Property</c:v>
                </c:pt>
              </c:strCache>
            </c:strRef>
          </c:cat>
          <c:val>
            <c:numRef>
              <c:f>Sheet1!$B$2:$B$4</c:f>
              <c:numCache>
                <c:formatCode>General</c:formatCode>
                <c:ptCount val="3"/>
                <c:pt idx="0">
                  <c:v>39.5</c:v>
                </c:pt>
                <c:pt idx="1">
                  <c:v>29</c:v>
                </c:pt>
                <c:pt idx="2">
                  <c:v>31.5</c:v>
                </c:pt>
              </c:numCache>
            </c:numRef>
          </c:val>
          <c:extLst>
            <c:ext xmlns:c16="http://schemas.microsoft.com/office/drawing/2014/chart" uri="{C3380CC4-5D6E-409C-BE32-E72D297353CC}">
              <c16:uniqueId val="{00000000-0842-4B62-AFB4-C5464F0E649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1800" b="1" dirty="0">
                <a:solidFill>
                  <a:schemeClr val="tx1"/>
                </a:solidFill>
              </a:rPr>
              <a:t>Base Budget $22.7 Billion (24.2% of total All Funds)</a:t>
            </a:r>
          </a:p>
        </c:rich>
      </c:tx>
      <c:layout>
        <c:manualLayout>
          <c:xMode val="edge"/>
          <c:yMode val="edge"/>
          <c:x val="0.20506549528531157"/>
          <c:y val="1.07340698060722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2376543209876542E-2"/>
          <c:y val="0.19187565305495011"/>
          <c:w val="0.95524691358024683"/>
          <c:h val="0.77142416427455296"/>
        </c:manualLayout>
      </c:layout>
      <c:pieChart>
        <c:varyColors val="1"/>
        <c:ser>
          <c:idx val="0"/>
          <c:order val="0"/>
          <c:tx>
            <c:strRef>
              <c:f>Sheet1!$B$1</c:f>
              <c:strCache>
                <c:ptCount val="1"/>
                <c:pt idx="0">
                  <c:v>FY2022-23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A2-45D0-BD1F-4D1893C335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A2-45D0-BD1F-4D1893C335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A2-45D0-BD1F-4D1893C335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A2-45D0-BD1F-4D1893C335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A2-45D0-BD1F-4D1893C335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A2-45D0-BD1F-4D1893C335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A2-45D0-BD1F-4D1893C335F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AA2-45D0-BD1F-4D1893C335F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AA2-45D0-BD1F-4D1893C335F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AA2-45D0-BD1F-4D1893C335F8}"/>
              </c:ext>
            </c:extLst>
          </c:dPt>
          <c:dLbls>
            <c:dLbl>
              <c:idx val="0"/>
              <c:layout>
                <c:manualLayout>
                  <c:x val="-2.3340016525712094E-2"/>
                  <c:y val="-0.18583863811307516"/>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27730728-FDCD-40AC-9170-E7BB175C4BEA}" type="CATEGORYNAME">
                      <a:rPr lang="en-US" b="1" baseline="0">
                        <a:solidFill>
                          <a:schemeClr val="tx1"/>
                        </a:solidFill>
                      </a:rPr>
                      <a:pPr>
                        <a:defRPr b="1">
                          <a:solidFill>
                            <a:schemeClr val="tx1"/>
                          </a:solidFill>
                        </a:defRPr>
                      </a:pPr>
                      <a:t>[CATEGORY NAME]</a:t>
                    </a:fld>
                    <a:r>
                      <a:rPr lang="en-US" b="1" baseline="0">
                        <a:solidFill>
                          <a:schemeClr val="tx1"/>
                        </a:solidFill>
                      </a:rPr>
                      <a:t>
</a:t>
                    </a:r>
                    <a:fld id="{79E51EB5-F201-4519-B834-B291E6443FA1}" type="PERCENTAGE">
                      <a:rPr lang="en-US" b="1" baseline="0">
                        <a:solidFill>
                          <a:schemeClr val="tx1"/>
                        </a:solidFill>
                      </a:rPr>
                      <a:pPr>
                        <a:defRPr b="1">
                          <a:solidFill>
                            <a:schemeClr val="tx1"/>
                          </a:solidFill>
                        </a:defRPr>
                      </a:pPr>
                      <a:t>[PERCENTAGE]</a:t>
                    </a:fld>
                    <a:endParaRPr lang="en-US" b="1" baseline="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A2-45D0-BD1F-4D1893C335F8}"/>
                </c:ext>
              </c:extLst>
            </c:dLbl>
            <c:dLbl>
              <c:idx val="1"/>
              <c:layout>
                <c:manualLayout>
                  <c:x val="-1.8676788665305727E-2"/>
                  <c:y val="-0.1098415712814808"/>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9E5585A2-FBAB-4B83-86C4-CC1EEE29D1FB}" type="CATEGORYNAME">
                      <a:rPr lang="en-US" b="1" baseline="0">
                        <a:solidFill>
                          <a:schemeClr val="tx1"/>
                        </a:solidFill>
                      </a:rPr>
                      <a:pPr>
                        <a:defRPr b="1">
                          <a:solidFill>
                            <a:schemeClr val="tx1"/>
                          </a:solidFill>
                        </a:defRPr>
                      </a:pPr>
                      <a:t>[CATEGORY NAME]</a:t>
                    </a:fld>
                    <a:r>
                      <a:rPr lang="en-US" b="1" baseline="0">
                        <a:solidFill>
                          <a:schemeClr val="tx1"/>
                        </a:solidFill>
                      </a:rPr>
                      <a:t>
</a:t>
                    </a:r>
                    <a:fld id="{8FA312EB-0DCF-4FF2-AEF9-062DBACE902D}" type="PERCENTAGE">
                      <a:rPr lang="en-US" b="1" baseline="0">
                        <a:solidFill>
                          <a:schemeClr val="tx1"/>
                        </a:solidFill>
                      </a:rPr>
                      <a:pPr>
                        <a:defRPr b="1">
                          <a:solidFill>
                            <a:schemeClr val="tx1"/>
                          </a:solidFill>
                        </a:defRPr>
                      </a:pPr>
                      <a:t>[PERCENTAGE]</a:t>
                    </a:fld>
                    <a:endParaRPr lang="en-US" b="1" baseline="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A2-45D0-BD1F-4D1893C335F8}"/>
                </c:ext>
              </c:extLst>
            </c:dLbl>
            <c:dLbl>
              <c:idx val="2"/>
              <c:layout>
                <c:manualLayout>
                  <c:x val="-9.9490862253329444E-3"/>
                  <c:y val="-9.306475452529441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A2-45D0-BD1F-4D1893C335F8}"/>
                </c:ext>
              </c:extLst>
            </c:dLbl>
            <c:dLbl>
              <c:idx val="3"/>
              <c:layout>
                <c:manualLayout>
                  <c:x val="2.8739428404782736E-2"/>
                  <c:y val="-2.188647102254975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A2-45D0-BD1F-4D1893C335F8}"/>
                </c:ext>
              </c:extLst>
            </c:dLbl>
            <c:dLbl>
              <c:idx val="4"/>
              <c:layout>
                <c:manualLayout>
                  <c:x val="1.898379022066686E-2"/>
                  <c:y val="7.781992122491772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A2-45D0-BD1F-4D1893C335F8}"/>
                </c:ext>
              </c:extLst>
            </c:dLbl>
            <c:dLbl>
              <c:idx val="5"/>
              <c:layout>
                <c:manualLayout>
                  <c:x val="5.5880601730339263E-3"/>
                  <c:y val="0.1979161393887241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AA2-45D0-BD1F-4D1893C335F8}"/>
                </c:ext>
              </c:extLst>
            </c:dLbl>
            <c:dLbl>
              <c:idx val="8"/>
              <c:layout>
                <c:manualLayout>
                  <c:x val="0.20018518518518508"/>
                  <c:y val="0.12142785966213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AA2-45D0-BD1F-4D1893C335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General</c:v>
                </c:pt>
                <c:pt idx="1">
                  <c:v>Federal</c:v>
                </c:pt>
                <c:pt idx="2">
                  <c:v>Special Revenue</c:v>
                </c:pt>
                <c:pt idx="3">
                  <c:v>Permanent School</c:v>
                </c:pt>
                <c:pt idx="4">
                  <c:v>Gift</c:v>
                </c:pt>
              </c:strCache>
            </c:strRef>
          </c:cat>
          <c:val>
            <c:numRef>
              <c:f>Sheet1!$B$2:$B$6</c:f>
              <c:numCache>
                <c:formatCode>_("$"* #,##0_);_("$"* \(#,##0\);_("$"* "-"??_);_(@_)</c:formatCode>
                <c:ptCount val="5"/>
                <c:pt idx="0">
                  <c:v>20593771</c:v>
                </c:pt>
                <c:pt idx="1">
                  <c:v>1846227</c:v>
                </c:pt>
                <c:pt idx="2">
                  <c:v>155338</c:v>
                </c:pt>
                <c:pt idx="3">
                  <c:v>79465</c:v>
                </c:pt>
                <c:pt idx="4">
                  <c:v>271</c:v>
                </c:pt>
              </c:numCache>
            </c:numRef>
          </c:val>
          <c:extLst>
            <c:ext xmlns:c16="http://schemas.microsoft.com/office/drawing/2014/chart" uri="{C3380CC4-5D6E-409C-BE32-E72D297353CC}">
              <c16:uniqueId val="{00000014-2AA2-45D0-BD1F-4D1893C335F8}"/>
            </c:ext>
          </c:extLst>
        </c:ser>
        <c:ser>
          <c:idx val="1"/>
          <c:order val="1"/>
          <c:tx>
            <c:strRef>
              <c:f>Sheet1!$C$1</c:f>
              <c:strCache>
                <c:ptCount val="1"/>
                <c:pt idx="0">
                  <c:v>FY2022-24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5-6FB4-4D44-A6A1-053A0C1CA8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7-6FB4-4D44-A6A1-053A0C1CA8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9-6FB4-4D44-A6A1-053A0C1CA8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B-6FB4-4D44-A6A1-053A0C1CA8F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D-6FB4-4D44-A6A1-053A0C1CA8F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F-6FB4-4D44-A6A1-053A0C1CA8FA}"/>
              </c:ext>
            </c:extLst>
          </c:dPt>
          <c:cat>
            <c:strRef>
              <c:f>Sheet1!$A$2:$A$6</c:f>
              <c:strCache>
                <c:ptCount val="5"/>
                <c:pt idx="0">
                  <c:v>General</c:v>
                </c:pt>
                <c:pt idx="1">
                  <c:v>Federal</c:v>
                </c:pt>
                <c:pt idx="2">
                  <c:v>Special Revenue</c:v>
                </c:pt>
                <c:pt idx="3">
                  <c:v>Permanent School</c:v>
                </c:pt>
                <c:pt idx="4">
                  <c:v>Gift</c:v>
                </c:pt>
              </c:strCache>
            </c:strRef>
          </c:cat>
          <c:val>
            <c:numRef>
              <c:f>Sheet1!$C$2:$C$6</c:f>
              <c:numCache>
                <c:formatCode>0.0%</c:formatCode>
                <c:ptCount val="5"/>
                <c:pt idx="0">
                  <c:v>0.90821193423332902</c:v>
                </c:pt>
                <c:pt idx="1">
                  <c:v>8.1420998354492541E-2</c:v>
                </c:pt>
                <c:pt idx="2">
                  <c:v>6.8506066926711413E-3</c:v>
                </c:pt>
                <c:pt idx="3">
                  <c:v>3.5045092690334126E-3</c:v>
                </c:pt>
                <c:pt idx="4">
                  <c:v>1.1951450473894856E-5</c:v>
                </c:pt>
              </c:numCache>
            </c:numRef>
          </c:val>
          <c:extLst>
            <c:ext xmlns:c16="http://schemas.microsoft.com/office/drawing/2014/chart" uri="{C3380CC4-5D6E-409C-BE32-E72D297353CC}">
              <c16:uniqueId val="{00000014-D531-4B38-A112-90DF31B11B0B}"/>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i="0" baseline="0" dirty="0">
                <a:solidFill>
                  <a:schemeClr val="tx1"/>
                </a:solidFill>
                <a:effectLst/>
              </a:rPr>
              <a:t>General Fund, FY 2022-23</a:t>
            </a:r>
            <a:endParaRPr lang="en-US" sz="2400" dirty="0">
              <a:solidFill>
                <a:schemeClr val="tx1"/>
              </a:solidFill>
              <a:effectLst/>
            </a:endParaRPr>
          </a:p>
          <a:p>
            <a:pPr>
              <a:defRPr>
                <a:solidFill>
                  <a:schemeClr val="tx1"/>
                </a:solidFill>
              </a:defRPr>
            </a:pPr>
            <a:r>
              <a:rPr lang="en-US" sz="1600" b="1" i="0" baseline="0" dirty="0">
                <a:solidFill>
                  <a:schemeClr val="tx1"/>
                </a:solidFill>
                <a:effectLst/>
              </a:rPr>
              <a:t>Base Budget $20.6 Billion (40.3% of total General Fund)</a:t>
            </a:r>
            <a:endParaRPr lang="en-US" sz="1800"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185051868516435"/>
          <c:y val="0.18968310014434112"/>
          <c:w val="0.46042594675665538"/>
          <c:h val="0.7285020421134355"/>
        </c:manualLayout>
      </c:layout>
      <c:pieChart>
        <c:varyColors val="1"/>
        <c:ser>
          <c:idx val="0"/>
          <c:order val="0"/>
          <c:tx>
            <c:strRef>
              <c:f>Sheet1!$B$1</c:f>
              <c:strCache>
                <c:ptCount val="1"/>
                <c:pt idx="0">
                  <c:v>FY2022-23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06-40A8-ADB0-0C75A6966A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5406-40A8-ADB0-0C75A6966A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5406-40A8-ADB0-0C75A6966A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5406-40A8-ADB0-0C75A6966A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5406-40A8-ADB0-0C75A6966A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5406-40A8-ADB0-0C75A6966A55}"/>
              </c:ext>
            </c:extLst>
          </c:dPt>
          <c:dLbls>
            <c:dLbl>
              <c:idx val="0"/>
              <c:layout>
                <c:manualLayout>
                  <c:x val="0.13969953755780529"/>
                  <c:y val="-0.2948642523064619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06-40A8-ADB0-0C75A6966A55}"/>
                </c:ext>
              </c:extLst>
            </c:dLbl>
            <c:dLbl>
              <c:idx val="1"/>
              <c:layout>
                <c:manualLayout>
                  <c:x val="-0.10791632295963005"/>
                  <c:y val="0.178099621280061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5406-40A8-ADB0-0C75A6966A55}"/>
                </c:ext>
              </c:extLst>
            </c:dLbl>
            <c:dLbl>
              <c:idx val="2"/>
              <c:layout>
                <c:manualLayout>
                  <c:x val="8.3736876640419945E-3"/>
                  <c:y val="-9.410482283464566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406-40A8-ADB0-0C75A6966A55}"/>
                </c:ext>
              </c:extLst>
            </c:dLbl>
            <c:dLbl>
              <c:idx val="3"/>
              <c:layout>
                <c:manualLayout>
                  <c:x val="7.1428571428571426E-3"/>
                  <c:y val="-1.9973022310086814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779765029371331"/>
                      <c:h val="0.13693481472663088"/>
                    </c:manualLayout>
                  </c15:layout>
                </c:ext>
                <c:ext xmlns:c16="http://schemas.microsoft.com/office/drawing/2014/chart" uri="{C3380CC4-5D6E-409C-BE32-E72D297353CC}">
                  <c16:uniqueId val="{00000004-5406-40A8-ADB0-0C75A6966A55}"/>
                </c:ext>
              </c:extLst>
            </c:dLbl>
            <c:dLbl>
              <c:idx val="4"/>
              <c:layout>
                <c:manualLayout>
                  <c:x val="3.5719285089363829E-3"/>
                  <c:y val="4.0310308693037512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427084114485689"/>
                      <c:h val="8.7380662482046331E-2"/>
                    </c:manualLayout>
                  </c15:layout>
                </c:ext>
                <c:ext xmlns:c16="http://schemas.microsoft.com/office/drawing/2014/chart" uri="{C3380CC4-5D6E-409C-BE32-E72D297353CC}">
                  <c16:uniqueId val="{00000005-5406-40A8-ADB0-0C75A6966A55}"/>
                </c:ext>
              </c:extLst>
            </c:dLbl>
            <c:dLbl>
              <c:idx val="5"/>
              <c:layout>
                <c:manualLayout>
                  <c:x val="2.9400824896887771E-2"/>
                  <c:y val="0.110143607452265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06-40A8-ADB0-0C75A6966A5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General Education</c:v>
                </c:pt>
                <c:pt idx="1">
                  <c:v>Special Education</c:v>
                </c:pt>
                <c:pt idx="2">
                  <c:v>Ed Excellence</c:v>
                </c:pt>
                <c:pt idx="3">
                  <c:v>Early Ed, Comm. Ed, &amp; Lifelong Learning</c:v>
                </c:pt>
                <c:pt idx="4">
                  <c:v>Facilities, Nutrition, Libraries</c:v>
                </c:pt>
                <c:pt idx="5">
                  <c:v>Agencies</c:v>
                </c:pt>
              </c:strCache>
            </c:strRef>
          </c:cat>
          <c:val>
            <c:numRef>
              <c:f>Sheet1!$B$2:$B$7</c:f>
              <c:numCache>
                <c:formatCode>"$"#,##0_);[Red]\("$"#,##0\)</c:formatCode>
                <c:ptCount val="6"/>
                <c:pt idx="0">
                  <c:v>15084868</c:v>
                </c:pt>
                <c:pt idx="1">
                  <c:v>3824283</c:v>
                </c:pt>
                <c:pt idx="2">
                  <c:v>762272</c:v>
                </c:pt>
                <c:pt idx="3">
                  <c:v>457230</c:v>
                </c:pt>
                <c:pt idx="4">
                  <c:v>364809</c:v>
                </c:pt>
                <c:pt idx="5">
                  <c:v>100309</c:v>
                </c:pt>
              </c:numCache>
            </c:numRef>
          </c:val>
          <c:extLst>
            <c:ext xmlns:c16="http://schemas.microsoft.com/office/drawing/2014/chart" uri="{C3380CC4-5D6E-409C-BE32-E72D297353CC}">
              <c16:uniqueId val="{00000000-5406-40A8-ADB0-0C75A6966A55}"/>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Projected General Fund Resources &amp; Spending</a:t>
            </a:r>
          </a:p>
        </c:rich>
      </c:tx>
      <c:layout>
        <c:manualLayout>
          <c:xMode val="edge"/>
          <c:yMode val="edge"/>
          <c:x val="0.17390014657241068"/>
          <c:y val="7.7810704328393748E-3"/>
        </c:manualLayout>
      </c:layout>
      <c:overlay val="0"/>
    </c:title>
    <c:autoTitleDeleted val="0"/>
    <c:plotArea>
      <c:layout>
        <c:manualLayout>
          <c:layoutTarget val="inner"/>
          <c:xMode val="edge"/>
          <c:yMode val="edge"/>
          <c:x val="0.15280546935468178"/>
          <c:y val="0.12333887694595533"/>
          <c:w val="0.81481825693362386"/>
          <c:h val="0.69679652646185519"/>
        </c:manualLayout>
      </c:layout>
      <c:barChart>
        <c:barDir val="col"/>
        <c:grouping val="clustered"/>
        <c:varyColors val="0"/>
        <c:ser>
          <c:idx val="0"/>
          <c:order val="0"/>
          <c:tx>
            <c:strRef>
              <c:f>Sheet1!$B$1</c:f>
              <c:strCache>
                <c:ptCount val="1"/>
                <c:pt idx="0">
                  <c:v>Resources</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Sheet1!$B$2:$B$4</c:f>
              <c:numCache>
                <c:formatCode>General</c:formatCode>
                <c:ptCount val="3"/>
                <c:pt idx="0">
                  <c:v>47.100017000000001</c:v>
                </c:pt>
                <c:pt idx="1">
                  <c:v>49.493813000000003</c:v>
                </c:pt>
                <c:pt idx="2">
                  <c:v>53.085270000000001</c:v>
                </c:pt>
              </c:numCache>
            </c:numRef>
          </c:val>
          <c:extLst>
            <c:ext xmlns:c16="http://schemas.microsoft.com/office/drawing/2014/chart" uri="{C3380CC4-5D6E-409C-BE32-E72D297353CC}">
              <c16:uniqueId val="{00000000-CFD2-4BD0-A868-36D5BFAC8709}"/>
            </c:ext>
          </c:extLst>
        </c:ser>
        <c:ser>
          <c:idx val="1"/>
          <c:order val="1"/>
          <c:tx>
            <c:strRef>
              <c:f>Sheet1!$C$1</c:f>
              <c:strCache>
                <c:ptCount val="1"/>
                <c:pt idx="0">
                  <c:v>Spending</c:v>
                </c:pt>
              </c:strCache>
            </c:strRef>
          </c:tx>
          <c:invertIfNegative val="0"/>
          <c:dLbls>
            <c:dLbl>
              <c:idx val="1"/>
              <c:layout>
                <c:manualLayout>
                  <c:x val="6.3399993588370196E-17"/>
                  <c:y val="-7.7812024154180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D2-4BD0-A868-36D5BFAC8709}"/>
                </c:ext>
              </c:extLst>
            </c:dLbl>
            <c:dLbl>
              <c:idx val="2"/>
              <c:layout>
                <c:manualLayout>
                  <c:x val="-6.9164428353277472E-3"/>
                  <c:y val="1.037446002731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D2-4BD0-A868-36D5BFAC8709}"/>
                </c:ext>
              </c:extLst>
            </c:dLbl>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FY 2020-21</c:v>
                </c:pt>
                <c:pt idx="1">
                  <c:v>FY 2022-23</c:v>
                </c:pt>
                <c:pt idx="2">
                  <c:v>FY 2024-25</c:v>
                </c:pt>
              </c:strCache>
            </c:strRef>
          </c:cat>
          <c:val>
            <c:numRef>
              <c:f>Sheet1!$C$2:$C$4</c:f>
              <c:numCache>
                <c:formatCode>General</c:formatCode>
                <c:ptCount val="3"/>
                <c:pt idx="0">
                  <c:v>47.869695</c:v>
                </c:pt>
                <c:pt idx="1">
                  <c:v>51.112591000000002</c:v>
                </c:pt>
                <c:pt idx="2">
                  <c:v>53.637053999999999</c:v>
                </c:pt>
              </c:numCache>
            </c:numRef>
          </c:val>
          <c:extLst>
            <c:ext xmlns:c16="http://schemas.microsoft.com/office/drawing/2014/chart" uri="{C3380CC4-5D6E-409C-BE32-E72D297353CC}">
              <c16:uniqueId val="{00000003-CFD2-4BD0-A868-36D5BFAC8709}"/>
            </c:ext>
          </c:extLst>
        </c:ser>
        <c:dLbls>
          <c:showLegendKey val="0"/>
          <c:showVal val="0"/>
          <c:showCatName val="0"/>
          <c:showSerName val="0"/>
          <c:showPercent val="0"/>
          <c:showBubbleSize val="0"/>
        </c:dLbls>
        <c:gapWidth val="150"/>
        <c:axId val="108369136"/>
        <c:axId val="108371096"/>
      </c:barChart>
      <c:catAx>
        <c:axId val="108369136"/>
        <c:scaling>
          <c:orientation val="minMax"/>
        </c:scaling>
        <c:delete val="0"/>
        <c:axPos val="b"/>
        <c:numFmt formatCode="General" sourceLinked="0"/>
        <c:majorTickMark val="out"/>
        <c:minorTickMark val="none"/>
        <c:tickLblPos val="low"/>
        <c:crossAx val="108371096"/>
        <c:crosses val="autoZero"/>
        <c:auto val="1"/>
        <c:lblAlgn val="ctr"/>
        <c:lblOffset val="100"/>
        <c:noMultiLvlLbl val="0"/>
      </c:catAx>
      <c:valAx>
        <c:axId val="108371096"/>
        <c:scaling>
          <c:orientation val="minMax"/>
        </c:scaling>
        <c:delete val="0"/>
        <c:axPos val="l"/>
        <c:majorGridlines/>
        <c:title>
          <c:tx>
            <c:rich>
              <a:bodyPr rot="0" vert="wordArtVert"/>
              <a:lstStyle/>
              <a:p>
                <a:pPr>
                  <a:defRPr/>
                </a:pPr>
                <a:r>
                  <a:rPr lang="en-US"/>
                  <a:t>Billions</a:t>
                </a:r>
              </a:p>
            </c:rich>
          </c:tx>
          <c:layout>
            <c:manualLayout>
              <c:xMode val="edge"/>
              <c:yMode val="edge"/>
              <c:x val="1.7238278899720273E-2"/>
              <c:y val="0.21290934835197081"/>
            </c:manualLayout>
          </c:layout>
          <c:overlay val="0"/>
        </c:title>
        <c:numFmt formatCode="&quot;$&quot;#,##0" sourceLinked="0"/>
        <c:majorTickMark val="out"/>
        <c:minorTickMark val="none"/>
        <c:tickLblPos val="low"/>
        <c:crossAx val="108369136"/>
        <c:crosses val="autoZero"/>
        <c:crossBetween val="between"/>
      </c:valAx>
    </c:plotArea>
    <c:legend>
      <c:legendPos val="b"/>
      <c:overlay val="1"/>
    </c:legend>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baseline="0" dirty="0"/>
              <a:t>General Fund Spending &amp; Forecast </a:t>
            </a:r>
          </a:p>
          <a:p>
            <a:pPr>
              <a:defRPr/>
            </a:pPr>
            <a:r>
              <a:rPr lang="en-US" baseline="0" dirty="0"/>
              <a:t>FY 2018-19 – FY 2024-25</a:t>
            </a:r>
            <a:endParaRPr lang="en-US" sz="1400" baseline="0" dirty="0"/>
          </a:p>
          <a:p>
            <a:pPr>
              <a:defRPr/>
            </a:pPr>
            <a:r>
              <a:rPr lang="en-US" sz="1400" baseline="0" dirty="0"/>
              <a:t>(dollars in millions)</a:t>
            </a:r>
            <a:endParaRPr lang="en-US" sz="1400" dirty="0"/>
          </a:p>
        </c:rich>
      </c:tx>
      <c:layout>
        <c:manualLayout>
          <c:xMode val="edge"/>
          <c:yMode val="edge"/>
          <c:x val="0.26591882220326668"/>
          <c:y val="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1.4807339030233554E-3"/>
                  <c:y val="9.3148693552900213E-3"/>
                </c:manualLayout>
              </c:layout>
              <c:numFmt formatCode="&quot;$&quot;#,##0" sourceLinked="0"/>
              <c:spPr>
                <a:noFill/>
                <a:ln>
                  <a:noFill/>
                </a:ln>
                <a:effectLst/>
              </c:spPr>
              <c:txPr>
                <a:bodyPr rot="0" spcFirstLastPara="1" vertOverflow="overflow" horzOverflow="overflow"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DC8B-4DBD-A857-82F338E77B76}"/>
                </c:ext>
              </c:extLst>
            </c:dLbl>
            <c:dLbl>
              <c:idx val="1"/>
              <c:layout>
                <c:manualLayout>
                  <c:x val="-1.1845871224186897E-2"/>
                  <c:y val="6.9862436982525084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7123436321316043E-2"/>
                    </c:manualLayout>
                  </c15:layout>
                </c:ext>
                <c:ext xmlns:c16="http://schemas.microsoft.com/office/drawing/2014/chart" uri="{C3380CC4-5D6E-409C-BE32-E72D297353CC}">
                  <c16:uniqueId val="{00000006-DC8B-4DBD-A857-82F338E77B76}"/>
                </c:ext>
              </c:extLst>
            </c:dLbl>
            <c:dLbl>
              <c:idx val="2"/>
              <c:layout>
                <c:manualLayout>
                  <c:x val="-1.1845871224186953E-2"/>
                  <c:y val="3.492984326448722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0137284304848526E-2"/>
                    </c:manualLayout>
                  </c15:layout>
                </c:ext>
                <c:ext xmlns:c16="http://schemas.microsoft.com/office/drawing/2014/chart" uri="{C3380CC4-5D6E-409C-BE32-E72D297353CC}">
                  <c16:uniqueId val="{00000004-DC8B-4DBD-A857-82F338E77B76}"/>
                </c:ext>
              </c:extLst>
            </c:dLbl>
            <c:dLbl>
              <c:idx val="3"/>
              <c:layout>
                <c:manualLayout>
                  <c:x val="-2.3691742448373687E-2"/>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8B-4DBD-A857-82F338E77B76}"/>
                </c:ext>
              </c:extLst>
            </c:dLbl>
            <c:numFmt formatCode="&quot;$&quot;#,##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Sheet1!$B$2:$B$5</c:f>
              <c:numCache>
                <c:formatCode>_(* #,##0.0_);_(* \(#,##0.0\);_(* "-"??_);_(@_)</c:formatCode>
                <c:ptCount val="4"/>
                <c:pt idx="0">
                  <c:v>18820.900000000001</c:v>
                </c:pt>
                <c:pt idx="1">
                  <c:v>19998.599999999999</c:v>
                </c:pt>
                <c:pt idx="2">
                  <c:v>20744.900000000001</c:v>
                </c:pt>
              </c:numCache>
            </c:numRef>
          </c:val>
          <c:extLst>
            <c:ext xmlns:c16="http://schemas.microsoft.com/office/drawing/2014/chart" uri="{C3380CC4-5D6E-409C-BE32-E72D297353CC}">
              <c16:uniqueId val="{00000000-DC8B-4DBD-A857-82F338E77B76}"/>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2.0730274642326976E-2"/>
                  <c:y val="9.31486935529002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8B-4DBD-A857-82F338E77B76}"/>
                </c:ext>
              </c:extLst>
            </c:dLbl>
            <c:dLbl>
              <c:idx val="1"/>
              <c:layout>
                <c:manualLayout>
                  <c:x val="4.4422017090700126E-3"/>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8B-4DBD-A857-82F338E77B76}"/>
                </c:ext>
              </c:extLst>
            </c:dLbl>
            <c:dLbl>
              <c:idx val="2"/>
              <c:layout>
                <c:manualLayout>
                  <c:x val="4.4422017090699579E-3"/>
                  <c:y val="4.65743467764496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8B-4DBD-A857-82F338E77B76}"/>
                </c:ext>
              </c:extLst>
            </c:dLbl>
            <c:dLbl>
              <c:idx val="3"/>
              <c:layout>
                <c:manualLayout>
                  <c:x val="3.7018347575585005E-3"/>
                  <c:y val="1.2807945363523771E-2"/>
                </c:manualLayout>
              </c:layout>
              <c:numFmt formatCode="&quot;$&quot;#,##0" sourceLinked="0"/>
              <c:spPr>
                <a:noFill/>
                <a:ln>
                  <a:noFill/>
                </a:ln>
                <a:effectLst/>
              </c:spPr>
              <c:txPr>
                <a:bodyPr rot="0" spcFirstLastPara="1" vertOverflow="overflow" horzOverflow="overflow" vert="horz" wrap="square" lIns="0" tIns="19050" rIns="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7.9278493167870459E-2"/>
                      <c:h val="5.9452153660138556E-2"/>
                    </c:manualLayout>
                  </c15:layout>
                </c:ext>
                <c:ext xmlns:c16="http://schemas.microsoft.com/office/drawing/2014/chart" uri="{C3380CC4-5D6E-409C-BE32-E72D297353CC}">
                  <c16:uniqueId val="{00000009-DC8B-4DBD-A857-82F338E77B76}"/>
                </c:ext>
              </c:extLst>
            </c:dLbl>
            <c:numFmt formatCode="&quot;$&quot;#,##0" sourceLinked="0"/>
            <c:spPr>
              <a:noFill/>
              <a:ln>
                <a:noFill/>
              </a:ln>
              <a:effectLst/>
            </c:spPr>
            <c:txPr>
              <a:bodyPr rot="0" spcFirstLastPara="1" vertOverflow="overflow" horzOverflow="overflow" vert="horz" wrap="square" lIns="0" tIns="19050" rIns="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Sheet1!$C$2:$C$5</c:f>
              <c:numCache>
                <c:formatCode>_(* #,##0.0_);_(* \(#,##0.0\);_(* "-"??_);_(@_)</c:formatCode>
                <c:ptCount val="4"/>
                <c:pt idx="1">
                  <c:v>19880.900000000001</c:v>
                </c:pt>
                <c:pt idx="2">
                  <c:v>20593.8</c:v>
                </c:pt>
                <c:pt idx="3">
                  <c:v>21312.5</c:v>
                </c:pt>
              </c:numCache>
            </c:numRef>
          </c:val>
          <c:extLst>
            <c:ext xmlns:c16="http://schemas.microsoft.com/office/drawing/2014/chart" uri="{C3380CC4-5D6E-409C-BE32-E72D297353CC}">
              <c16:uniqueId val="{00000001-DC8B-4DBD-A857-82F338E77B76}"/>
            </c:ext>
          </c:extLst>
        </c:ser>
        <c:dLbls>
          <c:showLegendKey val="0"/>
          <c:showVal val="0"/>
          <c:showCatName val="0"/>
          <c:showSerName val="0"/>
          <c:showPercent val="0"/>
          <c:showBubbleSize val="0"/>
        </c:dLbls>
        <c:gapWidth val="150"/>
        <c:axId val="180346912"/>
        <c:axId val="180347304"/>
      </c:barChart>
      <c:catAx>
        <c:axId val="180346912"/>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0347304"/>
        <c:crosses val="autoZero"/>
        <c:auto val="1"/>
        <c:lblAlgn val="ctr"/>
        <c:lblOffset val="100"/>
        <c:noMultiLvlLbl val="0"/>
      </c:catAx>
      <c:valAx>
        <c:axId val="18034730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03469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Taxes Payable</a:t>
            </a:r>
            <a:r>
              <a:rPr lang="en-US" sz="2400" b="1" baseline="0" dirty="0">
                <a:solidFill>
                  <a:schemeClr val="tx1"/>
                </a:solidFill>
              </a:rPr>
              <a:t> 2016 Certified</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ofPieChart>
        <c:ofPieType val="pie"/>
        <c:varyColors val="1"/>
        <c:dLbls>
          <c:showLegendKey val="0"/>
          <c:showVal val="0"/>
          <c:showCatName val="0"/>
          <c:showSerName val="0"/>
          <c:showPercent val="0"/>
          <c:showBubbleSize val="0"/>
          <c:showLeaderLines val="0"/>
        </c:dLbls>
        <c:gapWidth val="85"/>
        <c:splitType val="cust"/>
        <c:custSplit>
          <c:secondPiePt val="1"/>
          <c:secondPiePt val="2"/>
          <c:secondPiePt val="3"/>
          <c:secondPiePt val="4"/>
          <c:secondPiePt val="5"/>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0"/>
          <a:lstStyle/>
          <a:p>
            <a:pPr>
              <a:defRPr/>
            </a:pPr>
            <a:r>
              <a:rPr lang="en-US" dirty="0"/>
              <a:t>General Education Aid Entitlements, FY 2022-23</a:t>
            </a:r>
          </a:p>
          <a:p>
            <a:pPr>
              <a:defRPr/>
            </a:pPr>
            <a:r>
              <a:rPr lang="en-US" dirty="0"/>
              <a:t>$15.0</a:t>
            </a:r>
            <a:r>
              <a:rPr lang="en-US" baseline="0" dirty="0"/>
              <a:t> Billion</a:t>
            </a:r>
            <a:endParaRPr lang="en-US" dirty="0"/>
          </a:p>
        </c:rich>
      </c:tx>
      <c:layout>
        <c:manualLayout>
          <c:xMode val="edge"/>
          <c:yMode val="edge"/>
          <c:x val="0.22205541672560392"/>
          <c:y val="0"/>
        </c:manualLayout>
      </c:layout>
      <c:overlay val="0"/>
    </c:title>
    <c:autoTitleDeleted val="0"/>
    <c:plotArea>
      <c:layout>
        <c:manualLayout>
          <c:layoutTarget val="inner"/>
          <c:xMode val="edge"/>
          <c:yMode val="edge"/>
          <c:x val="6.9897747156605419E-2"/>
          <c:y val="0.13412014289975605"/>
          <c:w val="0.78744772528433948"/>
          <c:h val="0.85715965487208701"/>
        </c:manualLayout>
      </c:layout>
      <c:ofPieChart>
        <c:ofPieType val="bar"/>
        <c:varyColors val="1"/>
        <c:ser>
          <c:idx val="0"/>
          <c:order val="0"/>
          <c:tx>
            <c:strRef>
              <c:f>Sheet1!$B$1</c:f>
              <c:strCache>
                <c:ptCount val="1"/>
                <c:pt idx="0">
                  <c:v>$</c:v>
                </c:pt>
              </c:strCache>
            </c:strRef>
          </c:tx>
          <c:dPt>
            <c:idx val="0"/>
            <c:bubble3D val="0"/>
            <c:extLst>
              <c:ext xmlns:c16="http://schemas.microsoft.com/office/drawing/2014/chart" uri="{C3380CC4-5D6E-409C-BE32-E72D297353CC}">
                <c16:uniqueId val="{00000000-09BB-4CE7-B41F-2AE84720EC5F}"/>
              </c:ext>
            </c:extLst>
          </c:dPt>
          <c:dPt>
            <c:idx val="1"/>
            <c:bubble3D val="0"/>
            <c:extLst>
              <c:ext xmlns:c16="http://schemas.microsoft.com/office/drawing/2014/chart" uri="{C3380CC4-5D6E-409C-BE32-E72D297353CC}">
                <c16:uniqueId val="{00000001-09BB-4CE7-B41F-2AE84720EC5F}"/>
              </c:ext>
            </c:extLst>
          </c:dPt>
          <c:dPt>
            <c:idx val="2"/>
            <c:bubble3D val="0"/>
            <c:extLst>
              <c:ext xmlns:c16="http://schemas.microsoft.com/office/drawing/2014/chart" uri="{C3380CC4-5D6E-409C-BE32-E72D297353CC}">
                <c16:uniqueId val="{00000002-09BB-4CE7-B41F-2AE84720EC5F}"/>
              </c:ext>
            </c:extLst>
          </c:dPt>
          <c:dPt>
            <c:idx val="3"/>
            <c:bubble3D val="0"/>
            <c:spPr>
              <a:solidFill>
                <a:schemeClr val="accent4">
                  <a:lumMod val="75000"/>
                  <a:alpha val="89000"/>
                </a:schemeClr>
              </a:solidFill>
            </c:spPr>
            <c:extLst>
              <c:ext xmlns:c16="http://schemas.microsoft.com/office/drawing/2014/chart" uri="{C3380CC4-5D6E-409C-BE32-E72D297353CC}">
                <c16:uniqueId val="{00000003-09BB-4CE7-B41F-2AE84720EC5F}"/>
              </c:ext>
            </c:extLst>
          </c:dPt>
          <c:dPt>
            <c:idx val="4"/>
            <c:bubble3D val="0"/>
            <c:extLst>
              <c:ext xmlns:c16="http://schemas.microsoft.com/office/drawing/2014/chart" uri="{C3380CC4-5D6E-409C-BE32-E72D297353CC}">
                <c16:uniqueId val="{00000004-09BB-4CE7-B41F-2AE84720EC5F}"/>
              </c:ext>
            </c:extLst>
          </c:dPt>
          <c:dPt>
            <c:idx val="18"/>
            <c:bubble3D val="0"/>
            <c:extLst>
              <c:ext xmlns:c16="http://schemas.microsoft.com/office/drawing/2014/chart" uri="{C3380CC4-5D6E-409C-BE32-E72D297353CC}">
                <c16:uniqueId val="{00000005-09BB-4CE7-B41F-2AE84720EC5F}"/>
              </c:ext>
            </c:extLst>
          </c:dPt>
          <c:dPt>
            <c:idx val="19"/>
            <c:bubble3D val="0"/>
            <c:spPr>
              <a:solidFill>
                <a:schemeClr val="bg1">
                  <a:lumMod val="75000"/>
                </a:schemeClr>
              </a:solidFill>
            </c:spPr>
            <c:extLst>
              <c:ext xmlns:c16="http://schemas.microsoft.com/office/drawing/2014/chart" uri="{C3380CC4-5D6E-409C-BE32-E72D297353CC}">
                <c16:uniqueId val="{00000013-09BB-4CE7-B41F-2AE84720EC5F}"/>
              </c:ext>
            </c:extLst>
          </c:dPt>
          <c:dLbls>
            <c:dLbl>
              <c:idx val="0"/>
              <c:layout>
                <c:manualLayout>
                  <c:x val="0.17083338801399825"/>
                  <c:y val="-0.13836740453099"/>
                </c:manualLayout>
              </c:layout>
              <c:tx>
                <c:rich>
                  <a:bodyPr/>
                  <a:lstStyle/>
                  <a:p>
                    <a:fld id="{FF42F8C1-07FF-4528-B503-DC17D658A611}" type="CATEGORYNAME">
                      <a:rPr lang="en-US" sz="1200" smtClean="0"/>
                      <a:pPr/>
                      <a:t>[CATEGORY NAME]</a:t>
                    </a:fld>
                    <a:r>
                      <a:rPr lang="en-US" sz="1200" baseline="0" dirty="0"/>
                      <a:t>,</a:t>
                    </a:r>
                  </a:p>
                  <a:p>
                    <a:r>
                      <a:rPr lang="en-US" sz="1200" baseline="0" dirty="0"/>
                      <a:t> </a:t>
                    </a:r>
                    <a:fld id="{5ED67061-EA14-4930-8FA2-159CCB8C1D4B}" type="PERCENTAGE">
                      <a:rPr lang="en-US" sz="1200" baseline="0"/>
                      <a:pPr/>
                      <a:t>[PERCENTAGE]</a:t>
                    </a:fld>
                    <a:endParaRPr lang="en-US" sz="1200"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474999999999997"/>
                      <c:h val="0.1527289620376624"/>
                    </c:manualLayout>
                  </c15:layout>
                  <c15:dlblFieldTable/>
                  <c15:showDataLabelsRange val="0"/>
                </c:ext>
                <c:ext xmlns:c16="http://schemas.microsoft.com/office/drawing/2014/chart" uri="{C3380CC4-5D6E-409C-BE32-E72D297353CC}">
                  <c16:uniqueId val="{00000000-09BB-4CE7-B41F-2AE84720EC5F}"/>
                </c:ext>
              </c:extLst>
            </c:dLbl>
            <c:dLbl>
              <c:idx val="1"/>
              <c:layout>
                <c:manualLayout>
                  <c:x val="-0.10563188583463"/>
                  <c:y val="9.322212214966847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09BB-4CE7-B41F-2AE84720EC5F}"/>
                </c:ext>
              </c:extLst>
            </c:dLbl>
            <c:dLbl>
              <c:idx val="2"/>
              <c:dLblPos val="ctr"/>
              <c:showLegendKey val="0"/>
              <c:showVal val="0"/>
              <c:showCatName val="1"/>
              <c:showSerName val="0"/>
              <c:showPercent val="1"/>
              <c:showBubbleSize val="0"/>
              <c:separator>, </c:separator>
              <c:extLst>
                <c:ext xmlns:c15="http://schemas.microsoft.com/office/drawing/2012/chart" uri="{CE6537A1-D6FC-4f65-9D91-7224C49458BB}">
                  <c15:layout>
                    <c:manualLayout>
                      <c:w val="0.21531244531933508"/>
                      <c:h val="9.5659343776083233E-2"/>
                    </c:manualLayout>
                  </c15:layout>
                </c:ext>
                <c:ext xmlns:c16="http://schemas.microsoft.com/office/drawing/2014/chart" uri="{C3380CC4-5D6E-409C-BE32-E72D297353CC}">
                  <c16:uniqueId val="{00000002-09BB-4CE7-B41F-2AE84720EC5F}"/>
                </c:ext>
              </c:extLst>
            </c:dLbl>
            <c:dLbl>
              <c:idx val="3"/>
              <c:dLblPos val="ctr"/>
              <c:showLegendKey val="0"/>
              <c:showVal val="0"/>
              <c:showCatName val="1"/>
              <c:showSerName val="0"/>
              <c:showPercent val="1"/>
              <c:showBubbleSize val="0"/>
              <c:separator>, </c:separator>
              <c:extLst>
                <c:ext xmlns:c15="http://schemas.microsoft.com/office/drawing/2012/chart" uri="{CE6537A1-D6FC-4f65-9D91-7224C49458BB}">
                  <c15:layout>
                    <c:manualLayout>
                      <c:w val="0.21005555555555552"/>
                      <c:h val="5.1688978387883604E-2"/>
                    </c:manualLayout>
                  </c15:layout>
                </c:ext>
                <c:ext xmlns:c16="http://schemas.microsoft.com/office/drawing/2014/chart" uri="{C3380CC4-5D6E-409C-BE32-E72D297353CC}">
                  <c16:uniqueId val="{00000003-09BB-4CE7-B41F-2AE84720EC5F}"/>
                </c:ext>
              </c:extLst>
            </c:dLbl>
            <c:dLbl>
              <c:idx val="4"/>
              <c:dLblPos val="ctr"/>
              <c:showLegendKey val="0"/>
              <c:showVal val="0"/>
              <c:showCatName val="1"/>
              <c:showSerName val="0"/>
              <c:showPercent val="1"/>
              <c:showBubbleSize val="0"/>
              <c:separator>, </c:separator>
              <c:extLst>
                <c:ext xmlns:c15="http://schemas.microsoft.com/office/drawing/2012/chart" uri="{CE6537A1-D6FC-4f65-9D91-7224C49458BB}">
                  <c15:layout>
                    <c:manualLayout>
                      <c:w val="0.21073611111111112"/>
                      <c:h val="4.855007576801211E-2"/>
                    </c:manualLayout>
                  </c15:layout>
                </c:ext>
                <c:ext xmlns:c16="http://schemas.microsoft.com/office/drawing/2014/chart" uri="{C3380CC4-5D6E-409C-BE32-E72D297353CC}">
                  <c16:uniqueId val="{00000004-09BB-4CE7-B41F-2AE84720EC5F}"/>
                </c:ext>
              </c:extLst>
            </c:dLbl>
            <c:dLbl>
              <c:idx val="5"/>
              <c:layout>
                <c:manualLayout>
                  <c:x val="-0.15002385129993712"/>
                  <c:y val="-9.2206047712278015E-17"/>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09BB-4CE7-B41F-2AE84720EC5F}"/>
                </c:ext>
              </c:extLst>
            </c:dLbl>
            <c:dLbl>
              <c:idx val="6"/>
              <c:layout>
                <c:manualLayout>
                  <c:x val="-0.16714971566054254"/>
                  <c:y val="-1.3446876945553744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1168055555555557"/>
                      <c:h val="5.940759138756755E-2"/>
                    </c:manualLayout>
                  </c15:layout>
                </c:ext>
                <c:ext xmlns:c16="http://schemas.microsoft.com/office/drawing/2014/chart" uri="{C3380CC4-5D6E-409C-BE32-E72D297353CC}">
                  <c16:uniqueId val="{00000007-09BB-4CE7-B41F-2AE84720EC5F}"/>
                </c:ext>
              </c:extLst>
            </c:dLbl>
            <c:dLbl>
              <c:idx val="7"/>
              <c:layout>
                <c:manualLayout>
                  <c:x val="-0.15054593175853018"/>
                  <c:y val="2.456682634725598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400000000000001"/>
                      <c:h val="5.1688978387883604E-2"/>
                    </c:manualLayout>
                  </c15:layout>
                </c:ext>
                <c:ext xmlns:c16="http://schemas.microsoft.com/office/drawing/2014/chart" uri="{C3380CC4-5D6E-409C-BE32-E72D297353CC}">
                  <c16:uniqueId val="{00000008-09BB-4CE7-B41F-2AE84720EC5F}"/>
                </c:ext>
              </c:extLst>
            </c:dLbl>
            <c:dLbl>
              <c:idx val="8"/>
              <c:layout>
                <c:manualLayout>
                  <c:x val="-0.14701399825021871"/>
                  <c:y val="-5.2397127317180443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09BB-4CE7-B41F-2AE84720EC5F}"/>
                </c:ext>
              </c:extLst>
            </c:dLbl>
            <c:dLbl>
              <c:idx val="9"/>
              <c:layout>
                <c:manualLayout>
                  <c:x val="-0.16530675853018373"/>
                  <c:y val="2.619856365859022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1047911198600175"/>
                      <c:h val="5.1688978387883604E-2"/>
                    </c:manualLayout>
                  </c15:layout>
                </c:ext>
                <c:ext xmlns:c16="http://schemas.microsoft.com/office/drawing/2014/chart" uri="{C3380CC4-5D6E-409C-BE32-E72D297353CC}">
                  <c16:uniqueId val="{0000000A-09BB-4CE7-B41F-2AE84720EC5F}"/>
                </c:ext>
              </c:extLst>
            </c:dLbl>
            <c:dLbl>
              <c:idx val="10"/>
              <c:layout>
                <c:manualLayout>
                  <c:x val="-0.15048840769903762"/>
                  <c:y val="-1.2282381734114833E-3"/>
                </c:manualLayout>
              </c:layout>
              <c:tx>
                <c:rich>
                  <a:bodyPr/>
                  <a:lstStyle/>
                  <a:p>
                    <a:fld id="{8B9BC7A2-91C6-4607-8F40-FDB847AC3155}" type="CATEGORYNAME">
                      <a:rPr lang="en-US" sz="1200"/>
                      <a:pPr/>
                      <a:t>[CATEGORY NAME]</a:t>
                    </a:fld>
                    <a:r>
                      <a:rPr lang="en-US" sz="1200" baseline="0" dirty="0"/>
                      <a:t>, </a:t>
                    </a:r>
                    <a:fld id="{B297175D-EF2B-49A7-9C13-BF57FAA48BE6}" type="PERCENTAGE">
                      <a:rPr lang="en-US" sz="1200" baseline="0"/>
                      <a:pPr/>
                      <a:t>[PERCENTAGE]</a:t>
                    </a:fld>
                    <a:endParaRPr lang="en-US" sz="1200"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379867668843082"/>
                      <c:h val="4.3303417174482321E-2"/>
                    </c:manualLayout>
                  </c15:layout>
                  <c15:dlblFieldTable/>
                  <c15:showDataLabelsRange val="0"/>
                </c:ext>
                <c:ext xmlns:c16="http://schemas.microsoft.com/office/drawing/2014/chart" uri="{C3380CC4-5D6E-409C-BE32-E72D297353CC}">
                  <c16:uniqueId val="{0000000B-09BB-4CE7-B41F-2AE84720EC5F}"/>
                </c:ext>
              </c:extLst>
            </c:dLbl>
            <c:dLbl>
              <c:idx val="11"/>
              <c:layout>
                <c:manualLayout>
                  <c:x val="9.4758311461066343E-3"/>
                  <c:y val="-0.1150026177934868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0529166666666667"/>
                      <c:h val="2.9150749835897972E-2"/>
                    </c:manualLayout>
                  </c15:layout>
                </c:ext>
                <c:ext xmlns:c16="http://schemas.microsoft.com/office/drawing/2014/chart" uri="{C3380CC4-5D6E-409C-BE32-E72D297353CC}">
                  <c16:uniqueId val="{0000000C-09BB-4CE7-B41F-2AE84720EC5F}"/>
                </c:ext>
              </c:extLst>
            </c:dLbl>
            <c:dLbl>
              <c:idx val="12"/>
              <c:layout>
                <c:manualLayout>
                  <c:x val="1.0261920384951677E-2"/>
                  <c:y val="-0.1035601372557191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3791744594799901"/>
                      <c:h val="3.0521326662257601E-2"/>
                    </c:manualLayout>
                  </c15:layout>
                </c:ext>
                <c:ext xmlns:c16="http://schemas.microsoft.com/office/drawing/2014/chart" uri="{C3380CC4-5D6E-409C-BE32-E72D297353CC}">
                  <c16:uniqueId val="{0000000D-09BB-4CE7-B41F-2AE84720EC5F}"/>
                </c:ext>
              </c:extLst>
            </c:dLbl>
            <c:dLbl>
              <c:idx val="13"/>
              <c:layout>
                <c:manualLayout>
                  <c:x val="1.0919630555162542E-2"/>
                  <c:y val="-9.012388413716165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5554046762118803"/>
                      <c:h val="3.3667836044025137E-2"/>
                    </c:manualLayout>
                  </c15:layout>
                </c:ext>
                <c:ext xmlns:c16="http://schemas.microsoft.com/office/drawing/2014/chart" uri="{C3380CC4-5D6E-409C-BE32-E72D297353CC}">
                  <c16:uniqueId val="{0000000E-09BB-4CE7-B41F-2AE84720EC5F}"/>
                </c:ext>
              </c:extLst>
            </c:dLbl>
            <c:dLbl>
              <c:idx val="14"/>
              <c:layout>
                <c:manualLayout>
                  <c:x val="9.7975178252419047E-3"/>
                  <c:y val="-7.1428217792166682E-2"/>
                </c:manualLayout>
              </c:layout>
              <c:numFmt formatCode="0.0%" sourceLinked="0"/>
              <c:spPr>
                <a:noFill/>
                <a:ln>
                  <a:noFill/>
                </a:ln>
                <a:effectLst/>
              </c:spPr>
              <c:txPr>
                <a:bodyPr anchorCtr="0"/>
                <a:lstStyle/>
                <a:p>
                  <a:pPr algn="l">
                    <a:defRPr sz="1200" b="1"/>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4180556082833429"/>
                      <c:h val="3.7126464662465532E-2"/>
                    </c:manualLayout>
                  </c15:layout>
                </c:ext>
                <c:ext xmlns:c16="http://schemas.microsoft.com/office/drawing/2014/chart" uri="{C3380CC4-5D6E-409C-BE32-E72D297353CC}">
                  <c16:uniqueId val="{0000000F-09BB-4CE7-B41F-2AE84720EC5F}"/>
                </c:ext>
              </c:extLst>
            </c:dLbl>
            <c:dLbl>
              <c:idx val="15"/>
              <c:layout>
                <c:manualLayout>
                  <c:x val="1.1511360481137463E-2"/>
                  <c:y val="-5.5701653232510716E-2"/>
                </c:manualLayout>
              </c:layout>
              <c:numFmt formatCode="0.0%" sourceLinked="0"/>
              <c:spPr>
                <a:noFill/>
                <a:ln>
                  <a:noFill/>
                </a:ln>
                <a:effectLst/>
              </c:spPr>
              <c:txPr>
                <a:bodyPr anchorCtr="0"/>
                <a:lstStyle/>
                <a:p>
                  <a:pPr algn="l">
                    <a:defRPr sz="1200" b="1"/>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6496277785636076"/>
                      <c:h val="3.4774983218479105E-2"/>
                    </c:manualLayout>
                  </c15:layout>
                </c:ext>
                <c:ext xmlns:c16="http://schemas.microsoft.com/office/drawing/2014/chart" uri="{C3380CC4-5D6E-409C-BE32-E72D297353CC}">
                  <c16:uniqueId val="{00000010-09BB-4CE7-B41F-2AE84720EC5F}"/>
                </c:ext>
              </c:extLst>
            </c:dLbl>
            <c:dLbl>
              <c:idx val="16"/>
              <c:layout>
                <c:manualLayout>
                  <c:x val="1.4784708797627841E-2"/>
                  <c:y val="-3.3406262983245075E-2"/>
                </c:manualLayout>
              </c:layout>
              <c:tx>
                <c:rich>
                  <a:bodyPr anchorCtr="0"/>
                  <a:lstStyle/>
                  <a:p>
                    <a:pPr algn="l">
                      <a:defRPr sz="1200" b="1"/>
                    </a:pPr>
                    <a:fld id="{E9A83827-8207-4374-9E56-C5E7F5B7CFC5}" type="CATEGORYNAME">
                      <a:rPr lang="en-US" sz="1200" b="1" dirty="0"/>
                      <a:pPr algn="l">
                        <a:defRPr sz="1200" b="1"/>
                      </a:pPr>
                      <a:t>[CATEGORY NAME]</a:t>
                    </a:fld>
                    <a:r>
                      <a:rPr lang="en-US" sz="1200" b="1" baseline="0" dirty="0"/>
                      <a:t>, </a:t>
                    </a:r>
                    <a:fld id="{329B8256-3FBD-48FB-9F1E-95E8C1DF9CAA}" type="PERCENTAGE">
                      <a:rPr lang="en-US" sz="1200" b="1" baseline="0" dirty="0"/>
                      <a:pPr algn="l">
                        <a:defRPr sz="1200" b="1"/>
                      </a:pPr>
                      <a:t>[PERCENTAGE]</a:t>
                    </a:fld>
                    <a:endParaRPr lang="en-US" sz="1200" b="1" baseline="0" dirty="0"/>
                  </a:p>
                </c:rich>
              </c:tx>
              <c:numFmt formatCode="0.0%" sourceLinked="0"/>
              <c:spPr>
                <a:noFill/>
                <a:ln>
                  <a:noFill/>
                </a:ln>
                <a:effectLst/>
              </c:sp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791669486457027"/>
                      <c:h val="2.9698478780648387E-2"/>
                    </c:manualLayout>
                  </c15:layout>
                  <c15:dlblFieldTable/>
                  <c15:showDataLabelsRange val="0"/>
                </c:ext>
                <c:ext xmlns:c16="http://schemas.microsoft.com/office/drawing/2014/chart" uri="{C3380CC4-5D6E-409C-BE32-E72D297353CC}">
                  <c16:uniqueId val="{00000011-09BB-4CE7-B41F-2AE84720EC5F}"/>
                </c:ext>
              </c:extLst>
            </c:dLbl>
            <c:dLbl>
              <c:idx val="17"/>
              <c:layout>
                <c:manualLayout>
                  <c:x val="1.2966036431074858E-2"/>
                  <c:y val="-8.391482455007577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151036509657848"/>
                      <c:h val="2.5281613930539557E-2"/>
                    </c:manualLayout>
                  </c15:layout>
                </c:ext>
                <c:ext xmlns:c16="http://schemas.microsoft.com/office/drawing/2014/chart" uri="{C3380CC4-5D6E-409C-BE32-E72D297353CC}">
                  <c16:uniqueId val="{00000012-09BB-4CE7-B41F-2AE84720EC5F}"/>
                </c:ext>
              </c:extLst>
            </c:dLbl>
            <c:dLbl>
              <c:idx val="18"/>
              <c:layout>
                <c:manualLayout>
                  <c:x val="1.1277864219068425E-2"/>
                  <c:y val="2.0763599426849692E-2"/>
                </c:manualLayout>
              </c:layout>
              <c:numFmt formatCode="0.0%" sourceLinked="0"/>
              <c:spPr>
                <a:noFill/>
                <a:ln>
                  <a:noFill/>
                </a:ln>
                <a:effectLst/>
              </c:spPr>
              <c:txPr>
                <a:bodyPr anchorCtr="0"/>
                <a:lstStyle/>
                <a:p>
                  <a:pPr algn="l">
                    <a:defRPr sz="1200" b="1"/>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3372472940558083"/>
                      <c:h val="2.9824809785702618E-2"/>
                    </c:manualLayout>
                  </c15:layout>
                </c:ext>
                <c:ext xmlns:c16="http://schemas.microsoft.com/office/drawing/2014/chart" uri="{C3380CC4-5D6E-409C-BE32-E72D297353CC}">
                  <c16:uniqueId val="{00000005-09BB-4CE7-B41F-2AE84720EC5F}"/>
                </c:ext>
              </c:extLst>
            </c:dLbl>
            <c:dLbl>
              <c:idx val="19"/>
              <c:layout>
                <c:manualLayout>
                  <c:x val="-0.12455118110236231"/>
                  <c:y val="-7.544154894159962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09BB-4CE7-B41F-2AE84720EC5F}"/>
                </c:ext>
              </c:extLst>
            </c:dLbl>
            <c:numFmt formatCode="0.0%" sourceLinked="0"/>
            <c:spPr>
              <a:noFill/>
              <a:ln>
                <a:noFill/>
              </a:ln>
              <a:effectLst/>
            </c:spPr>
            <c:txPr>
              <a:bodyPr anchorCtr="0"/>
              <a:lstStyle/>
              <a:p>
                <a:pPr algn="ctr">
                  <a:defRPr sz="1200" b="1"/>
                </a:pPr>
                <a:endParaRPr lang="en-US"/>
              </a:p>
            </c:txPr>
            <c:dLblPos val="in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Sheet1!$A$2:$A$20</c:f>
              <c:strCache>
                <c:ptCount val="19"/>
                <c:pt idx="0">
                  <c:v>Basic Formula Allowance</c:v>
                </c:pt>
                <c:pt idx="1">
                  <c:v>Compensatory</c:v>
                </c:pt>
                <c:pt idx="2">
                  <c:v>Operating Capital*</c:v>
                </c:pt>
                <c:pt idx="3">
                  <c:v>Local Optional*</c:v>
                </c:pt>
                <c:pt idx="4">
                  <c:v>Transp. Sparsity</c:v>
                </c:pt>
                <c:pt idx="5">
                  <c:v>Pension</c:v>
                </c:pt>
                <c:pt idx="6">
                  <c:v>English Learner</c:v>
                </c:pt>
                <c:pt idx="7">
                  <c:v>Extended Time</c:v>
                </c:pt>
                <c:pt idx="8">
                  <c:v>PSEO</c:v>
                </c:pt>
                <c:pt idx="9">
                  <c:v>Referendum*</c:v>
                </c:pt>
                <c:pt idx="10">
                  <c:v>Sparsity</c:v>
                </c:pt>
                <c:pt idx="11">
                  <c:v>Equity*</c:v>
                </c:pt>
                <c:pt idx="12">
                  <c:v>Small Schools</c:v>
                </c:pt>
                <c:pt idx="13">
                  <c:v>Declining Enroll</c:v>
                </c:pt>
                <c:pt idx="14">
                  <c:v>Gifted/Talent</c:v>
                </c:pt>
                <c:pt idx="15">
                  <c:v>Online Learning</c:v>
                </c:pt>
                <c:pt idx="16">
                  <c:v>Alt. Attend.</c:v>
                </c:pt>
                <c:pt idx="17">
                  <c:v>Transition*</c:v>
                </c:pt>
                <c:pt idx="18">
                  <c:v>Shared Time</c:v>
                </c:pt>
              </c:strCache>
            </c:strRef>
          </c:cat>
          <c:val>
            <c:numRef>
              <c:f>Sheet1!$B$2:$B$20</c:f>
              <c:numCache>
                <c:formatCode>_(* #,##0_);_(* \(#,##0\);_(* "-"??_);_(@_)</c:formatCode>
                <c:ptCount val="19"/>
                <c:pt idx="0">
                  <c:v>12597618</c:v>
                </c:pt>
                <c:pt idx="1">
                  <c:v>1092890</c:v>
                </c:pt>
                <c:pt idx="2">
                  <c:v>261585</c:v>
                </c:pt>
                <c:pt idx="3">
                  <c:v>218567</c:v>
                </c:pt>
                <c:pt idx="4">
                  <c:v>149873</c:v>
                </c:pt>
                <c:pt idx="5">
                  <c:v>124269</c:v>
                </c:pt>
                <c:pt idx="6">
                  <c:v>117993</c:v>
                </c:pt>
                <c:pt idx="7">
                  <c:v>105386</c:v>
                </c:pt>
                <c:pt idx="8">
                  <c:v>78653</c:v>
                </c:pt>
                <c:pt idx="9">
                  <c:v>58324</c:v>
                </c:pt>
                <c:pt idx="10">
                  <c:v>57383</c:v>
                </c:pt>
                <c:pt idx="11">
                  <c:v>35375</c:v>
                </c:pt>
                <c:pt idx="12">
                  <c:v>33510</c:v>
                </c:pt>
                <c:pt idx="13">
                  <c:v>26725</c:v>
                </c:pt>
                <c:pt idx="14">
                  <c:v>24938</c:v>
                </c:pt>
                <c:pt idx="15">
                  <c:v>23386</c:v>
                </c:pt>
                <c:pt idx="16">
                  <c:v>12260</c:v>
                </c:pt>
                <c:pt idx="17">
                  <c:v>7715</c:v>
                </c:pt>
                <c:pt idx="18">
                  <c:v>7397</c:v>
                </c:pt>
              </c:numCache>
            </c:numRef>
          </c:val>
          <c:extLst>
            <c:ext xmlns:c16="http://schemas.microsoft.com/office/drawing/2014/chart" uri="{C3380CC4-5D6E-409C-BE32-E72D297353CC}">
              <c16:uniqueId val="{00000014-09BB-4CE7-B41F-2AE84720EC5F}"/>
            </c:ext>
          </c:extLst>
        </c:ser>
        <c:dLbls>
          <c:showLegendKey val="0"/>
          <c:showVal val="0"/>
          <c:showCatName val="0"/>
          <c:showSerName val="0"/>
          <c:showPercent val="0"/>
          <c:showBubbleSize val="0"/>
          <c:showLeaderLines val="1"/>
        </c:dLbls>
        <c:gapWidth val="68"/>
        <c:splitType val="percent"/>
        <c:splitPos val="7"/>
        <c:secondPieSize val="93"/>
        <c:serLines/>
      </c:ofPieChart>
    </c:plotArea>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a:solidFill>
                  <a:schemeClr val="tx1"/>
                </a:solidFill>
              </a:rPr>
              <a:t>Taxes Payable 2020 Certified</a:t>
            </a:r>
          </a:p>
          <a:p>
            <a:pPr>
              <a:defRPr sz="2400"/>
            </a:pPr>
            <a:r>
              <a:rPr lang="en-US" sz="2400" b="1" baseline="0" dirty="0">
                <a:solidFill>
                  <a:schemeClr val="tx1"/>
                </a:solidFill>
              </a:rPr>
              <a:t>$10.9 Billion</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238197824210754"/>
          <c:y val="0.18878312723847987"/>
          <c:w val="0.58029433253018448"/>
          <c:h val="0.74272135764513036"/>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0C-4BC9-9DA7-7DF8E80E9B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0C-4BC9-9DA7-7DF8E80E9B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0C-4BC9-9DA7-7DF8E80E9B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0C-4BC9-9DA7-7DF8E80E9B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90C-4BC9-9DA7-7DF8E80E9B1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90C-4BC9-9DA7-7DF8E80E9B1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90C-4BC9-9DA7-7DF8E80E9B1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90C-4BC9-9DA7-7DF8E80E9B1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90C-4BC9-9DA7-7DF8E80E9B1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90C-4BC9-9DA7-7DF8E80E9B15}"/>
              </c:ext>
            </c:extLst>
          </c:dPt>
          <c:dLbls>
            <c:dLbl>
              <c:idx val="0"/>
              <c:layout>
                <c:manualLayout>
                  <c:x val="0.1084905794694422"/>
                  <c:y val="-3.68027602070155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90C-4BC9-9DA7-7DF8E80E9B15}"/>
                </c:ext>
              </c:extLst>
            </c:dLbl>
            <c:dLbl>
              <c:idx val="1"/>
              <c:layout>
                <c:manualLayout>
                  <c:x val="-2.3584908580313545E-2"/>
                  <c:y val="-1.150086256469243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90C-4BC9-9DA7-7DF8E80E9B15}"/>
                </c:ext>
              </c:extLst>
            </c:dLbl>
            <c:dLbl>
              <c:idx val="2"/>
              <c:layout>
                <c:manualLayout>
                  <c:x val="7.7044034695690919E-2"/>
                  <c:y val="6.90051753881540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90C-4BC9-9DA7-7DF8E80E9B15}"/>
                </c:ext>
              </c:extLst>
            </c:dLbl>
            <c:dLbl>
              <c:idx val="3"/>
              <c:layout>
                <c:manualLayout>
                  <c:x val="3.7735853728501675E-2"/>
                  <c:y val="-2.070155261644627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90C-4BC9-9DA7-7DF8E80E9B15}"/>
                </c:ext>
              </c:extLst>
            </c:dLbl>
            <c:dLbl>
              <c:idx val="4"/>
              <c:layout>
                <c:manualLayout>
                  <c:x val="3.9308180967189243E-2"/>
                  <c:y val="1.15008625646923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90C-4BC9-9DA7-7DF8E80E9B15}"/>
                </c:ext>
              </c:extLst>
            </c:dLbl>
            <c:dLbl>
              <c:idx val="5"/>
              <c:layout>
                <c:manualLayout>
                  <c:x val="2.515723581900111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90C-4BC9-9DA7-7DF8E80E9B1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j-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Schools</c:v>
                </c:pt>
                <c:pt idx="1">
                  <c:v>Counties</c:v>
                </c:pt>
                <c:pt idx="2">
                  <c:v>Cities</c:v>
                </c:pt>
                <c:pt idx="3">
                  <c:v>Towns</c:v>
                </c:pt>
                <c:pt idx="4">
                  <c:v>Special Districts</c:v>
                </c:pt>
                <c:pt idx="5">
                  <c:v>State</c:v>
                </c:pt>
              </c:strCache>
            </c:strRef>
          </c:cat>
          <c:val>
            <c:numRef>
              <c:f>Sheet1!$B$2:$B$7</c:f>
              <c:numCache>
                <c:formatCode>_("$"* #,##0_);_("$"* \(#,##0\);_("$"* "-"??_);_(@_)</c:formatCode>
                <c:ptCount val="6"/>
                <c:pt idx="0">
                  <c:v>3306</c:v>
                </c:pt>
                <c:pt idx="1">
                  <c:v>3445</c:v>
                </c:pt>
                <c:pt idx="2">
                  <c:v>2674</c:v>
                </c:pt>
                <c:pt idx="3">
                  <c:v>269</c:v>
                </c:pt>
                <c:pt idx="4">
                  <c:v>405</c:v>
                </c:pt>
                <c:pt idx="5">
                  <c:v>779</c:v>
                </c:pt>
              </c:numCache>
            </c:numRef>
          </c:val>
          <c:extLst>
            <c:ext xmlns:c16="http://schemas.microsoft.com/office/drawing/2014/chart" uri="{C3380CC4-5D6E-409C-BE32-E72D297353CC}">
              <c16:uniqueId val="{00000014-390C-4BC9-9DA7-7DF8E80E9B15}"/>
            </c:ext>
          </c:extLst>
        </c:ser>
        <c:dLbls>
          <c:showLegendKey val="0"/>
          <c:showVal val="0"/>
          <c:showCatName val="0"/>
          <c:showSerName val="0"/>
          <c:showPercent val="0"/>
          <c:showBubbleSize val="0"/>
          <c:showLeaderLines val="1"/>
        </c:dLbls>
        <c:firstSliceAng val="10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6330231448342"/>
          <c:y val="0.10811302469600008"/>
          <c:w val="0.87410033404915299"/>
          <c:h val="0.75014349147972825"/>
        </c:manualLayout>
      </c:layout>
      <c:lineChart>
        <c:grouping val="standard"/>
        <c:varyColors val="0"/>
        <c:ser>
          <c:idx val="0"/>
          <c:order val="0"/>
          <c:tx>
            <c:strRef>
              <c:f>Sheet1!$A$2</c:f>
              <c:strCache>
                <c:ptCount val="1"/>
                <c:pt idx="0">
                  <c:v>General Education</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Sheet1!$B$2:$Y$2</c:f>
              <c:numCache>
                <c:formatCode>#,##0_);[Red]\(#,##0\)</c:formatCode>
                <c:ptCount val="24"/>
                <c:pt idx="0">
                  <c:v>1330442.5</c:v>
                </c:pt>
                <c:pt idx="1">
                  <c:v>-8737.7000000000007</c:v>
                </c:pt>
                <c:pt idx="2">
                  <c:v>-8068</c:v>
                </c:pt>
                <c:pt idx="3">
                  <c:v>74251.399999999994</c:v>
                </c:pt>
                <c:pt idx="4">
                  <c:v>81111.700000000012</c:v>
                </c:pt>
                <c:pt idx="5">
                  <c:v>185507.09999999998</c:v>
                </c:pt>
                <c:pt idx="6">
                  <c:v>206374.2</c:v>
                </c:pt>
                <c:pt idx="7">
                  <c:v>223428</c:v>
                </c:pt>
                <c:pt idx="8">
                  <c:v>233398.50000000003</c:v>
                </c:pt>
                <c:pt idx="9">
                  <c:v>234718</c:v>
                </c:pt>
                <c:pt idx="10">
                  <c:v>232905.3</c:v>
                </c:pt>
                <c:pt idx="11">
                  <c:v>218550.80000000002</c:v>
                </c:pt>
                <c:pt idx="12">
                  <c:v>216917.2</c:v>
                </c:pt>
                <c:pt idx="13">
                  <c:v>395005.2</c:v>
                </c:pt>
                <c:pt idx="14">
                  <c:v>487143.4</c:v>
                </c:pt>
                <c:pt idx="15">
                  <c:v>508612.7</c:v>
                </c:pt>
                <c:pt idx="16">
                  <c:v>492021.89999999997</c:v>
                </c:pt>
                <c:pt idx="17">
                  <c:v>482900</c:v>
                </c:pt>
                <c:pt idx="18">
                  <c:v>501152.39999999997</c:v>
                </c:pt>
                <c:pt idx="19">
                  <c:v>687847.99999999988</c:v>
                </c:pt>
                <c:pt idx="20">
                  <c:v>703169.4</c:v>
                </c:pt>
                <c:pt idx="21">
                  <c:v>725516.6</c:v>
                </c:pt>
                <c:pt idx="22">
                  <c:v>739390.3</c:v>
                </c:pt>
                <c:pt idx="23">
                  <c:v>752225.1</c:v>
                </c:pt>
              </c:numCache>
            </c:numRef>
          </c:val>
          <c:smooth val="0"/>
          <c:extLst>
            <c:ext xmlns:c16="http://schemas.microsoft.com/office/drawing/2014/chart" uri="{C3380CC4-5D6E-409C-BE32-E72D297353CC}">
              <c16:uniqueId val="{00000000-F762-458B-97E0-30CAADFCDF95}"/>
            </c:ext>
          </c:extLst>
        </c:ser>
        <c:ser>
          <c:idx val="1"/>
          <c:order val="1"/>
          <c:tx>
            <c:strRef>
              <c:f>Sheet1!$A$3</c:f>
              <c:strCache>
                <c:ptCount val="1"/>
                <c:pt idx="0">
                  <c:v>OpRef &amp; Cap Proj</c:v>
                </c:pt>
              </c:strCache>
            </c:strRef>
          </c:tx>
          <c:spPr>
            <a:ln w="25400" cap="rnd">
              <a:solidFill>
                <a:schemeClr val="accent2"/>
              </a:solidFill>
              <a:round/>
            </a:ln>
            <a:effectLst/>
          </c:spPr>
          <c:marker>
            <c:symbol val="square"/>
            <c:size val="7"/>
            <c:spPr>
              <a:solidFill>
                <a:schemeClr val="accent2"/>
              </a:solidFill>
              <a:ln w="9525">
                <a:solidFill>
                  <a:schemeClr val="accent2"/>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Sheet1!$B$3:$Y$3</c:f>
              <c:numCache>
                <c:formatCode>#,##0_);[Red]\(#,##0\)</c:formatCode>
                <c:ptCount val="24"/>
                <c:pt idx="0">
                  <c:v>367152.1</c:v>
                </c:pt>
                <c:pt idx="1">
                  <c:v>233552.1</c:v>
                </c:pt>
                <c:pt idx="2">
                  <c:v>358580.6</c:v>
                </c:pt>
                <c:pt idx="3">
                  <c:v>390976.7</c:v>
                </c:pt>
                <c:pt idx="4">
                  <c:v>424991.2</c:v>
                </c:pt>
                <c:pt idx="5">
                  <c:v>500193.8</c:v>
                </c:pt>
                <c:pt idx="6">
                  <c:v>558380.29999999993</c:v>
                </c:pt>
                <c:pt idx="7">
                  <c:v>660671.1</c:v>
                </c:pt>
                <c:pt idx="8">
                  <c:v>739381.7</c:v>
                </c:pt>
                <c:pt idx="9">
                  <c:v>761299.5</c:v>
                </c:pt>
                <c:pt idx="10">
                  <c:v>769852.39999999991</c:v>
                </c:pt>
                <c:pt idx="11">
                  <c:v>794696.5</c:v>
                </c:pt>
                <c:pt idx="12">
                  <c:v>809384.10000000009</c:v>
                </c:pt>
                <c:pt idx="13">
                  <c:v>606124.19999999995</c:v>
                </c:pt>
                <c:pt idx="14">
                  <c:v>582084.1</c:v>
                </c:pt>
                <c:pt idx="15">
                  <c:v>670315.20000000007</c:v>
                </c:pt>
                <c:pt idx="16">
                  <c:v>716330.10000000009</c:v>
                </c:pt>
                <c:pt idx="17">
                  <c:v>797776.9</c:v>
                </c:pt>
                <c:pt idx="18">
                  <c:v>922996.20000000007</c:v>
                </c:pt>
                <c:pt idx="19">
                  <c:v>837859.70000000007</c:v>
                </c:pt>
                <c:pt idx="20">
                  <c:v>855795.6</c:v>
                </c:pt>
                <c:pt idx="21">
                  <c:v>944371.7</c:v>
                </c:pt>
                <c:pt idx="22">
                  <c:v>1026634.7</c:v>
                </c:pt>
                <c:pt idx="23">
                  <c:v>1108868</c:v>
                </c:pt>
              </c:numCache>
            </c:numRef>
          </c:val>
          <c:smooth val="0"/>
          <c:extLst>
            <c:ext xmlns:c16="http://schemas.microsoft.com/office/drawing/2014/chart" uri="{C3380CC4-5D6E-409C-BE32-E72D297353CC}">
              <c16:uniqueId val="{00000001-F762-458B-97E0-30CAADFCDF95}"/>
            </c:ext>
          </c:extLst>
        </c:ser>
        <c:ser>
          <c:idx val="2"/>
          <c:order val="2"/>
          <c:tx>
            <c:strRef>
              <c:f>Sheet1!$A$4</c:f>
              <c:strCache>
                <c:ptCount val="1"/>
                <c:pt idx="0">
                  <c:v>Other General Fund</c:v>
                </c:pt>
              </c:strCache>
            </c:strRef>
          </c:tx>
          <c:spPr>
            <a:ln w="25400" cap="rnd">
              <a:solidFill>
                <a:schemeClr val="accent3"/>
              </a:solidFill>
              <a:round/>
            </a:ln>
            <a:effectLst/>
          </c:spPr>
          <c:marker>
            <c:symbol val="triangle"/>
            <c:size val="7"/>
            <c:spPr>
              <a:solidFill>
                <a:schemeClr val="accent3"/>
              </a:solidFill>
              <a:ln w="9525">
                <a:solidFill>
                  <a:schemeClr val="accent3"/>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Sheet1!$B$4:$Y$4</c:f>
              <c:numCache>
                <c:formatCode>#,##0_);[Red]\(#,##0\)</c:formatCode>
                <c:ptCount val="24"/>
                <c:pt idx="0">
                  <c:v>1513009.9000000004</c:v>
                </c:pt>
                <c:pt idx="1">
                  <c:v>269637.89999999997</c:v>
                </c:pt>
                <c:pt idx="2">
                  <c:v>283151.79999999987</c:v>
                </c:pt>
                <c:pt idx="3">
                  <c:v>249385.22443999987</c:v>
                </c:pt>
                <c:pt idx="4">
                  <c:v>249171.49999999977</c:v>
                </c:pt>
                <c:pt idx="5">
                  <c:v>269700.3</c:v>
                </c:pt>
                <c:pt idx="6">
                  <c:v>296400.99999999983</c:v>
                </c:pt>
                <c:pt idx="7">
                  <c:v>298916.10000000021</c:v>
                </c:pt>
                <c:pt idx="8">
                  <c:v>298188.5</c:v>
                </c:pt>
                <c:pt idx="9">
                  <c:v>302159.20000000042</c:v>
                </c:pt>
                <c:pt idx="10">
                  <c:v>305961.29999999941</c:v>
                </c:pt>
                <c:pt idx="11">
                  <c:v>321821.29999999981</c:v>
                </c:pt>
                <c:pt idx="12">
                  <c:v>333695.89999999915</c:v>
                </c:pt>
                <c:pt idx="13">
                  <c:v>414874.8</c:v>
                </c:pt>
                <c:pt idx="14">
                  <c:v>451577.29999999981</c:v>
                </c:pt>
                <c:pt idx="15">
                  <c:v>451252.60000000062</c:v>
                </c:pt>
                <c:pt idx="16">
                  <c:v>486820.99999999994</c:v>
                </c:pt>
                <c:pt idx="17">
                  <c:v>518232.70000000077</c:v>
                </c:pt>
                <c:pt idx="18">
                  <c:v>533887.89999999967</c:v>
                </c:pt>
                <c:pt idx="19">
                  <c:v>535575.10000000021</c:v>
                </c:pt>
                <c:pt idx="20">
                  <c:v>578202.99999999988</c:v>
                </c:pt>
                <c:pt idx="21">
                  <c:v>604707.59999999951</c:v>
                </c:pt>
                <c:pt idx="22">
                  <c:v>649995.60000000056</c:v>
                </c:pt>
                <c:pt idx="23">
                  <c:v>674792.59999999974</c:v>
                </c:pt>
              </c:numCache>
            </c:numRef>
          </c:val>
          <c:smooth val="0"/>
          <c:extLst>
            <c:ext xmlns:c16="http://schemas.microsoft.com/office/drawing/2014/chart" uri="{C3380CC4-5D6E-409C-BE32-E72D297353CC}">
              <c16:uniqueId val="{00000002-F762-458B-97E0-30CAADFCDF95}"/>
            </c:ext>
          </c:extLst>
        </c:ser>
        <c:ser>
          <c:idx val="3"/>
          <c:order val="3"/>
          <c:tx>
            <c:strRef>
              <c:f>Sheet1!$A$5</c:f>
              <c:strCache>
                <c:ptCount val="1"/>
                <c:pt idx="0">
                  <c:v>Comm Svc</c:v>
                </c:pt>
              </c:strCache>
            </c:strRef>
          </c:tx>
          <c:spPr>
            <a:ln w="25400" cap="rnd">
              <a:solidFill>
                <a:schemeClr val="accent4"/>
              </a:solidFill>
              <a:round/>
            </a:ln>
            <a:effectLst/>
          </c:spPr>
          <c:marker>
            <c:symbol val="diamond"/>
            <c:size val="7"/>
            <c:spPr>
              <a:solidFill>
                <a:schemeClr val="accent4"/>
              </a:solidFill>
              <a:ln w="9525">
                <a:solidFill>
                  <a:schemeClr val="accent4"/>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Sheet1!$B$5:$Y$5</c:f>
              <c:numCache>
                <c:formatCode>#,##0_);[Red]\(#,##0\)</c:formatCode>
                <c:ptCount val="24"/>
                <c:pt idx="0">
                  <c:v>48268.099999999991</c:v>
                </c:pt>
                <c:pt idx="1">
                  <c:v>61921.30000000001</c:v>
                </c:pt>
                <c:pt idx="2">
                  <c:v>66158.400000000009</c:v>
                </c:pt>
                <c:pt idx="3">
                  <c:v>60211.7</c:v>
                </c:pt>
                <c:pt idx="4">
                  <c:v>67055.8</c:v>
                </c:pt>
                <c:pt idx="5">
                  <c:v>69305.5</c:v>
                </c:pt>
                <c:pt idx="6">
                  <c:v>72454.599999999991</c:v>
                </c:pt>
                <c:pt idx="7">
                  <c:v>65595.100000000006</c:v>
                </c:pt>
                <c:pt idx="8">
                  <c:v>73856.5</c:v>
                </c:pt>
                <c:pt idx="9">
                  <c:v>74660.3</c:v>
                </c:pt>
                <c:pt idx="10">
                  <c:v>75146.799999999988</c:v>
                </c:pt>
                <c:pt idx="11">
                  <c:v>75500.400000000023</c:v>
                </c:pt>
                <c:pt idx="12">
                  <c:v>76212.099999999991</c:v>
                </c:pt>
                <c:pt idx="13">
                  <c:v>76756.500000000015</c:v>
                </c:pt>
                <c:pt idx="14">
                  <c:v>77885.7</c:v>
                </c:pt>
                <c:pt idx="15">
                  <c:v>80192.5</c:v>
                </c:pt>
                <c:pt idx="16">
                  <c:v>80437.299999999988</c:v>
                </c:pt>
                <c:pt idx="17">
                  <c:v>83235.400000000009</c:v>
                </c:pt>
                <c:pt idx="18">
                  <c:v>86024.999999999971</c:v>
                </c:pt>
                <c:pt idx="19">
                  <c:v>87939.499999999985</c:v>
                </c:pt>
                <c:pt idx="20">
                  <c:v>88238.799999999988</c:v>
                </c:pt>
                <c:pt idx="21">
                  <c:v>92208.7</c:v>
                </c:pt>
                <c:pt idx="22">
                  <c:v>94857.900000000009</c:v>
                </c:pt>
                <c:pt idx="23">
                  <c:v>96953.5</c:v>
                </c:pt>
              </c:numCache>
            </c:numRef>
          </c:val>
          <c:smooth val="0"/>
          <c:extLst>
            <c:ext xmlns:c16="http://schemas.microsoft.com/office/drawing/2014/chart" uri="{C3380CC4-5D6E-409C-BE32-E72D297353CC}">
              <c16:uniqueId val="{00000003-F762-458B-97E0-30CAADFCDF95}"/>
            </c:ext>
          </c:extLst>
        </c:ser>
        <c:ser>
          <c:idx val="4"/>
          <c:order val="4"/>
          <c:tx>
            <c:strRef>
              <c:f>Sheet1!$A$6</c:f>
              <c:strCache>
                <c:ptCount val="1"/>
                <c:pt idx="0">
                  <c:v>Debt Svc Fund</c:v>
                </c:pt>
              </c:strCache>
            </c:strRef>
          </c:tx>
          <c:spPr>
            <a:ln w="25400" cap="rnd">
              <a:solidFill>
                <a:schemeClr val="accent5"/>
              </a:solidFill>
              <a:round/>
            </a:ln>
            <a:effectLst/>
          </c:spPr>
          <c:marker>
            <c:symbol val="diamond"/>
            <c:size val="7"/>
            <c:spPr>
              <a:solidFill>
                <a:schemeClr val="accent5"/>
              </a:solidFill>
              <a:ln w="9525">
                <a:solidFill>
                  <a:schemeClr val="accent5"/>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Sheet1!$B$6:$Y$6</c:f>
              <c:numCache>
                <c:formatCode>#,##0_);[Red]\(#,##0\)</c:formatCode>
                <c:ptCount val="24"/>
                <c:pt idx="0">
                  <c:v>489374.19999999984</c:v>
                </c:pt>
                <c:pt idx="1">
                  <c:v>510273.1</c:v>
                </c:pt>
                <c:pt idx="2">
                  <c:v>574256.70000000019</c:v>
                </c:pt>
                <c:pt idx="3">
                  <c:v>590876.79999999993</c:v>
                </c:pt>
                <c:pt idx="4">
                  <c:v>627052.5</c:v>
                </c:pt>
                <c:pt idx="5">
                  <c:v>665616</c:v>
                </c:pt>
                <c:pt idx="6">
                  <c:v>711648.30000000016</c:v>
                </c:pt>
                <c:pt idx="7">
                  <c:v>738119.09999999986</c:v>
                </c:pt>
                <c:pt idx="8">
                  <c:v>763809.6</c:v>
                </c:pt>
                <c:pt idx="9">
                  <c:v>775106.4</c:v>
                </c:pt>
                <c:pt idx="10">
                  <c:v>804305.20000000007</c:v>
                </c:pt>
                <c:pt idx="11">
                  <c:v>810822</c:v>
                </c:pt>
                <c:pt idx="12">
                  <c:v>815643</c:v>
                </c:pt>
                <c:pt idx="13">
                  <c:v>801610.50000000023</c:v>
                </c:pt>
                <c:pt idx="14">
                  <c:v>797305.80000000016</c:v>
                </c:pt>
                <c:pt idx="15">
                  <c:v>847541.70000000007</c:v>
                </c:pt>
                <c:pt idx="16">
                  <c:v>843524.60000000009</c:v>
                </c:pt>
                <c:pt idx="17">
                  <c:v>918304.30000000016</c:v>
                </c:pt>
                <c:pt idx="18">
                  <c:v>998302.50000000023</c:v>
                </c:pt>
                <c:pt idx="19">
                  <c:v>1107543.9000000004</c:v>
                </c:pt>
                <c:pt idx="20">
                  <c:v>1114733.5999999999</c:v>
                </c:pt>
                <c:pt idx="21">
                  <c:v>1132383.7999999998</c:v>
                </c:pt>
                <c:pt idx="22">
                  <c:v>1151516.2999999998</c:v>
                </c:pt>
                <c:pt idx="23">
                  <c:v>1168384.6000000001</c:v>
                </c:pt>
              </c:numCache>
            </c:numRef>
          </c:val>
          <c:smooth val="0"/>
          <c:extLst>
            <c:ext xmlns:c16="http://schemas.microsoft.com/office/drawing/2014/chart" uri="{C3380CC4-5D6E-409C-BE32-E72D297353CC}">
              <c16:uniqueId val="{00000004-F762-458B-97E0-30CAADFCDF95}"/>
            </c:ext>
          </c:extLst>
        </c:ser>
        <c:ser>
          <c:idx val="5"/>
          <c:order val="5"/>
          <c:tx>
            <c:strRef>
              <c:f>Sheet1!$A$7</c:f>
              <c:strCache>
                <c:ptCount val="1"/>
                <c:pt idx="0">
                  <c:v>OPEB Debt Service</c:v>
                </c:pt>
              </c:strCache>
            </c:strRef>
          </c:tx>
          <c:spPr>
            <a:ln w="25400" cap="rnd">
              <a:solidFill>
                <a:schemeClr val="bg1">
                  <a:lumMod val="65000"/>
                </a:schemeClr>
              </a:solidFill>
              <a:round/>
            </a:ln>
            <a:effectLst/>
          </c:spPr>
          <c:marker>
            <c:symbol val="circle"/>
            <c:size val="7"/>
            <c:spPr>
              <a:solidFill>
                <a:schemeClr val="bg1">
                  <a:lumMod val="65000"/>
                </a:schemeClr>
              </a:solidFill>
              <a:ln w="9525">
                <a:solidFill>
                  <a:schemeClr val="bg1">
                    <a:lumMod val="65000"/>
                  </a:schemeClr>
                </a:solidFill>
              </a:ln>
              <a:effectLst/>
            </c:spPr>
          </c:marker>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Sheet1!$B$7:$Y$7</c:f>
              <c:numCache>
                <c:formatCode>#,##0_);[Red]\(#,##0\)</c:formatCode>
                <c:ptCount val="24"/>
                <c:pt idx="0">
                  <c:v>0</c:v>
                </c:pt>
                <c:pt idx="1">
                  <c:v>0</c:v>
                </c:pt>
                <c:pt idx="2">
                  <c:v>0</c:v>
                </c:pt>
                <c:pt idx="3">
                  <c:v>0</c:v>
                </c:pt>
                <c:pt idx="4">
                  <c:v>0</c:v>
                </c:pt>
                <c:pt idx="5">
                  <c:v>0</c:v>
                </c:pt>
                <c:pt idx="6">
                  <c:v>0</c:v>
                </c:pt>
                <c:pt idx="7">
                  <c:v>0</c:v>
                </c:pt>
                <c:pt idx="8">
                  <c:v>26969.4</c:v>
                </c:pt>
                <c:pt idx="9">
                  <c:v>57218.5</c:v>
                </c:pt>
                <c:pt idx="10">
                  <c:v>59844.9</c:v>
                </c:pt>
                <c:pt idx="11">
                  <c:v>65873.599999999991</c:v>
                </c:pt>
                <c:pt idx="12">
                  <c:v>69939.7</c:v>
                </c:pt>
                <c:pt idx="13">
                  <c:v>70662.600000000006</c:v>
                </c:pt>
                <c:pt idx="14">
                  <c:v>82409.200000000012</c:v>
                </c:pt>
                <c:pt idx="15">
                  <c:v>92182.2</c:v>
                </c:pt>
                <c:pt idx="16">
                  <c:v>92620.5</c:v>
                </c:pt>
                <c:pt idx="17">
                  <c:v>91617.3</c:v>
                </c:pt>
                <c:pt idx="18">
                  <c:v>68960.400000000023</c:v>
                </c:pt>
                <c:pt idx="19">
                  <c:v>57702.7</c:v>
                </c:pt>
                <c:pt idx="20">
                  <c:v>46456.2</c:v>
                </c:pt>
                <c:pt idx="21">
                  <c:v>43683.4</c:v>
                </c:pt>
                <c:pt idx="22">
                  <c:v>43735.9</c:v>
                </c:pt>
                <c:pt idx="23">
                  <c:v>43796.1</c:v>
                </c:pt>
              </c:numCache>
            </c:numRef>
          </c:val>
          <c:smooth val="0"/>
          <c:extLst>
            <c:ext xmlns:c16="http://schemas.microsoft.com/office/drawing/2014/chart" uri="{C3380CC4-5D6E-409C-BE32-E72D297353CC}">
              <c16:uniqueId val="{00000005-F762-458B-97E0-30CAADFCDF95}"/>
            </c:ext>
          </c:extLst>
        </c:ser>
        <c:ser>
          <c:idx val="6"/>
          <c:order val="6"/>
          <c:tx>
            <c:strRef>
              <c:f>Sheet1!$A$8</c:f>
              <c:strCache>
                <c:ptCount val="1"/>
                <c:pt idx="0">
                  <c:v>Credits</c:v>
                </c:pt>
              </c:strCache>
            </c:strRef>
          </c:tx>
          <c:spPr>
            <a:ln w="25400" cap="rnd">
              <a:solidFill>
                <a:schemeClr val="accent6"/>
              </a:solidFill>
              <a:round/>
            </a:ln>
            <a:effectLst/>
          </c:spPr>
          <c:marker>
            <c:symbol val="x"/>
            <c:size val="7"/>
            <c:spPr>
              <a:noFill/>
              <a:ln w="9525">
                <a:solidFill>
                  <a:schemeClr val="accent6"/>
                </a:solidFill>
              </a:ln>
              <a:effectLst/>
            </c:spPr>
          </c:marker>
          <c:dPt>
            <c:idx val="22"/>
            <c:marker>
              <c:symbol val="x"/>
              <c:size val="7"/>
              <c:spPr>
                <a:noFill/>
                <a:ln w="9525">
                  <a:solidFill>
                    <a:schemeClr val="accent6"/>
                  </a:solidFill>
                </a:ln>
                <a:effectLst/>
              </c:spPr>
            </c:marker>
            <c:bubble3D val="0"/>
            <c:extLst>
              <c:ext xmlns:c16="http://schemas.microsoft.com/office/drawing/2014/chart" uri="{C3380CC4-5D6E-409C-BE32-E72D297353CC}">
                <c16:uniqueId val="{00000018-F762-458B-97E0-30CAADFCDF95}"/>
              </c:ext>
            </c:extLst>
          </c:dPt>
          <c:cat>
            <c:strRef>
              <c:f>Sheet1!$B$1:$Y$1</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Sheet1!$B$8:$Y$8</c:f>
              <c:numCache>
                <c:formatCode>#,##0_);[Red]\(#,##0\)</c:formatCode>
                <c:ptCount val="24"/>
                <c:pt idx="0">
                  <c:v>-484978.2</c:v>
                </c:pt>
                <c:pt idx="1">
                  <c:v>-81871</c:v>
                </c:pt>
                <c:pt idx="2">
                  <c:v>-83524</c:v>
                </c:pt>
                <c:pt idx="3">
                  <c:v>-82392</c:v>
                </c:pt>
                <c:pt idx="4">
                  <c:v>-72828</c:v>
                </c:pt>
                <c:pt idx="5">
                  <c:v>-77536</c:v>
                </c:pt>
                <c:pt idx="6">
                  <c:v>-71018</c:v>
                </c:pt>
                <c:pt idx="7">
                  <c:v>-68165</c:v>
                </c:pt>
                <c:pt idx="8">
                  <c:v>-68717</c:v>
                </c:pt>
                <c:pt idx="9">
                  <c:v>-72263</c:v>
                </c:pt>
                <c:pt idx="10">
                  <c:v>-72862</c:v>
                </c:pt>
                <c:pt idx="11">
                  <c:v>-15096</c:v>
                </c:pt>
                <c:pt idx="12">
                  <c:v>-14892</c:v>
                </c:pt>
                <c:pt idx="13">
                  <c:v>-19199</c:v>
                </c:pt>
                <c:pt idx="14">
                  <c:v>-19199</c:v>
                </c:pt>
                <c:pt idx="15">
                  <c:v>-19199</c:v>
                </c:pt>
                <c:pt idx="16">
                  <c:v>-19199</c:v>
                </c:pt>
                <c:pt idx="17">
                  <c:v>-52322.7</c:v>
                </c:pt>
                <c:pt idx="18">
                  <c:v>-58083</c:v>
                </c:pt>
                <c:pt idx="19">
                  <c:v>-77878</c:v>
                </c:pt>
                <c:pt idx="20">
                  <c:v>-90927</c:v>
                </c:pt>
                <c:pt idx="21">
                  <c:v>-105254</c:v>
                </c:pt>
                <c:pt idx="22">
                  <c:v>-107931</c:v>
                </c:pt>
                <c:pt idx="23">
                  <c:v>-107931</c:v>
                </c:pt>
              </c:numCache>
            </c:numRef>
          </c:val>
          <c:smooth val="0"/>
          <c:extLst>
            <c:ext xmlns:c16="http://schemas.microsoft.com/office/drawing/2014/chart" uri="{C3380CC4-5D6E-409C-BE32-E72D297353CC}">
              <c16:uniqueId val="{00000006-F762-458B-97E0-30CAADFCDF95}"/>
            </c:ext>
          </c:extLst>
        </c:ser>
        <c:dLbls>
          <c:showLegendKey val="0"/>
          <c:showVal val="0"/>
          <c:showCatName val="0"/>
          <c:showSerName val="0"/>
          <c:showPercent val="0"/>
          <c:showBubbleSize val="0"/>
        </c:dLbls>
        <c:marker val="1"/>
        <c:smooth val="0"/>
        <c:axId val="495521376"/>
        <c:axId val="495522032"/>
      </c:lineChart>
      <c:catAx>
        <c:axId val="49552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95522032"/>
        <c:crosses val="autoZero"/>
        <c:auto val="1"/>
        <c:lblAlgn val="ctr"/>
        <c:lblOffset val="100"/>
        <c:noMultiLvlLbl val="0"/>
      </c:catAx>
      <c:valAx>
        <c:axId val="495522032"/>
        <c:scaling>
          <c:orientation val="minMax"/>
          <c:max val="1500000"/>
          <c:min val="-500000"/>
        </c:scaling>
        <c:delete val="0"/>
        <c:axPos val="l"/>
        <c:majorGridlines>
          <c:spPr>
            <a:ln w="9525" cap="flat" cmpd="sng" algn="ctr">
              <a:solidFill>
                <a:schemeClr val="bg1">
                  <a:lumMod val="50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95521376"/>
        <c:crosses val="autoZero"/>
        <c:crossBetween val="between"/>
        <c:majorUnit val="5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800" b="1" i="0" u="none" strike="noStrike" baseline="0" dirty="0">
                <a:solidFill>
                  <a:srgbClr val="000000"/>
                </a:solidFill>
                <a:latin typeface="Calibri"/>
              </a:rPr>
              <a:t>Total Education Property Tax Levies,</a:t>
            </a:r>
          </a:p>
          <a:p>
            <a:pPr>
              <a:defRPr sz="1000" b="0" i="0" u="none" strike="noStrike" baseline="0">
                <a:solidFill>
                  <a:srgbClr val="000000"/>
                </a:solidFill>
                <a:latin typeface="Calibri"/>
                <a:ea typeface="Calibri"/>
                <a:cs typeface="Calibri"/>
              </a:defRPr>
            </a:pPr>
            <a:r>
              <a:rPr lang="en-US" sz="1800" b="1" i="0" u="none" strike="noStrike" baseline="0" dirty="0">
                <a:solidFill>
                  <a:srgbClr val="000000"/>
                </a:solidFill>
                <a:latin typeface="Calibri"/>
              </a:rPr>
              <a:t>FY 2002 - FY 2025 (est.)</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rPr>
              <a:t>(dollars in 000s)</a:t>
            </a:r>
          </a:p>
        </c:rich>
      </c:tx>
      <c:overlay val="0"/>
    </c:title>
    <c:autoTitleDeleted val="0"/>
    <c:plotArea>
      <c:layout/>
      <c:barChart>
        <c:barDir val="col"/>
        <c:grouping val="clustered"/>
        <c:varyColors val="0"/>
        <c:ser>
          <c:idx val="0"/>
          <c:order val="0"/>
          <c:tx>
            <c:strRef>
              <c:f>Charts!$C$13</c:f>
              <c:strCache>
                <c:ptCount val="1"/>
                <c:pt idx="0">
                  <c:v>E-12 Prop Tax Levies</c:v>
                </c:pt>
              </c:strCache>
            </c:strRef>
          </c:tx>
          <c:invertIfNegative val="0"/>
          <c:dLbls>
            <c:dLbl>
              <c:idx val="0"/>
              <c:layout>
                <c:manualLayout>
                  <c:x val="1.7037509261014147E-2"/>
                  <c:y val="7.5555136906502998E-3"/>
                </c:manualLayout>
              </c:layout>
              <c:numFmt formatCode="&quot;$&quot;#,##0" sourceLinked="0"/>
              <c:spPr/>
              <c:txPr>
                <a:bodyPr rot="0"/>
                <a:lstStyle/>
                <a:p>
                  <a:pPr>
                    <a:defRPr sz="10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CE-493B-A918-A64F895C23A2}"/>
                </c:ext>
              </c:extLst>
            </c:dLbl>
            <c:dLbl>
              <c:idx val="1"/>
              <c:delete val="1"/>
              <c:extLst>
                <c:ext xmlns:c15="http://schemas.microsoft.com/office/drawing/2012/chart" uri="{CE6537A1-D6FC-4f65-9D91-7224C49458BB}"/>
                <c:ext xmlns:c16="http://schemas.microsoft.com/office/drawing/2014/chart" uri="{C3380CC4-5D6E-409C-BE32-E72D297353CC}">
                  <c16:uniqueId val="{00000001-C2CE-493B-A918-A64F895C23A2}"/>
                </c:ext>
              </c:extLst>
            </c:dLbl>
            <c:dLbl>
              <c:idx val="2"/>
              <c:delete val="1"/>
              <c:extLst>
                <c:ext xmlns:c15="http://schemas.microsoft.com/office/drawing/2012/chart" uri="{CE6537A1-D6FC-4f65-9D91-7224C49458BB}"/>
                <c:ext xmlns:c16="http://schemas.microsoft.com/office/drawing/2014/chart" uri="{C3380CC4-5D6E-409C-BE32-E72D297353CC}">
                  <c16:uniqueId val="{00000002-C2CE-493B-A918-A64F895C23A2}"/>
                </c:ext>
              </c:extLst>
            </c:dLbl>
            <c:dLbl>
              <c:idx val="3"/>
              <c:delete val="1"/>
              <c:extLst>
                <c:ext xmlns:c15="http://schemas.microsoft.com/office/drawing/2012/chart" uri="{CE6537A1-D6FC-4f65-9D91-7224C49458BB}"/>
                <c:ext xmlns:c16="http://schemas.microsoft.com/office/drawing/2014/chart" uri="{C3380CC4-5D6E-409C-BE32-E72D297353CC}">
                  <c16:uniqueId val="{00000003-C2CE-493B-A918-A64F895C23A2}"/>
                </c:ext>
              </c:extLst>
            </c:dLbl>
            <c:dLbl>
              <c:idx val="4"/>
              <c:delete val="1"/>
              <c:extLst>
                <c:ext xmlns:c15="http://schemas.microsoft.com/office/drawing/2012/chart" uri="{CE6537A1-D6FC-4f65-9D91-7224C49458BB}"/>
                <c:ext xmlns:c16="http://schemas.microsoft.com/office/drawing/2014/chart" uri="{C3380CC4-5D6E-409C-BE32-E72D297353CC}">
                  <c16:uniqueId val="{00000004-C2CE-493B-A918-A64F895C23A2}"/>
                </c:ext>
              </c:extLst>
            </c:dLbl>
            <c:dLbl>
              <c:idx val="5"/>
              <c:layout>
                <c:manualLayout>
                  <c:x val="-1.0211467002073319E-2"/>
                  <c:y val="-9.2344100563240599E-17"/>
                </c:manualLayout>
              </c:layout>
              <c:numFmt formatCode="&quot;$&quot;#,##0" sourceLinked="0"/>
              <c:spPr/>
              <c:txPr>
                <a:bodyPr rot="0"/>
                <a:lstStyle/>
                <a:p>
                  <a:pPr>
                    <a:defRPr sz="10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5448577680525153E-2"/>
                      <c:h val="3.0738447351851942E-2"/>
                    </c:manualLayout>
                  </c15:layout>
                </c:ext>
                <c:ext xmlns:c16="http://schemas.microsoft.com/office/drawing/2014/chart" uri="{C3380CC4-5D6E-409C-BE32-E72D297353CC}">
                  <c16:uniqueId val="{00000005-C2CE-493B-A918-A64F895C23A2}"/>
                </c:ext>
              </c:extLst>
            </c:dLbl>
            <c:dLbl>
              <c:idx val="6"/>
              <c:delete val="1"/>
              <c:extLst>
                <c:ext xmlns:c15="http://schemas.microsoft.com/office/drawing/2012/chart" uri="{CE6537A1-D6FC-4f65-9D91-7224C49458BB}"/>
                <c:ext xmlns:c16="http://schemas.microsoft.com/office/drawing/2014/chart" uri="{C3380CC4-5D6E-409C-BE32-E72D297353CC}">
                  <c16:uniqueId val="{00000006-C2CE-493B-A918-A64F895C23A2}"/>
                </c:ext>
              </c:extLst>
            </c:dLbl>
            <c:dLbl>
              <c:idx val="7"/>
              <c:delete val="1"/>
              <c:extLst>
                <c:ext xmlns:c15="http://schemas.microsoft.com/office/drawing/2012/chart" uri="{CE6537A1-D6FC-4f65-9D91-7224C49458BB}"/>
                <c:ext xmlns:c16="http://schemas.microsoft.com/office/drawing/2014/chart" uri="{C3380CC4-5D6E-409C-BE32-E72D297353CC}">
                  <c16:uniqueId val="{00000007-C2CE-493B-A918-A64F895C23A2}"/>
                </c:ext>
              </c:extLst>
            </c:dLbl>
            <c:dLbl>
              <c:idx val="8"/>
              <c:delete val="1"/>
              <c:extLst>
                <c:ext xmlns:c15="http://schemas.microsoft.com/office/drawing/2012/chart" uri="{CE6537A1-D6FC-4f65-9D91-7224C49458BB}"/>
                <c:ext xmlns:c16="http://schemas.microsoft.com/office/drawing/2014/chart" uri="{C3380CC4-5D6E-409C-BE32-E72D297353CC}">
                  <c16:uniqueId val="{00000008-C2CE-493B-A918-A64F895C23A2}"/>
                </c:ext>
              </c:extLst>
            </c:dLbl>
            <c:dLbl>
              <c:idx val="9"/>
              <c:delete val="1"/>
              <c:extLst>
                <c:ext xmlns:c15="http://schemas.microsoft.com/office/drawing/2012/chart" uri="{CE6537A1-D6FC-4f65-9D91-7224C49458BB}"/>
                <c:ext xmlns:c16="http://schemas.microsoft.com/office/drawing/2014/chart" uri="{C3380CC4-5D6E-409C-BE32-E72D297353CC}">
                  <c16:uniqueId val="{00000009-C2CE-493B-A918-A64F895C23A2}"/>
                </c:ext>
              </c:extLst>
            </c:dLbl>
            <c:dLbl>
              <c:idx val="10"/>
              <c:numFmt formatCode="&quot;$&quot;#,##0" sourceLinked="0"/>
              <c:spPr/>
              <c:txPr>
                <a:bodyPr rot="0"/>
                <a:lstStyle/>
                <a:p>
                  <a:pPr>
                    <a:defRPr sz="10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C2CE-493B-A918-A64F895C23A2}"/>
                </c:ext>
              </c:extLst>
            </c:dLbl>
            <c:dLbl>
              <c:idx val="11"/>
              <c:delete val="1"/>
              <c:extLst>
                <c:ext xmlns:c15="http://schemas.microsoft.com/office/drawing/2012/chart" uri="{CE6537A1-D6FC-4f65-9D91-7224C49458BB}"/>
                <c:ext xmlns:c16="http://schemas.microsoft.com/office/drawing/2014/chart" uri="{C3380CC4-5D6E-409C-BE32-E72D297353CC}">
                  <c16:uniqueId val="{0000000B-C2CE-493B-A918-A64F895C23A2}"/>
                </c:ext>
              </c:extLst>
            </c:dLbl>
            <c:dLbl>
              <c:idx val="12"/>
              <c:delete val="1"/>
              <c:extLst>
                <c:ext xmlns:c15="http://schemas.microsoft.com/office/drawing/2012/chart" uri="{CE6537A1-D6FC-4f65-9D91-7224C49458BB}"/>
                <c:ext xmlns:c16="http://schemas.microsoft.com/office/drawing/2014/chart" uri="{C3380CC4-5D6E-409C-BE32-E72D297353CC}">
                  <c16:uniqueId val="{0000000C-C2CE-493B-A918-A64F895C23A2}"/>
                </c:ext>
              </c:extLst>
            </c:dLbl>
            <c:dLbl>
              <c:idx val="13"/>
              <c:delete val="1"/>
              <c:extLst>
                <c:ext xmlns:c15="http://schemas.microsoft.com/office/drawing/2012/chart" uri="{CE6537A1-D6FC-4f65-9D91-7224C49458BB}"/>
                <c:ext xmlns:c16="http://schemas.microsoft.com/office/drawing/2014/chart" uri="{C3380CC4-5D6E-409C-BE32-E72D297353CC}">
                  <c16:uniqueId val="{0000000D-C2CE-493B-A918-A64F895C23A2}"/>
                </c:ext>
              </c:extLst>
            </c:dLbl>
            <c:dLbl>
              <c:idx val="14"/>
              <c:delete val="1"/>
              <c:extLst>
                <c:ext xmlns:c15="http://schemas.microsoft.com/office/drawing/2012/chart" uri="{CE6537A1-D6FC-4f65-9D91-7224C49458BB}"/>
                <c:ext xmlns:c16="http://schemas.microsoft.com/office/drawing/2014/chart" uri="{C3380CC4-5D6E-409C-BE32-E72D297353CC}">
                  <c16:uniqueId val="{0000000E-C2CE-493B-A918-A64F895C23A2}"/>
                </c:ext>
              </c:extLst>
            </c:dLbl>
            <c:dLbl>
              <c:idx val="16"/>
              <c:delete val="1"/>
              <c:extLst>
                <c:ext xmlns:c15="http://schemas.microsoft.com/office/drawing/2012/chart" uri="{CE6537A1-D6FC-4f65-9D91-7224C49458BB}"/>
                <c:ext xmlns:c16="http://schemas.microsoft.com/office/drawing/2014/chart" uri="{C3380CC4-5D6E-409C-BE32-E72D297353CC}">
                  <c16:uniqueId val="{0000000F-C2CE-493B-A918-A64F895C23A2}"/>
                </c:ext>
              </c:extLst>
            </c:dLbl>
            <c:dLbl>
              <c:idx val="17"/>
              <c:delete val="1"/>
              <c:extLst>
                <c:ext xmlns:c15="http://schemas.microsoft.com/office/drawing/2012/chart" uri="{CE6537A1-D6FC-4f65-9D91-7224C49458BB}"/>
                <c:ext xmlns:c16="http://schemas.microsoft.com/office/drawing/2014/chart" uri="{C3380CC4-5D6E-409C-BE32-E72D297353CC}">
                  <c16:uniqueId val="{00000010-C2CE-493B-A918-A64F895C23A2}"/>
                </c:ext>
              </c:extLst>
            </c:dLbl>
            <c:dLbl>
              <c:idx val="18"/>
              <c:delete val="1"/>
              <c:extLst>
                <c:ext xmlns:c15="http://schemas.microsoft.com/office/drawing/2012/chart" uri="{CE6537A1-D6FC-4f65-9D91-7224C49458BB}"/>
                <c:ext xmlns:c16="http://schemas.microsoft.com/office/drawing/2014/chart" uri="{C3380CC4-5D6E-409C-BE32-E72D297353CC}">
                  <c16:uniqueId val="{00000011-C2CE-493B-A918-A64F895C23A2}"/>
                </c:ext>
              </c:extLst>
            </c:dLbl>
            <c:dLbl>
              <c:idx val="19"/>
              <c:delete val="1"/>
              <c:extLst>
                <c:ext xmlns:c15="http://schemas.microsoft.com/office/drawing/2012/chart" uri="{CE6537A1-D6FC-4f65-9D91-7224C49458BB}"/>
                <c:ext xmlns:c16="http://schemas.microsoft.com/office/drawing/2014/chart" uri="{C3380CC4-5D6E-409C-BE32-E72D297353CC}">
                  <c16:uniqueId val="{00000012-C2CE-493B-A918-A64F895C23A2}"/>
                </c:ext>
              </c:extLst>
            </c:dLbl>
            <c:dLbl>
              <c:idx val="20"/>
              <c:layout>
                <c:manualLayout>
                  <c:x val="-1.021152443471929E-2"/>
                  <c:y val="1.25925228177504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2CE-493B-A918-A64F895C23A2}"/>
                </c:ext>
              </c:extLst>
            </c:dLbl>
            <c:dLbl>
              <c:idx val="21"/>
              <c:delete val="1"/>
              <c:extLst>
                <c:ext xmlns:c15="http://schemas.microsoft.com/office/drawing/2012/chart" uri="{CE6537A1-D6FC-4f65-9D91-7224C49458BB}"/>
                <c:ext xmlns:c16="http://schemas.microsoft.com/office/drawing/2014/chart" uri="{C3380CC4-5D6E-409C-BE32-E72D297353CC}">
                  <c16:uniqueId val="{00000013-C2CE-493B-A918-A64F895C23A2}"/>
                </c:ext>
              </c:extLst>
            </c:dLbl>
            <c:dLbl>
              <c:idx val="22"/>
              <c:delete val="1"/>
              <c:extLst>
                <c:ext xmlns:c15="http://schemas.microsoft.com/office/drawing/2012/chart" uri="{CE6537A1-D6FC-4f65-9D91-7224C49458BB}"/>
                <c:ext xmlns:c16="http://schemas.microsoft.com/office/drawing/2014/chart" uri="{C3380CC4-5D6E-409C-BE32-E72D297353CC}">
                  <c16:uniqueId val="{00000014-C2CE-493B-A918-A64F895C23A2}"/>
                </c:ext>
              </c:extLst>
            </c:dLbl>
            <c:numFmt formatCode="&quot;$&quot;#,##0" sourceLinked="0"/>
            <c:spPr>
              <a:noFill/>
              <a:ln>
                <a:noFill/>
              </a:ln>
              <a:effectLst/>
            </c:spPr>
            <c:txPr>
              <a:bodyPr rot="0"/>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Charts!$F$3:$AC$3</c:f>
              <c:strCache>
                <c:ptCount val="24"/>
                <c:pt idx="0">
                  <c:v>FY 2002</c:v>
                </c:pt>
                <c:pt idx="1">
                  <c:v>FY 2003</c:v>
                </c:pt>
                <c:pt idx="2">
                  <c:v>FY 2004</c:v>
                </c:pt>
                <c:pt idx="3">
                  <c:v>FY 2005</c:v>
                </c:pt>
                <c:pt idx="4">
                  <c:v>FY 2006</c:v>
                </c:pt>
                <c:pt idx="5">
                  <c:v>FY 2007</c:v>
                </c:pt>
                <c:pt idx="6">
                  <c:v>FY 2008</c:v>
                </c:pt>
                <c:pt idx="7">
                  <c:v>FY 2009</c:v>
                </c:pt>
                <c:pt idx="8">
                  <c:v>FY 2010</c:v>
                </c:pt>
                <c:pt idx="9">
                  <c:v>FY 2011</c:v>
                </c:pt>
                <c:pt idx="10">
                  <c:v>FY 2012</c:v>
                </c:pt>
                <c:pt idx="11">
                  <c:v>FY 2013</c:v>
                </c:pt>
                <c:pt idx="12">
                  <c:v>FY 2014</c:v>
                </c:pt>
                <c:pt idx="13">
                  <c:v>FY 2015</c:v>
                </c:pt>
                <c:pt idx="14">
                  <c:v>FY 2016</c:v>
                </c:pt>
                <c:pt idx="15">
                  <c:v>FY 2017</c:v>
                </c:pt>
                <c:pt idx="16">
                  <c:v>FY 2018</c:v>
                </c:pt>
                <c:pt idx="17">
                  <c:v>FY 2019</c:v>
                </c:pt>
                <c:pt idx="18">
                  <c:v>FY 2020</c:v>
                </c:pt>
                <c:pt idx="19">
                  <c:v>FY 2021</c:v>
                </c:pt>
                <c:pt idx="20">
                  <c:v>FY 2022</c:v>
                </c:pt>
                <c:pt idx="21">
                  <c:v>FY 2023</c:v>
                </c:pt>
                <c:pt idx="22">
                  <c:v>FY 2024</c:v>
                </c:pt>
                <c:pt idx="23">
                  <c:v>FY 2025</c:v>
                </c:pt>
              </c:strCache>
            </c:strRef>
          </c:cat>
          <c:val>
            <c:numRef>
              <c:f>Charts!$F$13:$AC$13</c:f>
              <c:numCache>
                <c:formatCode>#,##0_);[Red]\(#,##0\)</c:formatCode>
                <c:ptCount val="24"/>
                <c:pt idx="0">
                  <c:v>3263268.6</c:v>
                </c:pt>
                <c:pt idx="1">
                  <c:v>984775.7</c:v>
                </c:pt>
                <c:pt idx="2">
                  <c:v>1190555.5</c:v>
                </c:pt>
                <c:pt idx="3">
                  <c:v>1283309.8244399996</c:v>
                </c:pt>
                <c:pt idx="4">
                  <c:v>1376554.6999999997</c:v>
                </c:pt>
                <c:pt idx="5">
                  <c:v>1612786.7</c:v>
                </c:pt>
                <c:pt idx="6">
                  <c:v>1774240.4</c:v>
                </c:pt>
                <c:pt idx="7">
                  <c:v>1918564.4000000001</c:v>
                </c:pt>
                <c:pt idx="8">
                  <c:v>2066887.1999999997</c:v>
                </c:pt>
                <c:pt idx="9">
                  <c:v>2132898.9000000004</c:v>
                </c:pt>
                <c:pt idx="10">
                  <c:v>2175153.8999999994</c:v>
                </c:pt>
                <c:pt idx="11">
                  <c:v>2272168.6</c:v>
                </c:pt>
                <c:pt idx="12">
                  <c:v>2306899.9999999995</c:v>
                </c:pt>
                <c:pt idx="13">
                  <c:v>2345834.8000000003</c:v>
                </c:pt>
                <c:pt idx="14">
                  <c:v>2459206.5</c:v>
                </c:pt>
                <c:pt idx="15">
                  <c:v>2630897.9000000008</c:v>
                </c:pt>
                <c:pt idx="16">
                  <c:v>2692556.4000000004</c:v>
                </c:pt>
                <c:pt idx="17">
                  <c:v>2839743.9000000004</c:v>
                </c:pt>
                <c:pt idx="18">
                  <c:v>3053241.4</c:v>
                </c:pt>
                <c:pt idx="19">
                  <c:v>3236590.9000000008</c:v>
                </c:pt>
                <c:pt idx="20">
                  <c:v>3295669.5999999996</c:v>
                </c:pt>
                <c:pt idx="21">
                  <c:v>3437617.7999999993</c:v>
                </c:pt>
                <c:pt idx="22">
                  <c:v>3598199.7</c:v>
                </c:pt>
                <c:pt idx="23">
                  <c:v>3737088.9</c:v>
                </c:pt>
              </c:numCache>
            </c:numRef>
          </c:val>
          <c:extLst>
            <c:ext xmlns:c16="http://schemas.microsoft.com/office/drawing/2014/chart" uri="{C3380CC4-5D6E-409C-BE32-E72D297353CC}">
              <c16:uniqueId val="{00000015-C2CE-493B-A918-A64F895C23A2}"/>
            </c:ext>
          </c:extLst>
        </c:ser>
        <c:dLbls>
          <c:showLegendKey val="0"/>
          <c:showVal val="0"/>
          <c:showCatName val="0"/>
          <c:showSerName val="0"/>
          <c:showPercent val="0"/>
          <c:showBubbleSize val="0"/>
        </c:dLbls>
        <c:gapWidth val="50"/>
        <c:axId val="172499528"/>
        <c:axId val="172500312"/>
      </c:barChart>
      <c:catAx>
        <c:axId val="172499528"/>
        <c:scaling>
          <c:orientation val="minMax"/>
        </c:scaling>
        <c:delete val="0"/>
        <c:axPos val="b"/>
        <c:numFmt formatCode="General" sourceLinked="1"/>
        <c:majorTickMark val="out"/>
        <c:minorTickMark val="none"/>
        <c:tickLblPos val="nextTo"/>
        <c:txPr>
          <a:bodyPr rot="-1980000" vert="horz"/>
          <a:lstStyle/>
          <a:p>
            <a:pPr>
              <a:defRPr sz="1000" b="0" i="0" u="none" strike="noStrike" baseline="0">
                <a:solidFill>
                  <a:srgbClr val="000000"/>
                </a:solidFill>
                <a:latin typeface="Calibri"/>
                <a:ea typeface="Calibri"/>
                <a:cs typeface="Calibri"/>
              </a:defRPr>
            </a:pPr>
            <a:endParaRPr lang="en-US"/>
          </a:p>
        </c:txPr>
        <c:crossAx val="172500312"/>
        <c:crosses val="autoZero"/>
        <c:auto val="1"/>
        <c:lblAlgn val="ctr"/>
        <c:lblOffset val="100"/>
        <c:tickLblSkip val="1"/>
        <c:tickMarkSkip val="1"/>
        <c:noMultiLvlLbl val="0"/>
      </c:catAx>
      <c:valAx>
        <c:axId val="172500312"/>
        <c:scaling>
          <c:orientation val="minMax"/>
        </c:scaling>
        <c:delete val="0"/>
        <c:axPos val="l"/>
        <c:majorGridlines/>
        <c:numFmt formatCode="&quot;$&quot;#,##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2499528"/>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800" b="1" i="0" u="none" strike="noStrike" baseline="0">
                <a:solidFill>
                  <a:srgbClr val="000000"/>
                </a:solidFill>
                <a:latin typeface="Calibri"/>
              </a:rPr>
              <a:t>Education Spending by Type of Revenue</a:t>
            </a:r>
          </a:p>
          <a:p>
            <a:pPr>
              <a:defRPr sz="1000" b="0" i="0" u="none" strike="noStrike" baseline="0">
                <a:solidFill>
                  <a:srgbClr val="000000"/>
                </a:solidFill>
                <a:latin typeface="Calibri"/>
                <a:ea typeface="Calibri"/>
                <a:cs typeface="Calibri"/>
              </a:defRPr>
            </a:pPr>
            <a:r>
              <a:rPr lang="en-US" sz="1800" b="1" i="0" u="none" strike="noStrike" baseline="0">
                <a:solidFill>
                  <a:srgbClr val="000000"/>
                </a:solidFill>
                <a:latin typeface="Calibri"/>
              </a:rPr>
              <a:t>FY 1998-2025 </a:t>
            </a:r>
            <a:r>
              <a:rPr lang="en-US" sz="1100" b="1" i="0" u="none" strike="noStrike" baseline="0">
                <a:solidFill>
                  <a:srgbClr val="000000"/>
                </a:solidFill>
                <a:latin typeface="Calibri"/>
              </a:rPr>
              <a:t>(Est.)</a:t>
            </a:r>
          </a:p>
          <a:p>
            <a:pPr>
              <a:defRPr sz="1000" b="0" i="0" u="none" strike="noStrike" baseline="0">
                <a:solidFill>
                  <a:srgbClr val="000000"/>
                </a:solidFill>
                <a:latin typeface="Calibri"/>
                <a:ea typeface="Calibri"/>
                <a:cs typeface="Calibri"/>
              </a:defRPr>
            </a:pPr>
            <a:r>
              <a:rPr lang="en-US" sz="1100" b="1" i="0" u="none" strike="noStrike" baseline="0">
                <a:solidFill>
                  <a:srgbClr val="000000"/>
                </a:solidFill>
                <a:latin typeface="Calibri"/>
              </a:rPr>
              <a:t>(dollars in millions, based on Nov '20 Forecast)</a:t>
            </a:r>
          </a:p>
        </c:rich>
      </c:tx>
      <c:layout>
        <c:manualLayout>
          <c:xMode val="edge"/>
          <c:yMode val="edge"/>
          <c:x val="0.28404705938431929"/>
          <c:y val="9.4395246293776068E-3"/>
        </c:manualLayout>
      </c:layout>
      <c:overlay val="0"/>
    </c:title>
    <c:autoTitleDeleted val="0"/>
    <c:plotArea>
      <c:layout>
        <c:manualLayout>
          <c:layoutTarget val="inner"/>
          <c:xMode val="edge"/>
          <c:yMode val="edge"/>
          <c:x val="0.13854156425679481"/>
          <c:y val="0.19568886573790786"/>
          <c:w val="0.83230902607094659"/>
          <c:h val="0.66323948866256743"/>
        </c:manualLayout>
      </c:layout>
      <c:lineChart>
        <c:grouping val="standard"/>
        <c:varyColors val="0"/>
        <c:ser>
          <c:idx val="5"/>
          <c:order val="0"/>
          <c:tx>
            <c:strRef>
              <c:f>'6 Levy Trends'!$A$21</c:f>
              <c:strCache>
                <c:ptCount val="1"/>
                <c:pt idx="0">
                  <c:v>Total</c:v>
                </c:pt>
              </c:strCache>
            </c:strRef>
          </c:tx>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Trends'!$C$21:$AD$21</c:f>
              <c:numCache>
                <c:formatCode>_(* #,##0_);_(* \(#,##0\);_(* "-"??_);_(@_)</c:formatCode>
                <c:ptCount val="28"/>
                <c:pt idx="0">
                  <c:v>6425.0829999999996</c:v>
                </c:pt>
                <c:pt idx="1">
                  <c:v>6715.3249999999998</c:v>
                </c:pt>
                <c:pt idx="2">
                  <c:v>7081.88</c:v>
                </c:pt>
                <c:pt idx="3">
                  <c:v>7542.8689999999997</c:v>
                </c:pt>
                <c:pt idx="4">
                  <c:v>7800.5429999999997</c:v>
                </c:pt>
                <c:pt idx="5">
                  <c:v>8274.5910000000003</c:v>
                </c:pt>
                <c:pt idx="6">
                  <c:v>8509.5419999999995</c:v>
                </c:pt>
                <c:pt idx="7">
                  <c:v>8654.9840000000004</c:v>
                </c:pt>
                <c:pt idx="8">
                  <c:v>9110.4709999999995</c:v>
                </c:pt>
                <c:pt idx="9">
                  <c:v>9572.2870000000003</c:v>
                </c:pt>
                <c:pt idx="10">
                  <c:v>10106.166999999999</c:v>
                </c:pt>
                <c:pt idx="11">
                  <c:v>10331.083000000001</c:v>
                </c:pt>
                <c:pt idx="12">
                  <c:v>11049.483</c:v>
                </c:pt>
                <c:pt idx="13">
                  <c:v>10772.718000000001</c:v>
                </c:pt>
                <c:pt idx="14">
                  <c:v>10863.21</c:v>
                </c:pt>
                <c:pt idx="15">
                  <c:v>11088.074000000001</c:v>
                </c:pt>
                <c:pt idx="16">
                  <c:v>11381.451999999999</c:v>
                </c:pt>
                <c:pt idx="17">
                  <c:v>12022.115</c:v>
                </c:pt>
                <c:pt idx="18">
                  <c:v>12492.791999999999</c:v>
                </c:pt>
                <c:pt idx="19">
                  <c:v>13061.385</c:v>
                </c:pt>
                <c:pt idx="20">
                  <c:v>13492.474</c:v>
                </c:pt>
                <c:pt idx="21">
                  <c:v>14093.117</c:v>
                </c:pt>
                <c:pt idx="22">
                  <c:v>14507.263999999999</c:v>
                </c:pt>
                <c:pt idx="23">
                  <c:v>15385.806</c:v>
                </c:pt>
                <c:pt idx="24">
                  <c:v>15193.661</c:v>
                </c:pt>
                <c:pt idx="25">
                  <c:v>15600.968000000001</c:v>
                </c:pt>
                <c:pt idx="26">
                  <c:v>15973.816999999999</c:v>
                </c:pt>
                <c:pt idx="27">
                  <c:v>16286.894</c:v>
                </c:pt>
              </c:numCache>
            </c:numRef>
          </c:val>
          <c:smooth val="0"/>
          <c:extLst>
            <c:ext xmlns:c16="http://schemas.microsoft.com/office/drawing/2014/chart" uri="{C3380CC4-5D6E-409C-BE32-E72D297353CC}">
              <c16:uniqueId val="{00000000-7676-4438-88DF-29B45AA76290}"/>
            </c:ext>
          </c:extLst>
        </c:ser>
        <c:ser>
          <c:idx val="2"/>
          <c:order val="1"/>
          <c:tx>
            <c:strRef>
              <c:f>'6 Levy Trends'!$A$18</c:f>
              <c:strCache>
                <c:ptCount val="1"/>
                <c:pt idx="0">
                  <c:v>State Aid</c:v>
                </c:pt>
              </c:strCache>
            </c:strRef>
          </c:tx>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Trends'!$C$18:$AD$18</c:f>
              <c:numCache>
                <c:formatCode>_(* #,##0_);_(* \(#,##0\);_(* "-"??_);_(@_)</c:formatCode>
                <c:ptCount val="28"/>
                <c:pt idx="0">
                  <c:v>3267.62</c:v>
                </c:pt>
                <c:pt idx="1">
                  <c:v>3564.2260000000001</c:v>
                </c:pt>
                <c:pt idx="2">
                  <c:v>3955.1379999999999</c:v>
                </c:pt>
                <c:pt idx="3">
                  <c:v>4268.2219999999998</c:v>
                </c:pt>
                <c:pt idx="4">
                  <c:v>4334.5709999999999</c:v>
                </c:pt>
                <c:pt idx="5">
                  <c:v>6088.4809999999998</c:v>
                </c:pt>
                <c:pt idx="6">
                  <c:v>6053.2420000000002</c:v>
                </c:pt>
                <c:pt idx="7">
                  <c:v>6002.3909999999996</c:v>
                </c:pt>
                <c:pt idx="8">
                  <c:v>6234.3450000000003</c:v>
                </c:pt>
                <c:pt idx="9">
                  <c:v>6424.2449999999999</c:v>
                </c:pt>
                <c:pt idx="10">
                  <c:v>6760.9480000000003</c:v>
                </c:pt>
                <c:pt idx="11">
                  <c:v>6864.4160000000002</c:v>
                </c:pt>
                <c:pt idx="12">
                  <c:v>6755.24</c:v>
                </c:pt>
                <c:pt idx="13">
                  <c:v>6868.5969999999998</c:v>
                </c:pt>
                <c:pt idx="14">
                  <c:v>7007.915</c:v>
                </c:pt>
                <c:pt idx="15">
                  <c:v>7285.0349999999999</c:v>
                </c:pt>
                <c:pt idx="16">
                  <c:v>7527.8810000000003</c:v>
                </c:pt>
                <c:pt idx="17">
                  <c:v>8124.7330000000002</c:v>
                </c:pt>
                <c:pt idx="18">
                  <c:v>8401.2939999999999</c:v>
                </c:pt>
                <c:pt idx="19">
                  <c:v>8756.732</c:v>
                </c:pt>
                <c:pt idx="20">
                  <c:v>9081.4500000000007</c:v>
                </c:pt>
                <c:pt idx="21">
                  <c:v>9377.2049999999999</c:v>
                </c:pt>
                <c:pt idx="22">
                  <c:v>9648.1550000000007</c:v>
                </c:pt>
                <c:pt idx="23">
                  <c:v>9896.9410000000007</c:v>
                </c:pt>
                <c:pt idx="24">
                  <c:v>10032.563</c:v>
                </c:pt>
                <c:pt idx="25">
                  <c:v>10255.566999999999</c:v>
                </c:pt>
                <c:pt idx="26">
                  <c:v>10428.789000000001</c:v>
                </c:pt>
                <c:pt idx="27">
                  <c:v>10577.941000000001</c:v>
                </c:pt>
              </c:numCache>
            </c:numRef>
          </c:val>
          <c:smooth val="0"/>
          <c:extLst>
            <c:ext xmlns:c16="http://schemas.microsoft.com/office/drawing/2014/chart" uri="{C3380CC4-5D6E-409C-BE32-E72D297353CC}">
              <c16:uniqueId val="{00000001-7676-4438-88DF-29B45AA76290}"/>
            </c:ext>
          </c:extLst>
        </c:ser>
        <c:ser>
          <c:idx val="0"/>
          <c:order val="2"/>
          <c:tx>
            <c:strRef>
              <c:f>'6 Levy Trends'!$A$16</c:f>
              <c:strCache>
                <c:ptCount val="1"/>
                <c:pt idx="0">
                  <c:v>Prop Tax</c:v>
                </c:pt>
              </c:strCache>
            </c:strRef>
          </c:tx>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Trends'!$C$16:$AD$16</c:f>
              <c:numCache>
                <c:formatCode>_(* #,##0_);_(* \(#,##0\);_(* "-"??_);_(@_)</c:formatCode>
                <c:ptCount val="28"/>
                <c:pt idx="0">
                  <c:v>2186.7840000000001</c:v>
                </c:pt>
                <c:pt idx="1">
                  <c:v>1996.8820000000001</c:v>
                </c:pt>
                <c:pt idx="2">
                  <c:v>1850.9839999999999</c:v>
                </c:pt>
                <c:pt idx="3">
                  <c:v>1804.567</c:v>
                </c:pt>
                <c:pt idx="4">
                  <c:v>1933.7329999999999</c:v>
                </c:pt>
                <c:pt idx="5">
                  <c:v>983.53899999999999</c:v>
                </c:pt>
                <c:pt idx="6">
                  <c:v>1188.6089999999999</c:v>
                </c:pt>
                <c:pt idx="7">
                  <c:v>1285.271</c:v>
                </c:pt>
                <c:pt idx="8">
                  <c:v>1372.1969999999999</c:v>
                </c:pt>
                <c:pt idx="9">
                  <c:v>1608.3610000000001</c:v>
                </c:pt>
                <c:pt idx="10">
                  <c:v>1772.694</c:v>
                </c:pt>
                <c:pt idx="11">
                  <c:v>1917.338</c:v>
                </c:pt>
                <c:pt idx="12">
                  <c:v>2065.39</c:v>
                </c:pt>
                <c:pt idx="13">
                  <c:v>2131.404</c:v>
                </c:pt>
                <c:pt idx="14">
                  <c:v>2169.7510000000002</c:v>
                </c:pt>
                <c:pt idx="15">
                  <c:v>2269.6619999999998</c:v>
                </c:pt>
                <c:pt idx="16">
                  <c:v>2304.627</c:v>
                </c:pt>
                <c:pt idx="17">
                  <c:v>2348.1729999999998</c:v>
                </c:pt>
                <c:pt idx="18">
                  <c:v>2457.7640000000001</c:v>
                </c:pt>
                <c:pt idx="19">
                  <c:v>2628.2959999999998</c:v>
                </c:pt>
                <c:pt idx="20">
                  <c:v>2690.7150000000001</c:v>
                </c:pt>
                <c:pt idx="21">
                  <c:v>2871.0540000000001</c:v>
                </c:pt>
                <c:pt idx="22">
                  <c:v>3090.0859999999998</c:v>
                </c:pt>
                <c:pt idx="23">
                  <c:v>3291.42</c:v>
                </c:pt>
                <c:pt idx="24">
                  <c:v>3363.7979999999998</c:v>
                </c:pt>
                <c:pt idx="25">
                  <c:v>3520.5549999999998</c:v>
                </c:pt>
                <c:pt idx="26">
                  <c:v>3683.7539999999999</c:v>
                </c:pt>
                <c:pt idx="27">
                  <c:v>3822.578</c:v>
                </c:pt>
              </c:numCache>
            </c:numRef>
          </c:val>
          <c:smooth val="0"/>
          <c:extLst>
            <c:ext xmlns:c16="http://schemas.microsoft.com/office/drawing/2014/chart" uri="{C3380CC4-5D6E-409C-BE32-E72D297353CC}">
              <c16:uniqueId val="{00000002-7676-4438-88DF-29B45AA76290}"/>
            </c:ext>
          </c:extLst>
        </c:ser>
        <c:ser>
          <c:idx val="1"/>
          <c:order val="3"/>
          <c:tx>
            <c:strRef>
              <c:f>'6 Levy Trends'!$A$17</c:f>
              <c:strCache>
                <c:ptCount val="1"/>
                <c:pt idx="0">
                  <c:v>Oth Rev</c:v>
                </c:pt>
              </c:strCache>
            </c:strRef>
          </c:tx>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Trends'!$C$17:$AD$17</c:f>
              <c:numCache>
                <c:formatCode>_(* #,##0_);_(* \(#,##0\);_(* "-"??_);_(@_)</c:formatCode>
                <c:ptCount val="28"/>
                <c:pt idx="0">
                  <c:v>529.78300000000002</c:v>
                </c:pt>
                <c:pt idx="1">
                  <c:v>568.69100000000003</c:v>
                </c:pt>
                <c:pt idx="2">
                  <c:v>546.10400000000004</c:v>
                </c:pt>
                <c:pt idx="3">
                  <c:v>584.79499999999996</c:v>
                </c:pt>
                <c:pt idx="4">
                  <c:v>577.25900000000001</c:v>
                </c:pt>
                <c:pt idx="5">
                  <c:v>594.26599999999996</c:v>
                </c:pt>
                <c:pt idx="6">
                  <c:v>612.98199999999997</c:v>
                </c:pt>
                <c:pt idx="7">
                  <c:v>690.57799999999997</c:v>
                </c:pt>
                <c:pt idx="8">
                  <c:v>802.75800000000004</c:v>
                </c:pt>
                <c:pt idx="9">
                  <c:v>843.77300000000002</c:v>
                </c:pt>
                <c:pt idx="10">
                  <c:v>854.755</c:v>
                </c:pt>
                <c:pt idx="11">
                  <c:v>808.72699999999998</c:v>
                </c:pt>
                <c:pt idx="12">
                  <c:v>754.25199999999995</c:v>
                </c:pt>
                <c:pt idx="13">
                  <c:v>754.93499999999995</c:v>
                </c:pt>
                <c:pt idx="14">
                  <c:v>770.95500000000004</c:v>
                </c:pt>
                <c:pt idx="15">
                  <c:v>765.17899999999997</c:v>
                </c:pt>
                <c:pt idx="16">
                  <c:v>791.38900000000001</c:v>
                </c:pt>
                <c:pt idx="17">
                  <c:v>783.21799999999996</c:v>
                </c:pt>
                <c:pt idx="18">
                  <c:v>850.20699999999999</c:v>
                </c:pt>
                <c:pt idx="19">
                  <c:v>862.35799999999995</c:v>
                </c:pt>
                <c:pt idx="20">
                  <c:v>901.57</c:v>
                </c:pt>
                <c:pt idx="21">
                  <c:v>963.72199999999998</c:v>
                </c:pt>
                <c:pt idx="22">
                  <c:v>836.04399999999998</c:v>
                </c:pt>
                <c:pt idx="23">
                  <c:v>849.36099999999999</c:v>
                </c:pt>
                <c:pt idx="24">
                  <c:v>862.90899999999999</c:v>
                </c:pt>
                <c:pt idx="25">
                  <c:v>876.69399999999996</c:v>
                </c:pt>
                <c:pt idx="26">
                  <c:v>890.721</c:v>
                </c:pt>
                <c:pt idx="27">
                  <c:v>904.99199999999996</c:v>
                </c:pt>
              </c:numCache>
            </c:numRef>
          </c:val>
          <c:smooth val="0"/>
          <c:extLst>
            <c:ext xmlns:c16="http://schemas.microsoft.com/office/drawing/2014/chart" uri="{C3380CC4-5D6E-409C-BE32-E72D297353CC}">
              <c16:uniqueId val="{00000003-7676-4438-88DF-29B45AA76290}"/>
            </c:ext>
          </c:extLst>
        </c:ser>
        <c:ser>
          <c:idx val="3"/>
          <c:order val="4"/>
          <c:tx>
            <c:strRef>
              <c:f>'6 Levy Trends'!$A$19</c:f>
              <c:strCache>
                <c:ptCount val="1"/>
                <c:pt idx="0">
                  <c:v>Federal Aid</c:v>
                </c:pt>
              </c:strCache>
            </c:strRef>
          </c:tx>
          <c:marker>
            <c:symbol val="circle"/>
            <c:size val="7"/>
          </c:marker>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Trends'!$C$19:$AD$19</c:f>
              <c:numCache>
                <c:formatCode>_(* #,##0_);_(* \(#,##0\);_(* "-"??_);_(@_)</c:formatCode>
                <c:ptCount val="28"/>
                <c:pt idx="0">
                  <c:v>294.32499999999999</c:v>
                </c:pt>
                <c:pt idx="1">
                  <c:v>317.58300000000003</c:v>
                </c:pt>
                <c:pt idx="2">
                  <c:v>343.02199999999999</c:v>
                </c:pt>
                <c:pt idx="3">
                  <c:v>370.88099999999997</c:v>
                </c:pt>
                <c:pt idx="4">
                  <c:v>436.464</c:v>
                </c:pt>
                <c:pt idx="5">
                  <c:v>497.53199999999998</c:v>
                </c:pt>
                <c:pt idx="6">
                  <c:v>541.43200000000002</c:v>
                </c:pt>
                <c:pt idx="7">
                  <c:v>568.68899999999996</c:v>
                </c:pt>
                <c:pt idx="8">
                  <c:v>595.64200000000005</c:v>
                </c:pt>
                <c:pt idx="9">
                  <c:v>590.55200000000002</c:v>
                </c:pt>
                <c:pt idx="10">
                  <c:v>609.822</c:v>
                </c:pt>
                <c:pt idx="11">
                  <c:v>633.18700000000001</c:v>
                </c:pt>
                <c:pt idx="12">
                  <c:v>1362.002</c:v>
                </c:pt>
                <c:pt idx="13">
                  <c:v>905.26599999999996</c:v>
                </c:pt>
                <c:pt idx="14">
                  <c:v>797.19899999999996</c:v>
                </c:pt>
                <c:pt idx="15">
                  <c:v>709.50300000000004</c:v>
                </c:pt>
                <c:pt idx="16">
                  <c:v>695.42</c:v>
                </c:pt>
                <c:pt idx="17">
                  <c:v>699.27</c:v>
                </c:pt>
                <c:pt idx="18">
                  <c:v>713.58299999999997</c:v>
                </c:pt>
                <c:pt idx="19">
                  <c:v>744.01199999999994</c:v>
                </c:pt>
                <c:pt idx="20">
                  <c:v>749.20699999999999</c:v>
                </c:pt>
                <c:pt idx="21">
                  <c:v>775.76900000000001</c:v>
                </c:pt>
                <c:pt idx="22">
                  <c:v>825.00400000000002</c:v>
                </c:pt>
                <c:pt idx="23">
                  <c:v>1219.3620000000001</c:v>
                </c:pt>
                <c:pt idx="24">
                  <c:v>799.27499999999998</c:v>
                </c:pt>
                <c:pt idx="25">
                  <c:v>807.26800000000003</c:v>
                </c:pt>
                <c:pt idx="26">
                  <c:v>815.34100000000001</c:v>
                </c:pt>
                <c:pt idx="27">
                  <c:v>823.49400000000003</c:v>
                </c:pt>
              </c:numCache>
            </c:numRef>
          </c:val>
          <c:smooth val="0"/>
          <c:extLst>
            <c:ext xmlns:c16="http://schemas.microsoft.com/office/drawing/2014/chart" uri="{C3380CC4-5D6E-409C-BE32-E72D297353CC}">
              <c16:uniqueId val="{00000004-7676-4438-88DF-29B45AA76290}"/>
            </c:ext>
          </c:extLst>
        </c:ser>
        <c:ser>
          <c:idx val="4"/>
          <c:order val="5"/>
          <c:tx>
            <c:strRef>
              <c:f>'6 Levy Trends'!$A$20</c:f>
              <c:strCache>
                <c:ptCount val="1"/>
                <c:pt idx="0">
                  <c:v>Credits &amp; Oth Aid</c:v>
                </c:pt>
              </c:strCache>
            </c:strRef>
          </c:tx>
          <c:marker>
            <c:symbol val="dot"/>
            <c:size val="7"/>
          </c:marker>
          <c:cat>
            <c:strRef>
              <c:f>'6 Levy Trends'!$C$3:$AD$3</c:f>
              <c:strCache>
                <c:ptCount val="28"/>
                <c:pt idx="0">
                  <c:v>FY 1998</c:v>
                </c:pt>
                <c:pt idx="1">
                  <c:v>FY 1999</c:v>
                </c:pt>
                <c:pt idx="2">
                  <c:v>FY 2000</c:v>
                </c:pt>
                <c:pt idx="3">
                  <c:v>FY 2001</c:v>
                </c:pt>
                <c:pt idx="4">
                  <c:v>FY 2002</c:v>
                </c:pt>
                <c:pt idx="5">
                  <c:v>FY 2003</c:v>
                </c:pt>
                <c:pt idx="6">
                  <c:v>FY 2004</c:v>
                </c:pt>
                <c:pt idx="7">
                  <c:v>FY 2005</c:v>
                </c:pt>
                <c:pt idx="8">
                  <c:v>FY 2006</c:v>
                </c:pt>
                <c:pt idx="9">
                  <c:v>FY 2007</c:v>
                </c:pt>
                <c:pt idx="10">
                  <c:v>FY 2008</c:v>
                </c:pt>
                <c:pt idx="11">
                  <c:v>FY 2009</c:v>
                </c:pt>
                <c:pt idx="12">
                  <c:v>FY 2010</c:v>
                </c:pt>
                <c:pt idx="13">
                  <c:v>FY 2011</c:v>
                </c:pt>
                <c:pt idx="14">
                  <c:v>FY 2012</c:v>
                </c:pt>
                <c:pt idx="15">
                  <c:v>FY 2013</c:v>
                </c:pt>
                <c:pt idx="16">
                  <c:v>FY 2014</c:v>
                </c:pt>
                <c:pt idx="17">
                  <c:v>FY 2015</c:v>
                </c:pt>
                <c:pt idx="18">
                  <c:v>FY 2016</c:v>
                </c:pt>
                <c:pt idx="19">
                  <c:v>FY 2017</c:v>
                </c:pt>
                <c:pt idx="20">
                  <c:v>FY 2018</c:v>
                </c:pt>
                <c:pt idx="21">
                  <c:v>FY 2019</c:v>
                </c:pt>
                <c:pt idx="22">
                  <c:v>FY 2020</c:v>
                </c:pt>
                <c:pt idx="23">
                  <c:v>FY 2021</c:v>
                </c:pt>
                <c:pt idx="24">
                  <c:v>FY 2022</c:v>
                </c:pt>
                <c:pt idx="25">
                  <c:v>FY 2023</c:v>
                </c:pt>
                <c:pt idx="26">
                  <c:v>FY 2024</c:v>
                </c:pt>
                <c:pt idx="27">
                  <c:v>FY 2025</c:v>
                </c:pt>
              </c:strCache>
            </c:strRef>
          </c:cat>
          <c:val>
            <c:numRef>
              <c:f>'6 Levy Trends'!$C$20:$AD$20</c:f>
              <c:numCache>
                <c:formatCode>_(* #,##0_);_(* \(#,##0\);_(* "-"??_);_(@_)</c:formatCode>
                <c:ptCount val="28"/>
                <c:pt idx="0">
                  <c:v>146.571</c:v>
                </c:pt>
                <c:pt idx="1">
                  <c:v>267.94299999999998</c:v>
                </c:pt>
                <c:pt idx="2">
                  <c:v>386.63200000000001</c:v>
                </c:pt>
                <c:pt idx="3">
                  <c:v>514.404</c:v>
                </c:pt>
                <c:pt idx="4">
                  <c:v>518.51599999999996</c:v>
                </c:pt>
                <c:pt idx="5">
                  <c:v>110.773</c:v>
                </c:pt>
                <c:pt idx="6">
                  <c:v>113.277</c:v>
                </c:pt>
                <c:pt idx="7">
                  <c:v>108.05500000000001</c:v>
                </c:pt>
                <c:pt idx="8">
                  <c:v>105.529</c:v>
                </c:pt>
                <c:pt idx="9">
                  <c:v>105.35599999999999</c:v>
                </c:pt>
                <c:pt idx="10">
                  <c:v>107.94799999999999</c:v>
                </c:pt>
                <c:pt idx="11">
                  <c:v>107.41500000000001</c:v>
                </c:pt>
                <c:pt idx="12">
                  <c:v>112.599</c:v>
                </c:pt>
                <c:pt idx="13">
                  <c:v>112.51600000000001</c:v>
                </c:pt>
                <c:pt idx="14">
                  <c:v>117.39</c:v>
                </c:pt>
                <c:pt idx="15">
                  <c:v>58.695</c:v>
                </c:pt>
                <c:pt idx="16">
                  <c:v>62.134999999999998</c:v>
                </c:pt>
                <c:pt idx="17">
                  <c:v>66.721000000000004</c:v>
                </c:pt>
                <c:pt idx="18">
                  <c:v>69.944000000000003</c:v>
                </c:pt>
                <c:pt idx="19">
                  <c:v>69.986999999999995</c:v>
                </c:pt>
                <c:pt idx="20">
                  <c:v>69.531999999999996</c:v>
                </c:pt>
                <c:pt idx="21">
                  <c:v>105.367</c:v>
                </c:pt>
                <c:pt idx="22">
                  <c:v>107.97499999999999</c:v>
                </c:pt>
                <c:pt idx="23">
                  <c:v>128.72200000000001</c:v>
                </c:pt>
                <c:pt idx="24">
                  <c:v>135.11600000000001</c:v>
                </c:pt>
                <c:pt idx="25">
                  <c:v>140.88399999999999</c:v>
                </c:pt>
                <c:pt idx="26">
                  <c:v>155.21199999999999</c:v>
                </c:pt>
                <c:pt idx="27">
                  <c:v>157.88900000000001</c:v>
                </c:pt>
              </c:numCache>
            </c:numRef>
          </c:val>
          <c:smooth val="0"/>
          <c:extLst>
            <c:ext xmlns:c16="http://schemas.microsoft.com/office/drawing/2014/chart" uri="{C3380CC4-5D6E-409C-BE32-E72D297353CC}">
              <c16:uniqueId val="{00000005-7676-4438-88DF-29B45AA76290}"/>
            </c:ext>
          </c:extLst>
        </c:ser>
        <c:dLbls>
          <c:showLegendKey val="0"/>
          <c:showVal val="0"/>
          <c:showCatName val="0"/>
          <c:showSerName val="0"/>
          <c:showPercent val="0"/>
          <c:showBubbleSize val="0"/>
        </c:dLbls>
        <c:marker val="1"/>
        <c:smooth val="0"/>
        <c:axId val="289710512"/>
        <c:axId val="1"/>
      </c:lineChart>
      <c:catAx>
        <c:axId val="289710512"/>
        <c:scaling>
          <c:orientation val="minMax"/>
        </c:scaling>
        <c:delete val="0"/>
        <c:axPos val="b"/>
        <c:numFmt formatCode="General" sourceLinked="1"/>
        <c:majorTickMark val="none"/>
        <c:minorTickMark val="none"/>
        <c:tickLblPos val="nextTo"/>
        <c:txPr>
          <a:bodyPr rot="-1800000" vert="horz"/>
          <a:lstStyle/>
          <a:p>
            <a:pPr>
              <a:defRPr sz="1200" b="1" i="0" u="none" strike="noStrike" baseline="0">
                <a:solidFill>
                  <a:srgbClr val="000000"/>
                </a:solidFill>
                <a:latin typeface="Calibri"/>
                <a:ea typeface="Calibri"/>
                <a:cs typeface="Calibri"/>
              </a:defRPr>
            </a:pPr>
            <a:endParaRPr lang="en-US"/>
          </a:p>
        </c:txPr>
        <c:crossAx val="1"/>
        <c:crosses val="autoZero"/>
        <c:auto val="1"/>
        <c:lblAlgn val="ctr"/>
        <c:lblOffset val="100"/>
        <c:tickLblSkip val="2"/>
        <c:noMultiLvlLbl val="0"/>
      </c:catAx>
      <c:valAx>
        <c:axId val="1"/>
        <c:scaling>
          <c:orientation val="minMax"/>
          <c:min val="0"/>
        </c:scaling>
        <c:delete val="0"/>
        <c:axPos val="l"/>
        <c:majorGridlines/>
        <c:numFmt formatCode="&quot;$&quot;#,##0" sourceLinked="0"/>
        <c:majorTickMark val="none"/>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289710512"/>
        <c:crosses val="autoZero"/>
        <c:crossBetween val="between"/>
      </c:valAx>
    </c:plotArea>
    <c:legend>
      <c:legendPos val="r"/>
      <c:legendEntry>
        <c:idx val="0"/>
        <c:txPr>
          <a:bodyPr/>
          <a:lstStyle/>
          <a:p>
            <a:pPr>
              <a:defRPr sz="1000" b="1" i="0" u="none" strike="noStrike" baseline="0">
                <a:solidFill>
                  <a:srgbClr val="000000"/>
                </a:solidFill>
                <a:latin typeface="Calibri"/>
                <a:ea typeface="Calibri"/>
                <a:cs typeface="Calibri"/>
              </a:defRPr>
            </a:pPr>
            <a:endParaRPr lang="en-US"/>
          </a:p>
        </c:txPr>
      </c:legendEntry>
      <c:legendEntry>
        <c:idx val="1"/>
        <c:txPr>
          <a:bodyPr/>
          <a:lstStyle/>
          <a:p>
            <a:pPr>
              <a:defRPr sz="1000" b="1" i="0" u="none" strike="noStrike" baseline="0">
                <a:solidFill>
                  <a:srgbClr val="000000"/>
                </a:solidFill>
                <a:latin typeface="Calibri"/>
                <a:ea typeface="Calibri"/>
                <a:cs typeface="Calibri"/>
              </a:defRPr>
            </a:pPr>
            <a:endParaRPr lang="en-US"/>
          </a:p>
        </c:txPr>
      </c:legendEntry>
      <c:legendEntry>
        <c:idx val="2"/>
        <c:txPr>
          <a:bodyPr/>
          <a:lstStyle/>
          <a:p>
            <a:pPr>
              <a:defRPr sz="1000" b="1" i="0" u="none" strike="noStrike" baseline="0">
                <a:solidFill>
                  <a:srgbClr val="000000"/>
                </a:solidFill>
                <a:latin typeface="Calibri"/>
                <a:ea typeface="Calibri"/>
                <a:cs typeface="Calibri"/>
              </a:defRPr>
            </a:pPr>
            <a:endParaRPr lang="en-US"/>
          </a:p>
        </c:txPr>
      </c:legendEntry>
      <c:legendEntry>
        <c:idx val="3"/>
        <c:txPr>
          <a:bodyPr/>
          <a:lstStyle/>
          <a:p>
            <a:pPr>
              <a:defRPr sz="1000" b="1" i="0" u="none" strike="noStrike" baseline="0">
                <a:solidFill>
                  <a:srgbClr val="000000"/>
                </a:solidFill>
                <a:latin typeface="Calibri"/>
                <a:ea typeface="Calibri"/>
                <a:cs typeface="Calibri"/>
              </a:defRPr>
            </a:pPr>
            <a:endParaRPr lang="en-US"/>
          </a:p>
        </c:txPr>
      </c:legendEntry>
      <c:legendEntry>
        <c:idx val="4"/>
        <c:txPr>
          <a:bodyPr/>
          <a:lstStyle/>
          <a:p>
            <a:pPr>
              <a:defRPr sz="1000" b="1" i="0" u="none" strike="noStrike" baseline="0">
                <a:solidFill>
                  <a:srgbClr val="000000"/>
                </a:solidFill>
                <a:latin typeface="Calibri"/>
                <a:ea typeface="Calibri"/>
                <a:cs typeface="Calibri"/>
              </a:defRPr>
            </a:pPr>
            <a:endParaRPr lang="en-US"/>
          </a:p>
        </c:txPr>
      </c:legendEntry>
      <c:legendEntry>
        <c:idx val="5"/>
        <c:txPr>
          <a:bodyPr/>
          <a:lstStyle/>
          <a:p>
            <a:pPr>
              <a:defRPr sz="1000" b="1" i="0" u="none" strike="noStrike" baseline="0">
                <a:solidFill>
                  <a:srgbClr val="000000"/>
                </a:solidFill>
                <a:latin typeface="Calibri"/>
                <a:ea typeface="Calibri"/>
                <a:cs typeface="Calibri"/>
              </a:defRPr>
            </a:pPr>
            <a:endParaRPr lang="en-US"/>
          </a:p>
        </c:txPr>
      </c:legendEntry>
      <c:layout>
        <c:manualLayout>
          <c:xMode val="edge"/>
          <c:yMode val="edge"/>
          <c:x val="6.5441382823741817E-2"/>
          <c:y val="0.92569735803549202"/>
          <c:w val="0.89412014885699098"/>
          <c:h val="7.430257926619932E-2"/>
        </c:manualLayout>
      </c:layout>
      <c:overlay val="0"/>
      <c:txPr>
        <a:bodyPr/>
        <a:lstStyle/>
        <a:p>
          <a:pPr>
            <a:defRPr sz="10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55-4500-B683-2D05F02666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55-4500-B683-2D05F02666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55-4500-B683-2D05F02666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55-4500-B683-2D05F0266637}"/>
              </c:ext>
            </c:extLst>
          </c:dPt>
          <c:dLbls>
            <c:dLbl>
              <c:idx val="0"/>
              <c:layout>
                <c:manualLayout>
                  <c:x val="1.7730496453900579E-2"/>
                  <c:y val="2.680965147452984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E55-4500-B683-2D05F0266637}"/>
                </c:ext>
              </c:extLst>
            </c:dLbl>
            <c:dLbl>
              <c:idx val="1"/>
              <c:layout>
                <c:manualLayout>
                  <c:x val="-2.4822695035460994E-2"/>
                  <c:y val="-2.949061662198393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55-4500-B683-2D05F0266637}"/>
                </c:ext>
              </c:extLst>
            </c:dLbl>
            <c:dLbl>
              <c:idx val="2"/>
              <c:layout>
                <c:manualLayout>
                  <c:x val="-1.2411347517730497E-2"/>
                  <c:y val="8.042895442359249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E55-4500-B683-2D05F0266637}"/>
                </c:ext>
              </c:extLst>
            </c:dLbl>
            <c:dLbl>
              <c:idx val="3"/>
              <c:layout>
                <c:manualLayout>
                  <c:x val="2.6595744680851064E-2"/>
                  <c:y val="2.680965147453083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E55-4500-B683-2D05F026663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General</c:v>
                </c:pt>
                <c:pt idx="1">
                  <c:v>Special Revenue</c:v>
                </c:pt>
                <c:pt idx="2">
                  <c:v>Federal</c:v>
                </c:pt>
                <c:pt idx="3">
                  <c:v>Other</c:v>
                </c:pt>
              </c:strCache>
            </c:strRef>
          </c:cat>
          <c:val>
            <c:numRef>
              <c:f>Sheet1!$B$2:$B$5</c:f>
              <c:numCache>
                <c:formatCode>General</c:formatCode>
                <c:ptCount val="4"/>
                <c:pt idx="0">
                  <c:v>965252</c:v>
                </c:pt>
                <c:pt idx="1">
                  <c:v>930036</c:v>
                </c:pt>
                <c:pt idx="2">
                  <c:v>32147</c:v>
                </c:pt>
                <c:pt idx="3">
                  <c:v>31117</c:v>
                </c:pt>
              </c:numCache>
            </c:numRef>
          </c:val>
          <c:extLst>
            <c:ext xmlns:c16="http://schemas.microsoft.com/office/drawing/2014/chart" uri="{C3380CC4-5D6E-409C-BE32-E72D297353CC}">
              <c16:uniqueId val="{00000008-1E55-4500-B683-2D05F026663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explosion val="8"/>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pPr/>
                      <a:t>[CELLRANGE]</a:t>
                    </a:fld>
                    <a:r>
                      <a:rPr lang="en-US" baseline="0" dirty="0"/>
                      <a:t>, </a:t>
                    </a:r>
                    <a:fld id="{9AD1CA27-5F51-47DB-B271-CC9E628B9D84}"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pPr/>
                      <a:t>[CELLRANGE]</a:t>
                    </a:fld>
                    <a:r>
                      <a:rPr lang="en-US" baseline="0" dirty="0"/>
                      <a:t>, </a:t>
                    </a:r>
                    <a:fld id="{9FF7FD37-3C19-40FC-A758-042429E4E73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pPr/>
                      <a:t>[CELLRANGE]</a:t>
                    </a:fld>
                    <a:r>
                      <a:rPr lang="en-US" baseline="0" dirty="0"/>
                      <a:t>, </a:t>
                    </a:r>
                    <a:fld id="{D4AFAEAF-5A3B-48F6-9E81-EDA9AD7DD659}"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2.4584880899321489E-2"/>
                  <c:y val="4.5336880258341995E-3"/>
                </c:manualLayout>
              </c:layout>
              <c:tx>
                <c:rich>
                  <a:bodyPr/>
                  <a:lstStyle/>
                  <a:p>
                    <a:fld id="{DE7031C5-2B54-4204-8887-450C1ADF0A7C}" type="CELLRANGE">
                      <a:rPr lang="en-US" baseline="0" dirty="0"/>
                      <a:pPr/>
                      <a:t>[CELLRANGE]</a:t>
                    </a:fld>
                    <a:r>
                      <a:rPr lang="en-US" baseline="0" dirty="0"/>
                      <a:t>, </a:t>
                    </a:r>
                    <a:fld id="{5662CBDE-C92F-4E60-AC32-3669BF33BCF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pPr/>
                      <a:t>[CELLRANGE]</a:t>
                    </a:fld>
                    <a:r>
                      <a:rPr lang="en-US" baseline="0" dirty="0"/>
                      <a:t>, </a:t>
                    </a:r>
                    <a:fld id="{0D15D875-0F31-4354-8E74-F36C0EBD8BBA}"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pPr/>
                      <a:t>[CELLRANGE]</a:t>
                    </a:fld>
                    <a:r>
                      <a:rPr lang="en-US" baseline="0" dirty="0"/>
                      <a:t>, </a:t>
                    </a:r>
                    <a:fld id="{34BE5614-D7EB-4E71-B1D1-6E0426C599BE}"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pPr/>
                      <a:t>[CELLRANGE]</a:t>
                    </a:fld>
                    <a:r>
                      <a:rPr lang="en-US" baseline="0" dirty="0"/>
                      <a:t>, </a:t>
                    </a:r>
                    <a:fld id="{7FB463B8-54D6-4865-8217-DDB32566F9F8}"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pPr/>
                      <a:t>[CELLRANGE]</a:t>
                    </a:fld>
                    <a:r>
                      <a:rPr lang="en-US" baseline="0" dirty="0"/>
                      <a:t>, </a:t>
                    </a:r>
                  </a:p>
                  <a:p>
                    <a:fld id="{D37FAB0D-415A-49C4-8066-5E9050E90922}" type="CELLREF">
                      <a:rPr lang="en-US" baseline="0" smtClean="0"/>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pPr/>
                      <a:t>[CELLRANGE]</a:t>
                    </a:fld>
                    <a:r>
                      <a:rPr lang="en-US" baseline="0" dirty="0"/>
                      <a:t>, </a:t>
                    </a:r>
                    <a:fld id="{726DC24A-8E0D-4EE8-AE6D-BA500AFC1A6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t>All Others, </a:t>
                    </a:r>
                    <a:fld id="{7224CE54-4D4F-4C25-9528-FBF570C9A56E}"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Projected General Fund Balance</a:t>
            </a:r>
          </a:p>
        </c:rich>
      </c:tx>
      <c:layout>
        <c:manualLayout>
          <c:xMode val="edge"/>
          <c:yMode val="edge"/>
          <c:x val="0.24404077053769091"/>
          <c:y val="5.4503022557384814E-3"/>
        </c:manualLayout>
      </c:layout>
      <c:overlay val="0"/>
    </c:title>
    <c:autoTitleDeleted val="0"/>
    <c:plotArea>
      <c:layout/>
      <c:barChart>
        <c:barDir val="col"/>
        <c:grouping val="clustered"/>
        <c:varyColors val="0"/>
        <c:ser>
          <c:idx val="0"/>
          <c:order val="0"/>
          <c:tx>
            <c:strRef>
              <c:f>Sheet1!$B$1</c:f>
              <c:strCache>
                <c:ptCount val="1"/>
                <c:pt idx="0">
                  <c:v>Budgetary Balance</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Sheet1!$B$2:$B$4</c:f>
              <c:numCache>
                <c:formatCode>General</c:formatCode>
                <c:ptCount val="3"/>
                <c:pt idx="0">
                  <c:v>0.39350099999999999</c:v>
                </c:pt>
                <c:pt idx="1">
                  <c:v>-0.88270899999999997</c:v>
                </c:pt>
                <c:pt idx="2">
                  <c:v>-1.623505</c:v>
                </c:pt>
              </c:numCache>
            </c:numRef>
          </c:val>
          <c:extLst>
            <c:ext xmlns:c16="http://schemas.microsoft.com/office/drawing/2014/chart" uri="{C3380CC4-5D6E-409C-BE32-E72D297353CC}">
              <c16:uniqueId val="{00000000-CF06-4022-9FF4-C456AC391C67}"/>
            </c:ext>
          </c:extLst>
        </c:ser>
        <c:ser>
          <c:idx val="1"/>
          <c:order val="1"/>
          <c:tx>
            <c:strRef>
              <c:f>Sheet1!$C$1</c:f>
              <c:strCache>
                <c:ptCount val="1"/>
                <c:pt idx="0">
                  <c:v>Structural Balance</c:v>
                </c:pt>
              </c:strCache>
            </c:strRef>
          </c:tx>
          <c:invertIfNegative val="0"/>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2020-21</c:v>
                </c:pt>
                <c:pt idx="1">
                  <c:v>FY 2022-23</c:v>
                </c:pt>
                <c:pt idx="2">
                  <c:v>FY 2024-25</c:v>
                </c:pt>
              </c:strCache>
            </c:strRef>
          </c:cat>
          <c:val>
            <c:numRef>
              <c:f>Sheet1!$C$2:$C$4</c:f>
              <c:numCache>
                <c:formatCode>General</c:formatCode>
                <c:ptCount val="3"/>
                <c:pt idx="0">
                  <c:v>-0.76967799999999997</c:v>
                </c:pt>
                <c:pt idx="1">
                  <c:v>-1.6187780000000001</c:v>
                </c:pt>
                <c:pt idx="2">
                  <c:v>-0.55178400000000005</c:v>
                </c:pt>
              </c:numCache>
            </c:numRef>
          </c:val>
          <c:extLst>
            <c:ext xmlns:c16="http://schemas.microsoft.com/office/drawing/2014/chart" uri="{C3380CC4-5D6E-409C-BE32-E72D297353CC}">
              <c16:uniqueId val="{00000001-CF06-4022-9FF4-C456AC391C67}"/>
            </c:ext>
          </c:extLst>
        </c:ser>
        <c:dLbls>
          <c:showLegendKey val="0"/>
          <c:showVal val="0"/>
          <c:showCatName val="0"/>
          <c:showSerName val="0"/>
          <c:showPercent val="0"/>
          <c:showBubbleSize val="0"/>
        </c:dLbls>
        <c:gapWidth val="150"/>
        <c:axId val="152299600"/>
        <c:axId val="152299992"/>
      </c:barChart>
      <c:catAx>
        <c:axId val="152299600"/>
        <c:scaling>
          <c:orientation val="minMax"/>
        </c:scaling>
        <c:delete val="0"/>
        <c:axPos val="b"/>
        <c:numFmt formatCode="General" sourceLinked="0"/>
        <c:majorTickMark val="out"/>
        <c:minorTickMark val="none"/>
        <c:tickLblPos val="low"/>
        <c:crossAx val="152299992"/>
        <c:crosses val="autoZero"/>
        <c:auto val="1"/>
        <c:lblAlgn val="ctr"/>
        <c:lblOffset val="100"/>
        <c:noMultiLvlLbl val="0"/>
      </c:catAx>
      <c:valAx>
        <c:axId val="152299992"/>
        <c:scaling>
          <c:orientation val="minMax"/>
          <c:max val="3"/>
          <c:min val="-3"/>
        </c:scaling>
        <c:delete val="0"/>
        <c:axPos val="l"/>
        <c:majorGridlines/>
        <c:title>
          <c:tx>
            <c:rich>
              <a:bodyPr rot="0" vert="wordArtVert"/>
              <a:lstStyle/>
              <a:p>
                <a:pPr>
                  <a:defRPr/>
                </a:pPr>
                <a:r>
                  <a:rPr lang="en-US"/>
                  <a:t>Billions</a:t>
                </a:r>
              </a:p>
            </c:rich>
          </c:tx>
          <c:layout>
            <c:manualLayout>
              <c:xMode val="edge"/>
              <c:yMode val="edge"/>
              <c:x val="6.8827040897894813E-3"/>
              <c:y val="0.22799022035529104"/>
            </c:manualLayout>
          </c:layout>
          <c:overlay val="0"/>
        </c:title>
        <c:numFmt formatCode="&quot;$&quot;#,##0" sourceLinked="0"/>
        <c:majorTickMark val="out"/>
        <c:minorTickMark val="none"/>
        <c:tickLblPos val="low"/>
        <c:crossAx val="152299600"/>
        <c:crosses val="autoZero"/>
        <c:crossBetween val="between"/>
        <c:majorUnit val="2"/>
      </c:valAx>
    </c:plotArea>
    <c:legend>
      <c:legendPos val="r"/>
      <c:layout>
        <c:manualLayout>
          <c:xMode val="edge"/>
          <c:yMode val="edge"/>
          <c:x val="0.15950991895209479"/>
          <c:y val="0.71147859404517988"/>
          <c:w val="0.30708051408922127"/>
          <c:h val="0.14196664071693577"/>
        </c:manualLayout>
      </c:layout>
      <c:overlay val="1"/>
    </c:legend>
    <c:plotVisOnly val="1"/>
    <c:dispBlanksAs val="gap"/>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24922002674195"/>
          <c:y val="9.4235830379140087E-2"/>
          <c:w val="0.44226897934927945"/>
          <c:h val="0.81152833924171985"/>
        </c:manualLayout>
      </c:layout>
      <c:pieChart>
        <c:varyColors val="1"/>
        <c:ser>
          <c:idx val="0"/>
          <c:order val="0"/>
          <c:explosion val="4"/>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explosion val="26"/>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explosion val="0"/>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explosion val="0"/>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explosion val="0"/>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explosion val="0"/>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explosion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explosion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explosion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explosion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solidFill>
                          <a:schemeClr val="bg1">
                            <a:lumMod val="65000"/>
                          </a:schemeClr>
                        </a:solidFill>
                      </a:rPr>
                      <a:pPr/>
                      <a:t>[CELLRANGE]</a:t>
                    </a:fld>
                    <a:r>
                      <a:rPr lang="en-US" baseline="0" dirty="0">
                        <a:solidFill>
                          <a:schemeClr val="bg1">
                            <a:lumMod val="65000"/>
                          </a:schemeClr>
                        </a:solidFill>
                      </a:rPr>
                      <a:t>, </a:t>
                    </a:r>
                    <a:fld id="{9AD1CA27-5F51-47DB-B271-CC9E628B9D84}"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pPr/>
                      <a:t>[CELLRANGE]</a:t>
                    </a:fld>
                    <a:r>
                      <a:rPr lang="en-US" baseline="0" dirty="0"/>
                      <a:t>, </a:t>
                    </a:r>
                    <a:fld id="{9FF7FD37-3C19-40FC-A758-042429E4E73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solidFill>
                          <a:schemeClr val="bg1">
                            <a:lumMod val="65000"/>
                          </a:schemeClr>
                        </a:solidFill>
                      </a:rPr>
                      <a:pPr/>
                      <a:t>[CELLRANGE]</a:t>
                    </a:fld>
                    <a:r>
                      <a:rPr lang="en-US" baseline="0" dirty="0">
                        <a:solidFill>
                          <a:schemeClr val="bg1">
                            <a:lumMod val="65000"/>
                          </a:schemeClr>
                        </a:solidFill>
                      </a:rPr>
                      <a:t>, </a:t>
                    </a:r>
                    <a:fld id="{D4AFAEAF-5A3B-48F6-9E81-EDA9AD7DD659}"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2.4584880899321489E-2"/>
                  <c:y val="4.5336880258341995E-3"/>
                </c:manualLayout>
              </c:layout>
              <c:tx>
                <c:rich>
                  <a:bodyPr/>
                  <a:lstStyle/>
                  <a:p>
                    <a:fld id="{DE7031C5-2B54-4204-8887-450C1ADF0A7C}" type="CELLRANGE">
                      <a:rPr lang="en-US" baseline="0" dirty="0">
                        <a:solidFill>
                          <a:schemeClr val="bg1">
                            <a:lumMod val="65000"/>
                          </a:schemeClr>
                        </a:solidFill>
                      </a:rPr>
                      <a:pPr/>
                      <a:t>[CELLRANGE]</a:t>
                    </a:fld>
                    <a:r>
                      <a:rPr lang="en-US" baseline="0" dirty="0">
                        <a:solidFill>
                          <a:schemeClr val="bg1">
                            <a:lumMod val="65000"/>
                          </a:schemeClr>
                        </a:solidFill>
                      </a:rPr>
                      <a:t>, </a:t>
                    </a:r>
                    <a:fld id="{5662CBDE-C92F-4E60-AC32-3669BF33BCF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solidFill>
                          <a:schemeClr val="bg1">
                            <a:lumMod val="65000"/>
                          </a:schemeClr>
                        </a:solidFill>
                      </a:rPr>
                      <a:pPr/>
                      <a:t>[CELLRANGE]</a:t>
                    </a:fld>
                    <a:r>
                      <a:rPr lang="en-US" baseline="0" dirty="0">
                        <a:solidFill>
                          <a:schemeClr val="bg1">
                            <a:lumMod val="65000"/>
                          </a:schemeClr>
                        </a:solidFill>
                      </a:rPr>
                      <a:t>, </a:t>
                    </a:r>
                    <a:fld id="{0D15D875-0F31-4354-8E74-F36C0EBD8BBA}"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solidFill>
                          <a:schemeClr val="bg1">
                            <a:lumMod val="65000"/>
                          </a:schemeClr>
                        </a:solidFill>
                      </a:rPr>
                      <a:pPr/>
                      <a:t>[CELLRANGE]</a:t>
                    </a:fld>
                    <a:r>
                      <a:rPr lang="en-US" baseline="0" dirty="0"/>
                      <a:t>, </a:t>
                    </a:r>
                    <a:fld id="{34BE5614-D7EB-4E71-B1D1-6E0426C599BE}" type="CELLREF">
                      <a:rPr lang="en-US" baseline="0" smtClean="0">
                        <a:solidFill>
                          <a:schemeClr val="bg1">
                            <a:lumMod val="65000"/>
                          </a:schemeClr>
                        </a:solidFill>
                      </a:rPr>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solidFill>
                          <a:schemeClr val="bg1">
                            <a:lumMod val="65000"/>
                          </a:schemeClr>
                        </a:solidFill>
                      </a:rPr>
                      <a:pPr/>
                      <a:t>[CELLRANGE]</a:t>
                    </a:fld>
                    <a:r>
                      <a:rPr lang="en-US" baseline="0" dirty="0">
                        <a:solidFill>
                          <a:schemeClr val="bg1">
                            <a:lumMod val="65000"/>
                          </a:schemeClr>
                        </a:solidFill>
                      </a:rPr>
                      <a:t>, </a:t>
                    </a:r>
                    <a:fld id="{7FB463B8-54D6-4865-8217-DDB32566F9F8}"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solidFill>
                          <a:schemeClr val="bg1">
                            <a:lumMod val="65000"/>
                          </a:schemeClr>
                        </a:solidFill>
                      </a:rPr>
                      <a:pPr/>
                      <a:t>[CELLRANGE]</a:t>
                    </a:fld>
                    <a:r>
                      <a:rPr lang="en-US" baseline="0" dirty="0"/>
                      <a:t>, </a:t>
                    </a:r>
                  </a:p>
                  <a:p>
                    <a:fld id="{D37FAB0D-415A-49C4-8066-5E9050E90922}" type="CELLREF">
                      <a:rPr lang="en-US" baseline="0" smtClean="0">
                        <a:solidFill>
                          <a:schemeClr val="bg1">
                            <a:lumMod val="65000"/>
                          </a:schemeClr>
                        </a:solidFill>
                      </a:rPr>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solidFill>
                          <a:schemeClr val="bg1">
                            <a:lumMod val="65000"/>
                          </a:schemeClr>
                        </a:solidFill>
                      </a:rPr>
                      <a:pPr/>
                      <a:t>[CELLRANGE]</a:t>
                    </a:fld>
                    <a:r>
                      <a:rPr lang="en-US" baseline="0" dirty="0">
                        <a:solidFill>
                          <a:schemeClr val="bg1">
                            <a:lumMod val="65000"/>
                          </a:schemeClr>
                        </a:solidFill>
                      </a:rPr>
                      <a:t>, </a:t>
                    </a:r>
                    <a:fld id="{726DC24A-8E0D-4EE8-AE6D-BA500AFC1A6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solidFill>
                          <a:schemeClr val="bg1">
                            <a:lumMod val="65000"/>
                          </a:schemeClr>
                        </a:solidFill>
                      </a:rPr>
                      <a:t>All Others, </a:t>
                    </a:r>
                    <a:fld id="{7224CE54-4D4F-4C25-9528-FBF570C9A56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explosion val="24"/>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solidFill>
                          <a:schemeClr val="bg1">
                            <a:lumMod val="65000"/>
                          </a:schemeClr>
                        </a:solidFill>
                      </a:rPr>
                      <a:pPr/>
                      <a:t>[CELLRANGE]</a:t>
                    </a:fld>
                    <a:r>
                      <a:rPr lang="en-US" baseline="0" dirty="0">
                        <a:solidFill>
                          <a:schemeClr val="bg1">
                            <a:lumMod val="65000"/>
                          </a:schemeClr>
                        </a:solidFill>
                      </a:rPr>
                      <a:t>, </a:t>
                    </a:r>
                    <a:fld id="{9AD1CA27-5F51-47DB-B271-CC9E628B9D84}"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solidFill>
                          <a:schemeClr val="bg1">
                            <a:lumMod val="65000"/>
                          </a:schemeClr>
                        </a:solidFill>
                      </a:rPr>
                      <a:pPr/>
                      <a:t>[CELLRANGE]</a:t>
                    </a:fld>
                    <a:r>
                      <a:rPr lang="en-US" baseline="0" dirty="0">
                        <a:solidFill>
                          <a:schemeClr val="bg1">
                            <a:lumMod val="65000"/>
                          </a:schemeClr>
                        </a:solidFill>
                      </a:rPr>
                      <a:t>, </a:t>
                    </a:r>
                    <a:fld id="{9FF7FD37-3C19-40FC-A758-042429E4E73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solidFill>
                          <a:schemeClr val="bg1">
                            <a:lumMod val="65000"/>
                          </a:schemeClr>
                        </a:solidFill>
                      </a:rPr>
                      <a:pPr/>
                      <a:t>[CELLRANGE]</a:t>
                    </a:fld>
                    <a:r>
                      <a:rPr lang="en-US" baseline="0" dirty="0">
                        <a:solidFill>
                          <a:schemeClr val="bg1">
                            <a:lumMod val="65000"/>
                          </a:schemeClr>
                        </a:solidFill>
                      </a:rPr>
                      <a:t>, </a:t>
                    </a:r>
                    <a:fld id="{D4AFAEAF-5A3B-48F6-9E81-EDA9AD7DD659}"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9.0194993314514929E-2"/>
                  <c:y val="-5.7701897006657296E-3"/>
                </c:manualLayout>
              </c:layout>
              <c:tx>
                <c:rich>
                  <a:bodyPr/>
                  <a:lstStyle/>
                  <a:p>
                    <a:fld id="{DE7031C5-2B54-4204-8887-450C1ADF0A7C}" type="CELLRANGE">
                      <a:rPr lang="en-US" baseline="0" dirty="0"/>
                      <a:pPr/>
                      <a:t>[CELLRANGE]</a:t>
                    </a:fld>
                    <a:r>
                      <a:rPr lang="en-US" baseline="0" dirty="0"/>
                      <a:t>, </a:t>
                    </a:r>
                    <a:fld id="{5662CBDE-C92F-4E60-AC32-3669BF33BCF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solidFill>
                          <a:schemeClr val="bg1">
                            <a:lumMod val="65000"/>
                          </a:schemeClr>
                        </a:solidFill>
                      </a:rPr>
                      <a:pPr/>
                      <a:t>[CELLRANGE]</a:t>
                    </a:fld>
                    <a:r>
                      <a:rPr lang="en-US" baseline="0" dirty="0">
                        <a:solidFill>
                          <a:schemeClr val="bg1">
                            <a:lumMod val="65000"/>
                          </a:schemeClr>
                        </a:solidFill>
                      </a:rPr>
                      <a:t>, </a:t>
                    </a:r>
                    <a:fld id="{0D15D875-0F31-4354-8E74-F36C0EBD8BBA}"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solidFill>
                          <a:schemeClr val="bg1">
                            <a:lumMod val="65000"/>
                          </a:schemeClr>
                        </a:solidFill>
                      </a:rPr>
                      <a:pPr/>
                      <a:t>[CELLRANGE]</a:t>
                    </a:fld>
                    <a:r>
                      <a:rPr lang="en-US" baseline="0" dirty="0">
                        <a:solidFill>
                          <a:schemeClr val="bg1">
                            <a:lumMod val="65000"/>
                          </a:schemeClr>
                        </a:solidFill>
                      </a:rPr>
                      <a:t>, </a:t>
                    </a:r>
                    <a:fld id="{34BE5614-D7EB-4E71-B1D1-6E0426C599B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solidFill>
                          <a:schemeClr val="bg1">
                            <a:lumMod val="65000"/>
                          </a:schemeClr>
                        </a:solidFill>
                      </a:rPr>
                      <a:pPr/>
                      <a:t>[CELLRANGE]</a:t>
                    </a:fld>
                    <a:r>
                      <a:rPr lang="en-US" baseline="0" dirty="0">
                        <a:solidFill>
                          <a:schemeClr val="bg1">
                            <a:lumMod val="65000"/>
                          </a:schemeClr>
                        </a:solidFill>
                      </a:rPr>
                      <a:t>, </a:t>
                    </a:r>
                    <a:fld id="{7FB463B8-54D6-4865-8217-DDB32566F9F8}"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solidFill>
                          <a:schemeClr val="bg1">
                            <a:lumMod val="65000"/>
                          </a:schemeClr>
                        </a:solidFill>
                      </a:rPr>
                      <a:pPr/>
                      <a:t>[CELLRANGE]</a:t>
                    </a:fld>
                    <a:r>
                      <a:rPr lang="en-US" baseline="0" dirty="0"/>
                      <a:t>, </a:t>
                    </a:r>
                  </a:p>
                  <a:p>
                    <a:fld id="{D37FAB0D-415A-49C4-8066-5E9050E90922}" type="CELLREF">
                      <a:rPr lang="en-US" baseline="0" smtClean="0">
                        <a:solidFill>
                          <a:schemeClr val="bg1">
                            <a:lumMod val="65000"/>
                          </a:schemeClr>
                        </a:solidFill>
                      </a:rPr>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solidFill>
                          <a:schemeClr val="bg1">
                            <a:lumMod val="65000"/>
                          </a:schemeClr>
                        </a:solidFill>
                      </a:rPr>
                      <a:pPr/>
                      <a:t>[CELLRANGE]</a:t>
                    </a:fld>
                    <a:r>
                      <a:rPr lang="en-US" baseline="0" dirty="0">
                        <a:solidFill>
                          <a:schemeClr val="bg1">
                            <a:lumMod val="65000"/>
                          </a:schemeClr>
                        </a:solidFill>
                      </a:rPr>
                      <a:t>, </a:t>
                    </a:r>
                    <a:fld id="{726DC24A-8E0D-4EE8-AE6D-BA500AFC1A6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solidFill>
                          <a:schemeClr val="bg1">
                            <a:lumMod val="65000"/>
                          </a:schemeClr>
                        </a:solidFill>
                      </a:rPr>
                      <a:t>All Others, </a:t>
                    </a:r>
                    <a:fld id="{7224CE54-4D4F-4C25-9528-FBF570C9A56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8"/>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explosion val="37"/>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explosion val="35"/>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explosion val="39"/>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pPr/>
                      <a:t>[CELLRANGE]</a:t>
                    </a:fld>
                    <a:r>
                      <a:rPr lang="en-US" baseline="0" dirty="0"/>
                      <a:t>, </a:t>
                    </a:r>
                    <a:fld id="{9AD1CA27-5F51-47DB-B271-CC9E628B9D84}"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solidFill>
                          <a:schemeClr val="bg1">
                            <a:lumMod val="65000"/>
                          </a:schemeClr>
                        </a:solidFill>
                      </a:rPr>
                      <a:pPr/>
                      <a:t>[CELLRANGE]</a:t>
                    </a:fld>
                    <a:r>
                      <a:rPr lang="en-US" baseline="0" dirty="0">
                        <a:solidFill>
                          <a:schemeClr val="bg1">
                            <a:lumMod val="65000"/>
                          </a:schemeClr>
                        </a:solidFill>
                      </a:rPr>
                      <a:t>, </a:t>
                    </a:r>
                    <a:fld id="{9FF7FD37-3C19-40FC-A758-042429E4E73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solidFill>
                          <a:schemeClr val="bg1">
                            <a:lumMod val="65000"/>
                          </a:schemeClr>
                        </a:solidFill>
                      </a:rPr>
                      <a:pPr/>
                      <a:t>[CELLRANGE]</a:t>
                    </a:fld>
                    <a:r>
                      <a:rPr lang="en-US" baseline="0" dirty="0"/>
                      <a:t>, </a:t>
                    </a:r>
                    <a:fld id="{D4AFAEAF-5A3B-48F6-9E81-EDA9AD7DD659}" type="CELLREF">
                      <a:rPr lang="en-US" baseline="0" smtClean="0">
                        <a:solidFill>
                          <a:schemeClr val="bg1">
                            <a:lumMod val="65000"/>
                          </a:schemeClr>
                        </a:solidFill>
                      </a:rPr>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2.4584880899321489E-2"/>
                  <c:y val="4.5336880258341995E-3"/>
                </c:manualLayout>
              </c:layout>
              <c:tx>
                <c:rich>
                  <a:bodyPr/>
                  <a:lstStyle/>
                  <a:p>
                    <a:fld id="{DE7031C5-2B54-4204-8887-450C1ADF0A7C}" type="CELLRANGE">
                      <a:rPr lang="en-US" baseline="0" dirty="0">
                        <a:solidFill>
                          <a:schemeClr val="bg1">
                            <a:lumMod val="65000"/>
                          </a:schemeClr>
                        </a:solidFill>
                      </a:rPr>
                      <a:pPr/>
                      <a:t>[CELLRANGE]</a:t>
                    </a:fld>
                    <a:r>
                      <a:rPr lang="en-US" baseline="0" dirty="0">
                        <a:solidFill>
                          <a:schemeClr val="bg1">
                            <a:lumMod val="65000"/>
                          </a:schemeClr>
                        </a:solidFill>
                      </a:rPr>
                      <a:t>, </a:t>
                    </a:r>
                    <a:fld id="{5662CBDE-C92F-4E60-AC32-3669BF33BCF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pPr/>
                      <a:t>[CELLRANGE]</a:t>
                    </a:fld>
                    <a:r>
                      <a:rPr lang="en-US" baseline="0" dirty="0"/>
                      <a:t>, </a:t>
                    </a:r>
                    <a:fld id="{0D15D875-0F31-4354-8E74-F36C0EBD8BBA}"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pPr/>
                      <a:t>[CELLRANGE]</a:t>
                    </a:fld>
                    <a:r>
                      <a:rPr lang="en-US" baseline="0" dirty="0"/>
                      <a:t>, </a:t>
                    </a:r>
                    <a:fld id="{34BE5614-D7EB-4E71-B1D1-6E0426C599BE}"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solidFill>
                          <a:schemeClr val="bg1">
                            <a:lumMod val="65000"/>
                          </a:schemeClr>
                        </a:solidFill>
                      </a:rPr>
                      <a:pPr/>
                      <a:t>[CELLRANGE]</a:t>
                    </a:fld>
                    <a:r>
                      <a:rPr lang="en-US" baseline="0" dirty="0">
                        <a:solidFill>
                          <a:schemeClr val="bg1">
                            <a:lumMod val="65000"/>
                          </a:schemeClr>
                        </a:solidFill>
                      </a:rPr>
                      <a:t>, </a:t>
                    </a:r>
                    <a:fld id="{7FB463B8-54D6-4865-8217-DDB32566F9F8}"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pPr/>
                      <a:t>[CELLRANGE]</a:t>
                    </a:fld>
                    <a:r>
                      <a:rPr lang="en-US" baseline="0" dirty="0"/>
                      <a:t>, </a:t>
                    </a:r>
                  </a:p>
                  <a:p>
                    <a:fld id="{D37FAB0D-415A-49C4-8066-5E9050E90922}" type="CELLREF">
                      <a:rPr lang="en-US" baseline="0" smtClean="0"/>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solidFill>
                          <a:schemeClr val="bg1">
                            <a:lumMod val="65000"/>
                          </a:schemeClr>
                        </a:solidFill>
                      </a:rPr>
                      <a:pPr/>
                      <a:t>[CELLRANGE]</a:t>
                    </a:fld>
                    <a:r>
                      <a:rPr lang="en-US" baseline="0" dirty="0">
                        <a:solidFill>
                          <a:schemeClr val="bg1">
                            <a:lumMod val="65000"/>
                          </a:schemeClr>
                        </a:solidFill>
                      </a:rPr>
                      <a:t>, </a:t>
                    </a:r>
                    <a:fld id="{726DC24A-8E0D-4EE8-AE6D-BA500AFC1A6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solidFill>
                          <a:schemeClr val="bg1">
                            <a:lumMod val="65000"/>
                          </a:schemeClr>
                        </a:solidFill>
                      </a:rPr>
                      <a:t>All Others, </a:t>
                    </a:r>
                    <a:fld id="{7224CE54-4D4F-4C25-9528-FBF570C9A56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explosion val="29"/>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explosion val="28"/>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explosion val="29"/>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solidFill>
                          <a:schemeClr val="bg1">
                            <a:lumMod val="65000"/>
                          </a:schemeClr>
                        </a:solidFill>
                      </a:rPr>
                      <a:pPr/>
                      <a:t>[CELLRANGE]</a:t>
                    </a:fld>
                    <a:r>
                      <a:rPr lang="en-US" baseline="0" dirty="0">
                        <a:solidFill>
                          <a:schemeClr val="bg1">
                            <a:lumMod val="65000"/>
                          </a:schemeClr>
                        </a:solidFill>
                      </a:rPr>
                      <a:t>, </a:t>
                    </a:r>
                    <a:fld id="{9AD1CA27-5F51-47DB-B271-CC9E628B9D84}"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solidFill>
                          <a:schemeClr val="bg1">
                            <a:lumMod val="65000"/>
                          </a:schemeClr>
                        </a:solidFill>
                      </a:rPr>
                      <a:pPr/>
                      <a:t>[CELLRANGE]</a:t>
                    </a:fld>
                    <a:r>
                      <a:rPr lang="en-US" baseline="0" dirty="0">
                        <a:solidFill>
                          <a:schemeClr val="bg1">
                            <a:lumMod val="65000"/>
                          </a:schemeClr>
                        </a:solidFill>
                      </a:rPr>
                      <a:t>, </a:t>
                    </a:r>
                    <a:fld id="{9FF7FD37-3C19-40FC-A758-042429E4E73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solidFill>
                          <a:schemeClr val="bg1">
                            <a:lumMod val="65000"/>
                          </a:schemeClr>
                        </a:solidFill>
                      </a:rPr>
                      <a:pPr/>
                      <a:t>[CELLRANGE]</a:t>
                    </a:fld>
                    <a:r>
                      <a:rPr lang="en-US" baseline="0" dirty="0">
                        <a:solidFill>
                          <a:schemeClr val="bg1">
                            <a:lumMod val="65000"/>
                          </a:schemeClr>
                        </a:solidFill>
                      </a:rPr>
                      <a:t>, </a:t>
                    </a:r>
                    <a:fld id="{D4AFAEAF-5A3B-48F6-9E81-EDA9AD7DD659}"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2.4584880899321489E-2"/>
                  <c:y val="4.5336880258341995E-3"/>
                </c:manualLayout>
              </c:layout>
              <c:tx>
                <c:rich>
                  <a:bodyPr/>
                  <a:lstStyle/>
                  <a:p>
                    <a:fld id="{DE7031C5-2B54-4204-8887-450C1ADF0A7C}" type="CELLRANGE">
                      <a:rPr lang="en-US" baseline="0" dirty="0">
                        <a:solidFill>
                          <a:schemeClr val="bg1">
                            <a:lumMod val="65000"/>
                          </a:schemeClr>
                        </a:solidFill>
                      </a:rPr>
                      <a:pPr/>
                      <a:t>[CELLRANGE]</a:t>
                    </a:fld>
                    <a:r>
                      <a:rPr lang="en-US" baseline="0" dirty="0">
                        <a:solidFill>
                          <a:schemeClr val="bg1">
                            <a:lumMod val="65000"/>
                          </a:schemeClr>
                        </a:solidFill>
                      </a:rPr>
                      <a:t>, </a:t>
                    </a:r>
                    <a:fld id="{5662CBDE-C92F-4E60-AC32-3669BF33BCF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solidFill>
                          <a:schemeClr val="bg1">
                            <a:lumMod val="65000"/>
                          </a:schemeClr>
                        </a:solidFill>
                      </a:rPr>
                      <a:pPr/>
                      <a:t>[CELLRANGE]</a:t>
                    </a:fld>
                    <a:r>
                      <a:rPr lang="en-US" baseline="0" dirty="0">
                        <a:solidFill>
                          <a:schemeClr val="bg1">
                            <a:lumMod val="65000"/>
                          </a:schemeClr>
                        </a:solidFill>
                      </a:rPr>
                      <a:t>, </a:t>
                    </a:r>
                    <a:fld id="{0D15D875-0F31-4354-8E74-F36C0EBD8BBA}"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solidFill>
                          <a:schemeClr val="bg1">
                            <a:lumMod val="65000"/>
                          </a:schemeClr>
                        </a:solidFill>
                      </a:rPr>
                      <a:pPr/>
                      <a:t>[CELLRANGE]</a:t>
                    </a:fld>
                    <a:r>
                      <a:rPr lang="en-US" baseline="0" dirty="0">
                        <a:solidFill>
                          <a:schemeClr val="bg1">
                            <a:lumMod val="65000"/>
                          </a:schemeClr>
                        </a:solidFill>
                      </a:rPr>
                      <a:t>, </a:t>
                    </a:r>
                    <a:fld id="{34BE5614-D7EB-4E71-B1D1-6E0426C599B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pPr/>
                      <a:t>[CELLRANGE]</a:t>
                    </a:fld>
                    <a:r>
                      <a:rPr lang="en-US" baseline="0" dirty="0"/>
                      <a:t>, </a:t>
                    </a:r>
                    <a:fld id="{7FB463B8-54D6-4865-8217-DDB32566F9F8}"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solidFill>
                          <a:schemeClr val="bg1">
                            <a:lumMod val="65000"/>
                          </a:schemeClr>
                        </a:solidFill>
                      </a:rPr>
                      <a:pPr/>
                      <a:t>[CELLRANGE]</a:t>
                    </a:fld>
                    <a:r>
                      <a:rPr lang="en-US" baseline="0" dirty="0"/>
                      <a:t>, </a:t>
                    </a:r>
                  </a:p>
                  <a:p>
                    <a:fld id="{D37FAB0D-415A-49C4-8066-5E9050E90922}" type="CELLREF">
                      <a:rPr lang="en-US" baseline="0" smtClean="0">
                        <a:solidFill>
                          <a:schemeClr val="bg1">
                            <a:lumMod val="65000"/>
                          </a:schemeClr>
                        </a:solidFill>
                      </a:rPr>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pPr/>
                      <a:t>[CELLRANGE]</a:t>
                    </a:fld>
                    <a:r>
                      <a:rPr lang="en-US" baseline="0" dirty="0"/>
                      <a:t>, </a:t>
                    </a:r>
                    <a:fld id="{726DC24A-8E0D-4EE8-AE6D-BA500AFC1A6B}"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t>All Others, </a:t>
                    </a:r>
                    <a:fld id="{7224CE54-4D4F-4C25-9528-FBF570C9A56E}"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320"/>
      </c:pieChart>
    </c:plotArea>
    <c:plotVisOnly val="1"/>
    <c:dispBlanksAs val="zero"/>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2A-4763-B69A-74AA59B31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2A-4763-B69A-74AA59B316E1}"/>
              </c:ext>
            </c:extLst>
          </c:dPt>
          <c:dPt>
            <c:idx val="2"/>
            <c:bubble3D val="0"/>
            <c:explosion val="22"/>
            <c:spPr>
              <a:solidFill>
                <a:schemeClr val="accent3"/>
              </a:solidFill>
              <a:ln w="19050">
                <a:solidFill>
                  <a:schemeClr val="lt1"/>
                </a:solidFill>
              </a:ln>
              <a:effectLst/>
            </c:spPr>
            <c:extLst>
              <c:ext xmlns:c16="http://schemas.microsoft.com/office/drawing/2014/chart" uri="{C3380CC4-5D6E-409C-BE32-E72D297353CC}">
                <c16:uniqueId val="{00000005-9F2A-4763-B69A-74AA59B316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2A-4763-B69A-74AA59B316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2A-4763-B69A-74AA59B316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2A-4763-B69A-74AA59B316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2A-4763-B69A-74AA59B316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2A-4763-B69A-74AA59B316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2A-4763-B69A-74AA59B316E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F2A-4763-B69A-74AA59B316E1}"/>
              </c:ext>
            </c:extLst>
          </c:dPt>
          <c:dLbls>
            <c:dLbl>
              <c:idx val="0"/>
              <c:layout>
                <c:manualLayout>
                  <c:x val="0.20460695538057744"/>
                  <c:y val="4.3748177311169435E-3"/>
                </c:manualLayout>
              </c:layout>
              <c:tx>
                <c:rich>
                  <a:bodyPr/>
                  <a:lstStyle/>
                  <a:p>
                    <a:fld id="{AC149961-A629-4ADE-88E7-F871528CE20C}" type="CELLRANGE">
                      <a:rPr lang="en-US" baseline="0" dirty="0">
                        <a:solidFill>
                          <a:schemeClr val="bg1">
                            <a:lumMod val="65000"/>
                          </a:schemeClr>
                        </a:solidFill>
                      </a:rPr>
                      <a:pPr/>
                      <a:t>[CELLRANGE]</a:t>
                    </a:fld>
                    <a:r>
                      <a:rPr lang="en-US" baseline="0" dirty="0">
                        <a:solidFill>
                          <a:schemeClr val="bg1">
                            <a:lumMod val="65000"/>
                          </a:schemeClr>
                        </a:solidFill>
                      </a:rPr>
                      <a:t>, </a:t>
                    </a:r>
                    <a:fld id="{9AD1CA27-5F51-47DB-B271-CC9E628B9D84}"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{9AD1CA27-5F51-47DB-B271-CC9E628B9D84}</c15:txfldGUID>
                      <c15:f>'17 Presentation data'!$D$54</c15:f>
                      <c15:dlblFieldTableCache>
                        <c:ptCount val="1"/>
                        <c:pt idx="0">
                          <c:v>33.3%</c:v>
                        </c:pt>
                      </c15:dlblFieldTableCache>
                    </c15:dlblFTEntry>
                  </c15:dlblFieldTable>
                  <c15:showDataLabelsRange val="1"/>
                </c:ext>
                <c:ext xmlns:c16="http://schemas.microsoft.com/office/drawing/2014/chart" uri="{C3380CC4-5D6E-409C-BE32-E72D297353CC}">
                  <c16:uniqueId val="{00000001-9F2A-4763-B69A-74AA59B316E1}"/>
                </c:ext>
              </c:extLst>
            </c:dLbl>
            <c:dLbl>
              <c:idx val="1"/>
              <c:layout>
                <c:manualLayout>
                  <c:x val="3.881955380577428E-2"/>
                  <c:y val="-2.4205307669874598E-3"/>
                </c:manualLayout>
              </c:layout>
              <c:tx>
                <c:rich>
                  <a:bodyPr/>
                  <a:lstStyle/>
                  <a:p>
                    <a:fld id="{5163C73F-C9F3-42CC-9D50-9B2EF2279F8C}" type="CELLRANGE">
                      <a:rPr lang="en-US">
                        <a:solidFill>
                          <a:schemeClr val="bg1">
                            <a:lumMod val="65000"/>
                          </a:schemeClr>
                        </a:solidFill>
                      </a:rPr>
                      <a:pPr/>
                      <a:t>[CELLRANGE]</a:t>
                    </a:fld>
                    <a:r>
                      <a:rPr lang="en-US" baseline="0" dirty="0">
                        <a:solidFill>
                          <a:schemeClr val="bg1">
                            <a:lumMod val="65000"/>
                          </a:schemeClr>
                        </a:solidFill>
                      </a:rPr>
                      <a:t>, </a:t>
                    </a:r>
                    <a:fld id="{9FF7FD37-3C19-40FC-A758-042429E4E73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{9FF7FD37-3C19-40FC-A758-042429E4E73B}</c15:txfldGUID>
                      <c15:f>'17 Presentation data'!$D$55</c15:f>
                      <c15:dlblFieldTableCache>
                        <c:ptCount val="1"/>
                        <c:pt idx="0">
                          <c:v>19.0%</c:v>
                        </c:pt>
                      </c15:dlblFieldTableCache>
                    </c15:dlblFTEntry>
                  </c15:dlblFieldTable>
                  <c15:showDataLabelsRange val="1"/>
                </c:ext>
                <c:ext xmlns:c16="http://schemas.microsoft.com/office/drawing/2014/chart" uri="{C3380CC4-5D6E-409C-BE32-E72D297353CC}">
                  <c16:uniqueId val="{00000003-9F2A-4763-B69A-74AA59B316E1}"/>
                </c:ext>
              </c:extLst>
            </c:dLbl>
            <c:dLbl>
              <c:idx val="2"/>
              <c:layout>
                <c:manualLayout>
                  <c:x val="0.12245034995625546"/>
                  <c:y val="-4.6092155147274957E-3"/>
                </c:manualLayout>
              </c:layout>
              <c:tx>
                <c:rich>
                  <a:bodyPr/>
                  <a:lstStyle/>
                  <a:p>
                    <a:fld id="{BFC7BE4C-C3B6-45E5-A107-BB3B2C99A91D}" type="CELLRANGE">
                      <a:rPr lang="en-US" baseline="0"/>
                      <a:pPr/>
                      <a:t>[CELLRANGE]</a:t>
                    </a:fld>
                    <a:r>
                      <a:rPr lang="en-US" baseline="0" dirty="0"/>
                      <a:t>, </a:t>
                    </a:r>
                    <a:fld id="{D4AFAEAF-5A3B-48F6-9E81-EDA9AD7DD659}" type="CELLREF">
                      <a:rPr lang="en-US" baseline="0" smtClean="0"/>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{D4AFAEAF-5A3B-48F6-9E81-EDA9AD7DD659}</c15:txfldGUID>
                      <c15:f>'17 Presentation data'!$D$56</c15:f>
                      <c15:dlblFieldTableCache>
                        <c:ptCount val="1"/>
                        <c:pt idx="0">
                          <c:v>16.9%</c:v>
                        </c:pt>
                      </c15:dlblFieldTableCache>
                    </c15:dlblFTEntry>
                  </c15:dlblFieldTable>
                  <c15:showDataLabelsRange val="1"/>
                </c:ext>
                <c:ext xmlns:c16="http://schemas.microsoft.com/office/drawing/2014/chart" uri="{C3380CC4-5D6E-409C-BE32-E72D297353CC}">
                  <c16:uniqueId val="{00000005-9F2A-4763-B69A-74AA59B316E1}"/>
                </c:ext>
              </c:extLst>
            </c:dLbl>
            <c:dLbl>
              <c:idx val="3"/>
              <c:layout>
                <c:manualLayout>
                  <c:x val="2.4584880899321489E-2"/>
                  <c:y val="4.5336880258341995E-3"/>
                </c:manualLayout>
              </c:layout>
              <c:tx>
                <c:rich>
                  <a:bodyPr/>
                  <a:lstStyle/>
                  <a:p>
                    <a:fld id="{DE7031C5-2B54-4204-8887-450C1ADF0A7C}" type="CELLRANGE">
                      <a:rPr lang="en-US" baseline="0" dirty="0">
                        <a:solidFill>
                          <a:schemeClr val="bg1">
                            <a:lumMod val="65000"/>
                          </a:schemeClr>
                        </a:solidFill>
                      </a:rPr>
                      <a:pPr/>
                      <a:t>[CELLRANGE]</a:t>
                    </a:fld>
                    <a:r>
                      <a:rPr lang="en-US" baseline="0" dirty="0">
                        <a:solidFill>
                          <a:schemeClr val="bg1">
                            <a:lumMod val="65000"/>
                          </a:schemeClr>
                        </a:solidFill>
                      </a:rPr>
                      <a:t>, </a:t>
                    </a:r>
                    <a:fld id="{5662CBDE-C92F-4E60-AC32-3669BF33BCF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{5662CBDE-C92F-4E60-AC32-3669BF33BCFB}</c15:txfldGUID>
                      <c15:f>'17 Presentation data'!$D$57</c15:f>
                      <c15:dlblFieldTableCache>
                        <c:ptCount val="1"/>
                        <c:pt idx="0">
                          <c:v>9.0%</c:v>
                        </c:pt>
                      </c15:dlblFieldTableCache>
                    </c15:dlblFTEntry>
                  </c15:dlblFieldTable>
                  <c15:showDataLabelsRange val="1"/>
                </c:ext>
                <c:ext xmlns:c16="http://schemas.microsoft.com/office/drawing/2014/chart" uri="{C3380CC4-5D6E-409C-BE32-E72D297353CC}">
                  <c16:uniqueId val="{00000007-9F2A-4763-B69A-74AA59B316E1}"/>
                </c:ext>
              </c:extLst>
            </c:dLbl>
            <c:dLbl>
              <c:idx val="4"/>
              <c:tx>
                <c:rich>
                  <a:bodyPr/>
                  <a:lstStyle/>
                  <a:p>
                    <a:fld id="{F4DE1E7B-07F7-4020-9276-D610E83E0436}" type="CELLRANGE">
                      <a:rPr lang="en-US">
                        <a:solidFill>
                          <a:schemeClr val="bg1">
                            <a:lumMod val="65000"/>
                          </a:schemeClr>
                        </a:solidFill>
                      </a:rPr>
                      <a:pPr/>
                      <a:t>[CELLRANGE]</a:t>
                    </a:fld>
                    <a:r>
                      <a:rPr lang="en-US" baseline="0" dirty="0"/>
                      <a:t>, </a:t>
                    </a:r>
                    <a:fld id="{0D15D875-0F31-4354-8E74-F36C0EBD8BBA}" type="CELLREF">
                      <a:rPr lang="en-US" baseline="0" smtClean="0">
                        <a:solidFill>
                          <a:schemeClr val="bg1">
                            <a:lumMod val="65000"/>
                          </a:schemeClr>
                        </a:solidFill>
                      </a:rPr>
                      <a:pPr/>
                      <a:t>[CELLREF]</a:t>
                    </a:fld>
                    <a:endParaRPr lang="en-US" baseline="0" dirty="0"/>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{0D15D875-0F31-4354-8E74-F36C0EBD8BBA}</c15:txfldGUID>
                      <c15:f>'17 Presentation data'!$D$58</c15:f>
                      <c15:dlblFieldTableCache>
                        <c:ptCount val="1"/>
                        <c:pt idx="0">
                          <c:v>6.6%</c:v>
                        </c:pt>
                      </c15:dlblFieldTableCache>
                    </c15:dlblFTEntry>
                  </c15:dlblFieldTable>
                  <c15:showDataLabelsRange val="1"/>
                </c:ext>
                <c:ext xmlns:c16="http://schemas.microsoft.com/office/drawing/2014/chart" uri="{C3380CC4-5D6E-409C-BE32-E72D297353CC}">
                  <c16:uniqueId val="{00000009-9F2A-4763-B69A-74AA59B316E1}"/>
                </c:ext>
              </c:extLst>
            </c:dLbl>
            <c:dLbl>
              <c:idx val="5"/>
              <c:layout>
                <c:manualLayout>
                  <c:x val="-1.2548993875765529E-2"/>
                  <c:y val="2.4570939049285506E-2"/>
                </c:manualLayout>
              </c:layout>
              <c:tx>
                <c:rich>
                  <a:bodyPr/>
                  <a:lstStyle/>
                  <a:p>
                    <a:fld id="{CF0A43F5-3E6F-4E1E-91D5-4B62CEA6F05D}" type="CELLRANGE">
                      <a:rPr lang="en-US" baseline="0">
                        <a:solidFill>
                          <a:schemeClr val="bg1">
                            <a:lumMod val="65000"/>
                          </a:schemeClr>
                        </a:solidFill>
                      </a:rPr>
                      <a:pPr/>
                      <a:t>[CELLRANGE]</a:t>
                    </a:fld>
                    <a:r>
                      <a:rPr lang="en-US" baseline="0" dirty="0">
                        <a:solidFill>
                          <a:schemeClr val="bg1">
                            <a:lumMod val="65000"/>
                          </a:schemeClr>
                        </a:solidFill>
                      </a:rPr>
                      <a:t>, </a:t>
                    </a:r>
                    <a:fld id="{34BE5614-D7EB-4E71-B1D1-6E0426C599B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{34BE5614-D7EB-4E71-B1D1-6E0426C599BE}</c15:txfldGUID>
                      <c15:f>'17 Presentation data'!$D$59</c15:f>
                      <c15:dlblFieldTableCache>
                        <c:ptCount val="1"/>
                        <c:pt idx="0">
                          <c:v>5.3%</c:v>
                        </c:pt>
                      </c15:dlblFieldTableCache>
                    </c15:dlblFTEntry>
                  </c15:dlblFieldTable>
                  <c15:showDataLabelsRange val="1"/>
                </c:ext>
                <c:ext xmlns:c16="http://schemas.microsoft.com/office/drawing/2014/chart" uri="{C3380CC4-5D6E-409C-BE32-E72D297353CC}">
                  <c16:uniqueId val="{0000000B-9F2A-4763-B69A-74AA59B316E1}"/>
                </c:ext>
              </c:extLst>
            </c:dLbl>
            <c:dLbl>
              <c:idx val="6"/>
              <c:layout>
                <c:manualLayout>
                  <c:x val="1.6870264448076065E-2"/>
                  <c:y val="1.0297289714636858E-2"/>
                </c:manualLayout>
              </c:layout>
              <c:tx>
                <c:rich>
                  <a:bodyPr/>
                  <a:lstStyle/>
                  <a:p>
                    <a:fld id="{E67F3694-9192-4675-B405-7EB3307BDC12}" type="CELLRANGE">
                      <a:rPr lang="en-US">
                        <a:solidFill>
                          <a:schemeClr val="bg1">
                            <a:lumMod val="65000"/>
                          </a:schemeClr>
                        </a:solidFill>
                      </a:rPr>
                      <a:pPr/>
                      <a:t>[CELLRANGE]</a:t>
                    </a:fld>
                    <a:r>
                      <a:rPr lang="en-US" baseline="0" dirty="0">
                        <a:solidFill>
                          <a:schemeClr val="bg1">
                            <a:lumMod val="65000"/>
                          </a:schemeClr>
                        </a:solidFill>
                      </a:rPr>
                      <a:t>, </a:t>
                    </a:r>
                    <a:fld id="{7FB463B8-54D6-4865-8217-DDB32566F9F8}"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{7FB463B8-54D6-4865-8217-DDB32566F9F8}</c15:txfldGUID>
                      <c15:f>'17 Presentation data'!$D$60</c15:f>
                      <c15:dlblFieldTableCache>
                        <c:ptCount val="1"/>
                        <c:pt idx="0">
                          <c:v>4.7%</c:v>
                        </c:pt>
                      </c15:dlblFieldTableCache>
                    </c15:dlblFTEntry>
                  </c15:dlblFieldTable>
                  <c15:showDataLabelsRange val="1"/>
                </c:ext>
                <c:ext xmlns:c16="http://schemas.microsoft.com/office/drawing/2014/chart" uri="{C3380CC4-5D6E-409C-BE32-E72D297353CC}">
                  <c16:uniqueId val="{0000000D-9F2A-4763-B69A-74AA59B316E1}"/>
                </c:ext>
              </c:extLst>
            </c:dLbl>
            <c:dLbl>
              <c:idx val="7"/>
              <c:layout>
                <c:manualLayout>
                  <c:x val="-5.6540880503144639E-2"/>
                  <c:y val="-4.4273711447352128E-3"/>
                </c:manualLayout>
              </c:layout>
              <c:tx>
                <c:rich>
                  <a:bodyPr/>
                  <a:lstStyle/>
                  <a:p>
                    <a:fld id="{4AD0C0D1-0F74-4868-BD54-7AE782AE83D3}" type="CELLRANGE">
                      <a:rPr lang="en-US">
                        <a:solidFill>
                          <a:schemeClr val="bg1">
                            <a:lumMod val="65000"/>
                          </a:schemeClr>
                        </a:solidFill>
                      </a:rPr>
                      <a:pPr/>
                      <a:t>[CELLRANGE]</a:t>
                    </a:fld>
                    <a:r>
                      <a:rPr lang="en-US" baseline="0" dirty="0"/>
                      <a:t>, </a:t>
                    </a:r>
                  </a:p>
                  <a:p>
                    <a:fld id="{D37FAB0D-415A-49C4-8066-5E9050E90922}" type="CELLREF">
                      <a:rPr lang="en-US" baseline="0" smtClean="0">
                        <a:solidFill>
                          <a:schemeClr val="bg1">
                            <a:lumMod val="65000"/>
                          </a:schemeClr>
                        </a:solidFill>
                      </a:rPr>
                      <a:pPr/>
                      <a:t>[CELLREF]</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{D37FAB0D-415A-49C4-8066-5E9050E90922}</c15:txfldGUID>
                      <c15:f>'17 Presentation data'!$D$61</c15:f>
                      <c15:dlblFieldTableCache>
                        <c:ptCount val="1"/>
                        <c:pt idx="0">
                          <c:v>1.5%</c:v>
                        </c:pt>
                      </c15:dlblFieldTableCache>
                    </c15:dlblFTEntry>
                  </c15:dlblFieldTable>
                  <c15:showDataLabelsRange val="1"/>
                </c:ext>
                <c:ext xmlns:c16="http://schemas.microsoft.com/office/drawing/2014/chart" uri="{C3380CC4-5D6E-409C-BE32-E72D297353CC}">
                  <c16:uniqueId val="{0000000F-9F2A-4763-B69A-74AA59B316E1}"/>
                </c:ext>
              </c:extLst>
            </c:dLbl>
            <c:dLbl>
              <c:idx val="8"/>
              <c:layout>
                <c:manualLayout>
                  <c:x val="-5.1749492398355863E-2"/>
                  <c:y val="-0.1424782510418714"/>
                </c:manualLayout>
              </c:layout>
              <c:tx>
                <c:rich>
                  <a:bodyPr/>
                  <a:lstStyle/>
                  <a:p>
                    <a:fld id="{D19DBA8F-F42A-4099-ADEB-E6CF00F479E6}" type="CELLRANGE">
                      <a:rPr lang="en-US" baseline="0">
                        <a:solidFill>
                          <a:schemeClr val="bg1">
                            <a:lumMod val="65000"/>
                          </a:schemeClr>
                        </a:solidFill>
                      </a:rPr>
                      <a:pPr/>
                      <a:t>[CELLRANGE]</a:t>
                    </a:fld>
                    <a:r>
                      <a:rPr lang="en-US" baseline="0" dirty="0">
                        <a:solidFill>
                          <a:schemeClr val="bg1">
                            <a:lumMod val="65000"/>
                          </a:schemeClr>
                        </a:solidFill>
                      </a:rPr>
                      <a:t>, </a:t>
                    </a:r>
                    <a:fld id="{726DC24A-8E0D-4EE8-AE6D-BA500AFC1A6B}"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{726DC24A-8E0D-4EE8-AE6D-BA500AFC1A6B}</c15:txfldGUID>
                      <c15:f>'17 Presentation data'!$D$62</c15:f>
                      <c15:dlblFieldTableCache>
                        <c:ptCount val="1"/>
                        <c:pt idx="0">
                          <c:v>1.5%</c:v>
                        </c:pt>
                      </c15:dlblFieldTableCache>
                    </c15:dlblFTEntry>
                  </c15:dlblFieldTable>
                  <c15:showDataLabelsRange val="1"/>
                </c:ext>
                <c:ext xmlns:c16="http://schemas.microsoft.com/office/drawing/2014/chart" uri="{C3380CC4-5D6E-409C-BE32-E72D297353CC}">
                  <c16:uniqueId val="{00000011-9F2A-4763-B69A-74AA59B316E1}"/>
                </c:ext>
              </c:extLst>
            </c:dLbl>
            <c:dLbl>
              <c:idx val="9"/>
              <c:layout>
                <c:manualLayout>
                  <c:x val="4.3840113735783018E-2"/>
                  <c:y val="-0.1606466899970837"/>
                </c:manualLayout>
              </c:layout>
              <c:tx>
                <c:rich>
                  <a:bodyPr/>
                  <a:lstStyle/>
                  <a:p>
                    <a:r>
                      <a:rPr lang="en-US" baseline="0" dirty="0">
                        <a:solidFill>
                          <a:schemeClr val="bg1">
                            <a:lumMod val="65000"/>
                          </a:schemeClr>
                        </a:solidFill>
                      </a:rPr>
                      <a:t>All Others, </a:t>
                    </a:r>
                    <a:fld id="{7224CE54-4D4F-4C25-9528-FBF570C9A56E}" type="CELLREF">
                      <a:rPr lang="en-US" baseline="0" smtClean="0">
                        <a:solidFill>
                          <a:schemeClr val="bg1">
                            <a:lumMod val="65000"/>
                          </a:schemeClr>
                        </a:solidFill>
                      </a:rPr>
                      <a:pPr/>
                      <a:t>[CELLREF]</a:t>
                    </a:fld>
                    <a:endParaRPr lang="en-US" baseline="0" dirty="0">
                      <a:solidFill>
                        <a:schemeClr val="bg1">
                          <a:lumMod val="65000"/>
                        </a:schemeClr>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dlblFTEntry>
                      <c15:txfldGUID>{7224CE54-4D4F-4C25-9528-FBF570C9A56E}</c15:txfldGUID>
                      <c15:f>'17 Presentation data'!$D$63</c15:f>
                      <c15:dlblFieldTableCache>
                        <c:ptCount val="1"/>
                        <c:pt idx="0">
                          <c:v>2.2%</c:v>
                        </c:pt>
                      </c15:dlblFieldTableCache>
                    </c15:dlblFTEntry>
                  </c15:dlblFieldTable>
                  <c15:showDataLabelsRange val="0"/>
                </c:ext>
                <c:ext xmlns:c16="http://schemas.microsoft.com/office/drawing/2014/chart" uri="{C3380CC4-5D6E-409C-BE32-E72D297353CC}">
                  <c16:uniqueId val="{00000013-9F2A-4763-B69A-74AA59B316E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val>
            <c:numRef>
              <c:f>'17 Presentation data'!$C$54:$C$63</c:f>
              <c:numCache>
                <c:formatCode>_(* #,##0_);_(* \(#,##0\);_(* "-"??_);_(@_)</c:formatCode>
                <c:ptCount val="10"/>
                <c:pt idx="0">
                  <c:v>334712</c:v>
                </c:pt>
                <c:pt idx="1">
                  <c:v>190583</c:v>
                </c:pt>
                <c:pt idx="2">
                  <c:v>169677</c:v>
                </c:pt>
                <c:pt idx="3">
                  <c:v>90062</c:v>
                </c:pt>
                <c:pt idx="4">
                  <c:v>66786</c:v>
                </c:pt>
                <c:pt idx="5">
                  <c:v>53568</c:v>
                </c:pt>
                <c:pt idx="6">
                  <c:v>47036</c:v>
                </c:pt>
                <c:pt idx="7">
                  <c:v>15358</c:v>
                </c:pt>
                <c:pt idx="8">
                  <c:v>15082</c:v>
                </c:pt>
                <c:pt idx="9">
                  <c:v>22342</c:v>
                </c:pt>
              </c:numCache>
            </c:numRef>
          </c:val>
          <c:extLst>
            <c:ext xmlns:c15="http://schemas.microsoft.com/office/drawing/2012/chart" uri="{02D57815-91ED-43cb-92C2-25804820EDAC}">
              <c15:filteredCategoryTitle>
                <c15:cat>
                  <c:strRef>
                    <c:extLst xmlns:c16="http://schemas.microsoft.com/office/drawing/2014/chart">
                      <c:ext uri="{02D57815-91ED-43cb-92C2-25804820EDAC}">
                        <c15:formulaRef>
                          <c15:sqref>'17 Presentation data'!$B$54:$B$63</c15:sqref>
                        </c15:formulaRef>
                      </c:ext>
                    </c:extLst>
                    <c:str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strCache>
                  </c:strRef>
                </c15:cat>
              </c15:filteredCategoryTitle>
            </c:ext>
            <c:ext xmlns:c15="http://schemas.microsoft.com/office/drawing/2012/chart" uri="{02D57815-91ED-43cb-92C2-25804820EDAC}">
              <c15:datalabelsRange>
                <c15:f>'17 Presentation data'!$B$54:$B$63</c15:f>
                <c15:dlblRangeCache>
                  <c:ptCount val="10"/>
                  <c:pt idx="0">
                    <c:v>Revenue</c:v>
                  </c:pt>
                  <c:pt idx="1">
                    <c:v>Legislature</c:v>
                  </c:pt>
                  <c:pt idx="2">
                    <c:v>Retirement Fund Aid</c:v>
                  </c:pt>
                  <c:pt idx="3">
                    <c:v>Constitutional Offices</c:v>
                  </c:pt>
                  <c:pt idx="4">
                    <c:v>Minnesota Management &amp; Budget</c:v>
                  </c:pt>
                  <c:pt idx="5">
                    <c:v>Administration</c:v>
                  </c:pt>
                  <c:pt idx="6">
                    <c:v>Historical Society</c:v>
                  </c:pt>
                  <c:pt idx="7">
                    <c:v>MN.IT Services</c:v>
                  </c:pt>
                  <c:pt idx="8">
                    <c:v>Arts Board</c:v>
                  </c:pt>
                  <c:pt idx="9">
                    <c:v>All Others (Boards, Councils &amp; Commissions)</c:v>
                  </c:pt>
                </c15:dlblRangeCache>
              </c15:datalabelsRange>
            </c:ext>
            <c:ext xmlns:c16="http://schemas.microsoft.com/office/drawing/2014/chart" uri="{C3380CC4-5D6E-409C-BE32-E72D297353CC}">
              <c16:uniqueId val="{00000014-9F2A-4763-B69A-74AA59B316E1}"/>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600" dirty="0"/>
              <a:t>Budgetary Balance by Legislative Session, 2002-2021</a:t>
            </a:r>
          </a:p>
          <a:p>
            <a:pPr>
              <a:defRPr/>
            </a:pPr>
            <a:r>
              <a:rPr lang="en-US" sz="1200" dirty="0"/>
              <a:t>Based on February Forecast for Session*</a:t>
            </a:r>
          </a:p>
          <a:p>
            <a:pPr>
              <a:defRPr/>
            </a:pPr>
            <a:r>
              <a:rPr lang="en-US" sz="1200" dirty="0"/>
              <a:t>Dollars in Millions</a:t>
            </a:r>
          </a:p>
        </c:rich>
      </c:tx>
      <c:layout>
        <c:manualLayout>
          <c:xMode val="edge"/>
          <c:yMode val="edge"/>
          <c:x val="0.24907184024677334"/>
          <c:y val="9.1129075663206757E-2"/>
        </c:manualLayout>
      </c:layout>
      <c:overlay val="0"/>
    </c:title>
    <c:autoTitleDeleted val="0"/>
    <c:plotArea>
      <c:layout>
        <c:manualLayout>
          <c:layoutTarget val="inner"/>
          <c:xMode val="edge"/>
          <c:yMode val="edge"/>
          <c:x val="6.1584117666172056E-2"/>
          <c:y val="0.25549892649705502"/>
          <c:w val="0.93725232592143315"/>
          <c:h val="0.50407988125553882"/>
        </c:manualLayout>
      </c:layout>
      <c:barChart>
        <c:barDir val="col"/>
        <c:grouping val="clustered"/>
        <c:varyColors val="0"/>
        <c:ser>
          <c:idx val="0"/>
          <c:order val="0"/>
          <c:tx>
            <c:strRef>
              <c:f>'C:/Users/ericn.SENATE/Dropbox (MN Senate)/Master/Data #4/Fiscal Review/2017/Tables/[17, ELN Tables.xlsx]Chart B, Forecasts'!$B$12:$O$12</c:f>
              <c:strCache>
                <c:ptCount val="1"/>
                <c:pt idx="0">
                  <c:v>2002 2003 2004 2005 2006 2007 2008 2009 2010 2011 2012 2013 2014 2015</c:v>
                </c:pt>
              </c:strCache>
            </c:strRef>
          </c:tx>
          <c:invertIfNegative val="0"/>
          <c:dLbls>
            <c:numFmt formatCode="#,##0_);[Red]\(#,##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Sheet1!$B$12:$V$12</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2020-May</c:v>
                </c:pt>
                <c:pt idx="20">
                  <c:v>2021</c:v>
                </c:pt>
              </c:strCache>
            </c:strRef>
          </c:cat>
          <c:val>
            <c:numRef>
              <c:f>Sheet1!$B$10:$V$10</c:f>
              <c:numCache>
                <c:formatCode>#,##0_);[Red]\(#,##0\)</c:formatCode>
                <c:ptCount val="21"/>
                <c:pt idx="0">
                  <c:v>-2289.6550000000002</c:v>
                </c:pt>
                <c:pt idx="1">
                  <c:v>-4229</c:v>
                </c:pt>
                <c:pt idx="2">
                  <c:v>-160</c:v>
                </c:pt>
                <c:pt idx="3">
                  <c:v>-466.08100000000002</c:v>
                </c:pt>
                <c:pt idx="4">
                  <c:v>88.355000000000004</c:v>
                </c:pt>
                <c:pt idx="5">
                  <c:v>2163</c:v>
                </c:pt>
                <c:pt idx="6">
                  <c:v>-934.56399999999996</c:v>
                </c:pt>
                <c:pt idx="7">
                  <c:v>-4570</c:v>
                </c:pt>
                <c:pt idx="8">
                  <c:v>-3425</c:v>
                </c:pt>
                <c:pt idx="9">
                  <c:v>-5028</c:v>
                </c:pt>
                <c:pt idx="10">
                  <c:v>0</c:v>
                </c:pt>
                <c:pt idx="11">
                  <c:v>-627</c:v>
                </c:pt>
                <c:pt idx="12">
                  <c:v>1233</c:v>
                </c:pt>
                <c:pt idx="13">
                  <c:v>1867.3889999999999</c:v>
                </c:pt>
                <c:pt idx="14">
                  <c:v>900.25199999999995</c:v>
                </c:pt>
                <c:pt idx="15">
                  <c:v>1651.375</c:v>
                </c:pt>
                <c:pt idx="16">
                  <c:v>329.28</c:v>
                </c:pt>
                <c:pt idx="17">
                  <c:v>1052.328</c:v>
                </c:pt>
                <c:pt idx="18">
                  <c:v>1512.7439999999999</c:v>
                </c:pt>
                <c:pt idx="19">
                  <c:v>-2425.6350000000002</c:v>
                </c:pt>
                <c:pt idx="20">
                  <c:v>-882.70899999999995</c:v>
                </c:pt>
              </c:numCache>
            </c:numRef>
          </c:val>
          <c:extLst>
            <c:ext xmlns:c16="http://schemas.microsoft.com/office/drawing/2014/chart" uri="{C3380CC4-5D6E-409C-BE32-E72D297353CC}">
              <c16:uniqueId val="{00000000-0F69-A443-A977-D7F5D0699D3A}"/>
            </c:ext>
          </c:extLst>
        </c:ser>
        <c:ser>
          <c:idx val="1"/>
          <c:order val="1"/>
          <c:invertIfNegative val="0"/>
          <c:cat>
            <c:strRef>
              <c:f>Sheet1!$B$12:$V$12</c:f>
              <c:strCach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2020-May</c:v>
                </c:pt>
                <c:pt idx="20">
                  <c:v>2021</c:v>
                </c:pt>
              </c:strCache>
            </c:strRef>
          </c:cat>
          <c:val>
            <c:numLit>
              <c:formatCode>General</c:formatCode>
              <c:ptCount val="1"/>
              <c:pt idx="0">
                <c:v>1</c:v>
              </c:pt>
            </c:numLit>
          </c:val>
          <c:extLst>
            <c:ext xmlns:c16="http://schemas.microsoft.com/office/drawing/2014/chart" uri="{C3380CC4-5D6E-409C-BE32-E72D297353CC}">
              <c16:uniqueId val="{00000001-0F69-A443-A977-D7F5D0699D3A}"/>
            </c:ext>
          </c:extLst>
        </c:ser>
        <c:dLbls>
          <c:showLegendKey val="0"/>
          <c:showVal val="0"/>
          <c:showCatName val="0"/>
          <c:showSerName val="0"/>
          <c:showPercent val="0"/>
          <c:showBubbleSize val="0"/>
        </c:dLbls>
        <c:gapWidth val="150"/>
        <c:axId val="575185248"/>
        <c:axId val="575186424"/>
      </c:barChart>
      <c:catAx>
        <c:axId val="575185248"/>
        <c:scaling>
          <c:orientation val="minMax"/>
        </c:scaling>
        <c:delete val="0"/>
        <c:axPos val="b"/>
        <c:title>
          <c:tx>
            <c:rich>
              <a:bodyPr/>
              <a:lstStyle/>
              <a:p>
                <a:pPr>
                  <a:defRPr sz="1200"/>
                </a:pPr>
                <a:r>
                  <a:rPr lang="en-US" sz="1200"/>
                  <a:t>Legislative Session</a:t>
                </a:r>
              </a:p>
              <a:p>
                <a:pPr>
                  <a:defRPr sz="1200"/>
                </a:pPr>
                <a:endParaRPr lang="en-US" sz="1200"/>
              </a:p>
              <a:p>
                <a:pPr>
                  <a:defRPr sz="1200"/>
                </a:pPr>
                <a:r>
                  <a:rPr lang="en-US" sz="1200" b="0"/>
                  <a:t>*Budget balance as projected by Feb forecast for subsequent biennium in odd numbered years and for current biennium in even numbered years.  The</a:t>
                </a:r>
                <a:r>
                  <a:rPr lang="en-US" sz="1200" b="0" baseline="0"/>
                  <a:t> May '20 projection is added in 2020; t</a:t>
                </a:r>
                <a:r>
                  <a:rPr lang="en-US" sz="1200" b="0"/>
                  <a:t>he</a:t>
                </a:r>
                <a:r>
                  <a:rPr lang="en-US" sz="1200" b="0" baseline="0"/>
                  <a:t> 7th Special Session 2021.</a:t>
                </a:r>
                <a:r>
                  <a:rPr lang="en-US" sz="1200" b="0"/>
                  <a:t>  </a:t>
                </a:r>
              </a:p>
            </c:rich>
          </c:tx>
          <c:layout>
            <c:manualLayout>
              <c:xMode val="edge"/>
              <c:yMode val="edge"/>
              <c:x val="0.13178796980274374"/>
              <c:y val="0.86000020659093956"/>
            </c:manualLayout>
          </c:layout>
          <c:overlay val="0"/>
        </c:title>
        <c:numFmt formatCode="General" sourceLinked="1"/>
        <c:majorTickMark val="out"/>
        <c:minorTickMark val="none"/>
        <c:tickLblPos val="low"/>
        <c:txPr>
          <a:bodyPr/>
          <a:lstStyle/>
          <a:p>
            <a:pPr>
              <a:defRPr sz="1200" b="1"/>
            </a:pPr>
            <a:endParaRPr lang="en-US"/>
          </a:p>
        </c:txPr>
        <c:crossAx val="575186424"/>
        <c:crosses val="autoZero"/>
        <c:auto val="1"/>
        <c:lblAlgn val="ctr"/>
        <c:lblOffset val="100"/>
        <c:noMultiLvlLbl val="0"/>
      </c:catAx>
      <c:valAx>
        <c:axId val="575186424"/>
        <c:scaling>
          <c:orientation val="minMax"/>
          <c:max val="3000"/>
          <c:min val="-6000"/>
        </c:scaling>
        <c:delete val="0"/>
        <c:axPos val="l"/>
        <c:majorGridlines/>
        <c:numFmt formatCode="#,##0_);[Red]\(#,##0\)" sourceLinked="0"/>
        <c:majorTickMark val="out"/>
        <c:minorTickMark val="none"/>
        <c:tickLblPos val="low"/>
        <c:txPr>
          <a:bodyPr/>
          <a:lstStyle/>
          <a:p>
            <a:pPr>
              <a:defRPr sz="1400" b="1"/>
            </a:pPr>
            <a:endParaRPr lang="en-US"/>
          </a:p>
        </c:txPr>
        <c:crossAx val="575185248"/>
        <c:crosses val="autoZero"/>
        <c:crossBetween val="between"/>
        <c:majorUnit val="2000"/>
      </c:valAx>
      <c:spPr>
        <a:noFill/>
        <a:ln w="25400">
          <a:noFill/>
        </a:ln>
      </c:spPr>
    </c:plotArea>
    <c:plotVisOnly val="1"/>
    <c:dispBlanksAs val="gap"/>
    <c:showDLblsOverMax val="0"/>
  </c:chart>
  <c:txPr>
    <a:bodyPr/>
    <a:lstStyle/>
    <a:p>
      <a:pPr>
        <a:defRPr sz="1800">
          <a:latin typeface="Times New Roman" pitchFamily="18" charset="0"/>
          <a:cs typeface="Times New Roman" pitchFamily="18" charset="0"/>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400" baseline="0" dirty="0"/>
              <a:t>General Fund Spending &amp; Forecast </a:t>
            </a:r>
          </a:p>
          <a:p>
            <a:pPr>
              <a:defRPr/>
            </a:pPr>
            <a:r>
              <a:rPr lang="en-US" sz="2000" baseline="0" dirty="0"/>
              <a:t>FY 2018-19 – FY 2024-25</a:t>
            </a:r>
          </a:p>
          <a:p>
            <a:pPr>
              <a:defRPr/>
            </a:pPr>
            <a:r>
              <a:rPr lang="en-US" sz="1200" baseline="0" dirty="0"/>
              <a:t>(dollars in millions)</a:t>
            </a:r>
            <a:endParaRPr lang="en-US" sz="1200" dirty="0"/>
          </a:p>
        </c:rich>
      </c:tx>
      <c:layout>
        <c:manualLayout>
          <c:xMode val="edge"/>
          <c:yMode val="edge"/>
          <c:x val="0.24052408325479696"/>
          <c:y val="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c:v>
                </c:pt>
              </c:strCache>
            </c:strRef>
          </c:cat>
          <c:val>
            <c:numRef>
              <c:f>Sheet1!$B$2:$B$5</c:f>
              <c:numCache>
                <c:formatCode>General</c:formatCode>
                <c:ptCount val="4"/>
                <c:pt idx="0">
                  <c:v>991.5</c:v>
                </c:pt>
                <c:pt idx="1">
                  <c:v>1191.7</c:v>
                </c:pt>
                <c:pt idx="2">
                  <c:v>965.4</c:v>
                </c:pt>
              </c:numCache>
            </c:numRef>
          </c:val>
          <c:extLst>
            <c:ext xmlns:c16="http://schemas.microsoft.com/office/drawing/2014/chart" uri="{C3380CC4-5D6E-409C-BE32-E72D297353CC}">
              <c16:uniqueId val="{00000000-20D1-4AF8-B4F3-A9732CD869EF}"/>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18288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c:v>
                </c:pt>
              </c:strCache>
            </c:strRef>
          </c:cat>
          <c:val>
            <c:numRef>
              <c:f>Sheet1!$C$2:$C$5</c:f>
              <c:numCache>
                <c:formatCode>General</c:formatCode>
                <c:ptCount val="4"/>
                <c:pt idx="1">
                  <c:v>1318.1</c:v>
                </c:pt>
                <c:pt idx="2">
                  <c:v>965.3</c:v>
                </c:pt>
                <c:pt idx="3">
                  <c:v>976</c:v>
                </c:pt>
              </c:numCache>
            </c:numRef>
          </c:val>
          <c:extLst>
            <c:ext xmlns:c16="http://schemas.microsoft.com/office/drawing/2014/chart" uri="{C3380CC4-5D6E-409C-BE32-E72D297353CC}">
              <c16:uniqueId val="{00000001-20D1-4AF8-B4F3-A9732CD869EF}"/>
            </c:ext>
          </c:extLst>
        </c:ser>
        <c:dLbls>
          <c:showLegendKey val="0"/>
          <c:showVal val="0"/>
          <c:showCatName val="0"/>
          <c:showSerName val="0"/>
          <c:showPercent val="0"/>
          <c:showBubbleSize val="0"/>
        </c:dLbls>
        <c:gapWidth val="150"/>
        <c:axId val="169439688"/>
        <c:axId val="169440080"/>
      </c:barChart>
      <c:catAx>
        <c:axId val="169439688"/>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9440080"/>
        <c:crosses val="autoZero"/>
        <c:auto val="1"/>
        <c:lblAlgn val="ctr"/>
        <c:lblOffset val="100"/>
        <c:noMultiLvlLbl val="0"/>
      </c:catAx>
      <c:valAx>
        <c:axId val="16944008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94396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4055118110239"/>
          <c:y val="0.15782407407407409"/>
          <c:w val="0.40287467191601051"/>
          <c:h val="0.671457786526684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87-45F0-AB73-CFA30ADD35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87-45F0-AB73-CFA30ADD35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87-45F0-AB73-CFA30ADD35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87-45F0-AB73-CFA30ADD357F}"/>
              </c:ext>
            </c:extLst>
          </c:dPt>
          <c:dLbls>
            <c:dLbl>
              <c:idx val="0"/>
              <c:layout>
                <c:manualLayout>
                  <c:x val="4.1582758269512306E-2"/>
                  <c:y val="7.9000293500884625E-2"/>
                </c:manualLayout>
              </c:layout>
              <c:tx>
                <c:rich>
                  <a:bodyPr/>
                  <a:lstStyle/>
                  <a:p>
                    <a:r>
                      <a:rPr lang="en-US" dirty="0"/>
                      <a:t>General</a:t>
                    </a:r>
                  </a:p>
                  <a:p>
                    <a:fld id="{27F2BA90-DCB2-4B0F-B51A-FC1CF1868268}" type="CELLREF">
                      <a:rPr lang="en-US" smtClean="0"/>
                      <a:pPr/>
                      <a:t>[CELLREF]</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dlblFTEntry>
                      <c15:txfldGUID>{27F2BA90-DCB2-4B0F-B51A-FC1CF1868268}</c15:txfldGUID>
                      <c15:f>'17 presentation data SG Vets'!$D$12</c15:f>
                      <c15:dlblFieldTableCache>
                        <c:ptCount val="1"/>
                        <c:pt idx="0">
                          <c:v>32.0%</c:v>
                        </c:pt>
                      </c15:dlblFieldTableCache>
                    </c15:dlblFTEntry>
                  </c15:dlblFieldTable>
                  <c15:showDataLabelsRange val="0"/>
                </c:ext>
                <c:ext xmlns:c16="http://schemas.microsoft.com/office/drawing/2014/chart" uri="{C3380CC4-5D6E-409C-BE32-E72D297353CC}">
                  <c16:uniqueId val="{00000001-BF87-45F0-AB73-CFA30ADD357F}"/>
                </c:ext>
              </c:extLst>
            </c:dLbl>
            <c:dLbl>
              <c:idx val="1"/>
              <c:layout>
                <c:manualLayout>
                  <c:x val="-0.16373173665791774"/>
                  <c:y val="-6.5437445319335083E-2"/>
                </c:manualLayout>
              </c:layout>
              <c:tx>
                <c:rich>
                  <a:bodyPr/>
                  <a:lstStyle/>
                  <a:p>
                    <a:r>
                      <a:rPr lang="en-US" dirty="0"/>
                      <a:t>Special</a:t>
                    </a:r>
                    <a:r>
                      <a:rPr lang="en-US" baseline="0" dirty="0"/>
                      <a:t> Revenue</a:t>
                    </a:r>
                  </a:p>
                  <a:p>
                    <a:fld id="{E10A0738-25E5-4676-9028-6E7D3567678D}" type="CELLREF">
                      <a:rPr lang="en-US" baseline="0" smtClean="0"/>
                      <a:pPr/>
                      <a:t>[CELLREF]</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dlblFTEntry>
                      <c15:txfldGUID>{E10A0738-25E5-4676-9028-6E7D3567678D}</c15:txfldGUID>
                      <c15:f>'17 presentation data SG Vets'!$D$13</c15:f>
                      <c15:dlblFieldTableCache>
                        <c:ptCount val="1"/>
                        <c:pt idx="0">
                          <c:v>38.3%</c:v>
                        </c:pt>
                      </c15:dlblFieldTableCache>
                    </c15:dlblFTEntry>
                  </c15:dlblFieldTable>
                  <c15:showDataLabelsRange val="0"/>
                </c:ext>
                <c:ext xmlns:c16="http://schemas.microsoft.com/office/drawing/2014/chart" uri="{C3380CC4-5D6E-409C-BE32-E72D297353CC}">
                  <c16:uniqueId val="{00000003-BF87-45F0-AB73-CFA30ADD357F}"/>
                </c:ext>
              </c:extLst>
            </c:dLbl>
            <c:dLbl>
              <c:idx val="2"/>
              <c:layout>
                <c:manualLayout>
                  <c:x val="-4.3029746281714784E-2"/>
                  <c:y val="9.6683799941673962E-2"/>
                </c:manualLayout>
              </c:layout>
              <c:tx>
                <c:rich>
                  <a:bodyPr/>
                  <a:lstStyle/>
                  <a:p>
                    <a:r>
                      <a:rPr lang="en-US" dirty="0"/>
                      <a:t>Federal</a:t>
                    </a:r>
                  </a:p>
                  <a:p>
                    <a:fld id="{137BF5CD-4D06-4397-A06A-31615B9E126C}" type="CELLREF">
                      <a:rPr lang="en-US" smtClean="0"/>
                      <a:pPr/>
                      <a:t>[CELLREF]</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dlblFTEntry>
                      <c15:txfldGUID>{137BF5CD-4D06-4397-A06A-31615B9E126C}</c15:txfldGUID>
                      <c15:f>'17 presentation data SG Vets'!$D$14</c15:f>
                      <c15:dlblFieldTableCache>
                        <c:ptCount val="1"/>
                        <c:pt idx="0">
                          <c:v>29.4%</c:v>
                        </c:pt>
                      </c15:dlblFieldTableCache>
                    </c15:dlblFTEntry>
                  </c15:dlblFieldTable>
                  <c15:showDataLabelsRange val="0"/>
                </c:ext>
                <c:ext xmlns:c16="http://schemas.microsoft.com/office/drawing/2014/chart" uri="{C3380CC4-5D6E-409C-BE32-E72D297353CC}">
                  <c16:uniqueId val="{00000005-BF87-45F0-AB73-CFA30ADD357F}"/>
                </c:ext>
              </c:extLst>
            </c:dLbl>
            <c:dLbl>
              <c:idx val="3"/>
              <c:layout>
                <c:manualLayout>
                  <c:x val="1.5917174667074666E-4"/>
                  <c:y val="-7.6360086134055769E-3"/>
                </c:manualLayout>
              </c:layout>
              <c:tx>
                <c:rich>
                  <a:bodyPr/>
                  <a:lstStyle/>
                  <a:p>
                    <a:r>
                      <a:rPr lang="en-US" dirty="0"/>
                      <a:t>Gift</a:t>
                    </a:r>
                  </a:p>
                  <a:p>
                    <a:fld id="{6FA0DEC0-078C-44EC-83B5-9221135D4F9F}" type="CELLREF">
                      <a:rPr lang="en-US" smtClean="0"/>
                      <a:pPr/>
                      <a:t>[CELLREF]</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dlblFTEntry>
                      <c15:txfldGUID>{6FA0DEC0-078C-44EC-83B5-9221135D4F9F}</c15:txfldGUID>
                      <c15:f>'17 presentation data SG Vets'!$D$15</c15:f>
                      <c15:dlblFieldTableCache>
                        <c:ptCount val="1"/>
                        <c:pt idx="0">
                          <c:v>0.2%</c:v>
                        </c:pt>
                      </c15:dlblFieldTableCache>
                    </c15:dlblFTEntry>
                  </c15:dlblFieldTable>
                  <c15:showDataLabelsRange val="0"/>
                </c:ext>
                <c:ext xmlns:c16="http://schemas.microsoft.com/office/drawing/2014/chart" uri="{C3380CC4-5D6E-409C-BE32-E72D297353CC}">
                  <c16:uniqueId val="{00000007-BF87-45F0-AB73-CFA30ADD357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'17 presentation data SG Vets'!$A$12:$A$15</c:f>
              <c:strCache>
                <c:ptCount val="4"/>
                <c:pt idx="0">
                  <c:v>General</c:v>
                </c:pt>
                <c:pt idx="1">
                  <c:v>Special Revenue</c:v>
                </c:pt>
                <c:pt idx="2">
                  <c:v>Federal</c:v>
                </c:pt>
                <c:pt idx="3">
                  <c:v>Gift</c:v>
                </c:pt>
              </c:strCache>
            </c:strRef>
          </c:cat>
          <c:val>
            <c:numRef>
              <c:f>'17 presentation data SG Vets'!$B$12:$B$15</c:f>
              <c:numCache>
                <c:formatCode>#,##0_);[Red]\(#,##0\)</c:formatCode>
                <c:ptCount val="4"/>
                <c:pt idx="0">
                  <c:v>209386</c:v>
                </c:pt>
                <c:pt idx="1">
                  <c:v>250742</c:v>
                </c:pt>
                <c:pt idx="2">
                  <c:v>192284</c:v>
                </c:pt>
                <c:pt idx="3">
                  <c:v>1522</c:v>
                </c:pt>
              </c:numCache>
            </c:numRef>
          </c:val>
          <c:extLst>
            <c:ext xmlns:c16="http://schemas.microsoft.com/office/drawing/2014/chart" uri="{C3380CC4-5D6E-409C-BE32-E72D297353CC}">
              <c16:uniqueId val="{00000008-BF87-45F0-AB73-CFA30ADD357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FF6-40F6-8AAC-3E87D646BA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FF6-40F6-8AAC-3E87D646BA94}"/>
              </c:ext>
            </c:extLst>
          </c:dPt>
          <c:dLbls>
            <c:dLbl>
              <c:idx val="0"/>
              <c:layout>
                <c:manualLayout>
                  <c:x val="9.456724357231977E-2"/>
                  <c:y val="-0.14873523149100062"/>
                </c:manualLayout>
              </c:layout>
              <c:tx>
                <c:rich>
                  <a:bodyPr/>
                  <a:lstStyle/>
                  <a:p>
                    <a:r>
                      <a:rPr lang="en-US" dirty="0"/>
                      <a:t>Veterans Affairs</a:t>
                    </a:r>
                  </a:p>
                  <a:p>
                    <a:fld id="{7628B279-303D-4A80-9767-6BAC3499CB1F}" type="CELLREF">
                      <a:rPr lang="en-US" smtClean="0"/>
                      <a:pPr/>
                      <a:t>[CELLREF]</a:t>
                    </a:fld>
                    <a:endParaRPr lang="en-US"/>
                  </a:p>
                </c:rich>
              </c:tx>
              <c:showLegendKey val="0"/>
              <c:showVal val="1"/>
              <c:showCatName val="0"/>
              <c:showSerName val="0"/>
              <c:showPercent val="0"/>
              <c:showBubbleSize val="0"/>
              <c:extLst>
                <c:ext xmlns:c15="http://schemas.microsoft.com/office/drawing/2012/chart" uri="{CE6537A1-D6FC-4f65-9D91-7224C49458BB}">
                  <c15:dlblFieldTable>
                    <c15:dlblFTEntry>
                      <c15:txfldGUID>{7628B279-303D-4A80-9767-6BAC3499CB1F}</c15:txfldGUID>
                      <c15:f>'17 presentation data SG Vets'!$D$29</c15:f>
                      <c15:dlblFieldTableCache>
                        <c:ptCount val="1"/>
                        <c:pt idx="0">
                          <c:v>75.4%</c:v>
                        </c:pt>
                      </c15:dlblFieldTableCache>
                    </c15:dlblFTEntry>
                  </c15:dlblFieldTable>
                  <c15:showDataLabelsRange val="0"/>
                </c:ext>
                <c:ext xmlns:c16="http://schemas.microsoft.com/office/drawing/2014/chart" uri="{C3380CC4-5D6E-409C-BE32-E72D297353CC}">
                  <c16:uniqueId val="{00000001-CFF6-40F6-8AAC-3E87D646BA94}"/>
                </c:ext>
              </c:extLst>
            </c:dLbl>
            <c:dLbl>
              <c:idx val="1"/>
              <c:layout>
                <c:manualLayout>
                  <c:x val="-4.0734095030370662E-2"/>
                  <c:y val="3.9397270286146174E-2"/>
                </c:manualLayout>
              </c:layout>
              <c:tx>
                <c:rich>
                  <a:bodyPr/>
                  <a:lstStyle/>
                  <a:p>
                    <a:r>
                      <a:rPr lang="en-US" dirty="0"/>
                      <a:t>Military Affairs</a:t>
                    </a:r>
                  </a:p>
                  <a:p>
                    <a:fld id="{EF704496-9AA1-4041-B717-5BC64AD76AD9}" type="CELLREF">
                      <a:rPr lang="en-US" smtClean="0"/>
                      <a:pPr/>
                      <a:t>[CELLREF]</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dlblFTEntry>
                      <c15:txfldGUID>{EF704496-9AA1-4041-B717-5BC64AD76AD9}</c15:txfldGUID>
                      <c15:f>'17 presentation data SG Vets'!$D$30</c15:f>
                      <c15:dlblFieldTableCache>
                        <c:ptCount val="1"/>
                        <c:pt idx="0">
                          <c:v>24.6%</c:v>
                        </c:pt>
                      </c15:dlblFieldTableCache>
                    </c15:dlblFTEntry>
                  </c15:dlblFieldTable>
                  <c15:showDataLabelsRange val="0"/>
                </c:ext>
                <c:ext xmlns:c16="http://schemas.microsoft.com/office/drawing/2014/chart" uri="{C3380CC4-5D6E-409C-BE32-E72D297353CC}">
                  <c16:uniqueId val="{00000003-CFF6-40F6-8AAC-3E87D646BA9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'17 presentation data SG Vets'!$A$29:$A$30</c:f>
              <c:strCache>
                <c:ptCount val="2"/>
                <c:pt idx="0">
                  <c:v>Veterans Affairs</c:v>
                </c:pt>
                <c:pt idx="1">
                  <c:v>Military Affairs</c:v>
                </c:pt>
              </c:strCache>
            </c:strRef>
          </c:cat>
          <c:val>
            <c:numRef>
              <c:f>'17 presentation data SG Vets'!$B$29:$B$30</c:f>
              <c:numCache>
                <c:formatCode>#,##0_);[Red]\(#,##0\)</c:formatCode>
                <c:ptCount val="2"/>
                <c:pt idx="0">
                  <c:v>157828</c:v>
                </c:pt>
                <c:pt idx="1">
                  <c:v>51558</c:v>
                </c:pt>
              </c:numCache>
            </c:numRef>
          </c:val>
          <c:extLst>
            <c:ext xmlns:c16="http://schemas.microsoft.com/office/drawing/2014/chart" uri="{C3380CC4-5D6E-409C-BE32-E72D297353CC}">
              <c16:uniqueId val="{00000004-CFF6-40F6-8AAC-3E87D646BA94}"/>
            </c:ext>
          </c:extLst>
        </c:ser>
        <c:ser>
          <c:idx val="1"/>
          <c:order val="1"/>
          <c:tx>
            <c:strRef>
              <c:f>'17 presentation data SG Vets'!$A$29</c:f>
              <c:strCache>
                <c:ptCount val="1"/>
                <c:pt idx="0">
                  <c:v>Veterans Affairs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CFF6-40F6-8AAC-3E87D646BA94}"/>
              </c:ext>
            </c:extLst>
          </c:dPt>
          <c:val>
            <c:numLit>
              <c:formatCode>General</c:formatCode>
              <c:ptCount val="1"/>
              <c:pt idx="0">
                <c:v>1</c:v>
              </c:pt>
            </c:numLit>
          </c:val>
          <c:extLst>
            <c:ext xmlns:c16="http://schemas.microsoft.com/office/drawing/2014/chart" uri="{C3380CC4-5D6E-409C-BE32-E72D297353CC}">
              <c16:uniqueId val="{00000007-CFF6-40F6-8AAC-3E87D646B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dirty="0"/>
              <a:t>Ge</a:t>
            </a:r>
            <a:r>
              <a:rPr lang="en-US" baseline="0" dirty="0"/>
              <a:t>neral Fund Spending &amp; Forecast </a:t>
            </a:r>
          </a:p>
          <a:p>
            <a:pPr>
              <a:defRPr/>
            </a:pPr>
            <a:r>
              <a:rPr lang="en-US" baseline="0" dirty="0"/>
              <a:t>FY 2018-19 – FY 2024-25</a:t>
            </a:r>
          </a:p>
          <a:p>
            <a:pPr>
              <a:defRPr/>
            </a:pPr>
            <a:r>
              <a:rPr lang="en-US" sz="1200" baseline="0" dirty="0"/>
              <a:t>(dollars in millions)</a:t>
            </a:r>
            <a:endParaRPr lang="en-US" sz="1200" dirty="0"/>
          </a:p>
        </c:rich>
      </c:tx>
      <c:layout>
        <c:manualLayout>
          <c:xMode val="edge"/>
          <c:yMode val="edge"/>
          <c:x val="0.24918373711697236"/>
          <c:y val="2.3287173388225053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c:v>
                </c:pt>
              </c:strCache>
            </c:strRef>
          </c:cat>
          <c:val>
            <c:numRef>
              <c:f>Sheet1!$B$2:$B$5</c:f>
              <c:numCache>
                <c:formatCode>General</c:formatCode>
                <c:ptCount val="4"/>
                <c:pt idx="0">
                  <c:v>204.9</c:v>
                </c:pt>
                <c:pt idx="1">
                  <c:v>214</c:v>
                </c:pt>
                <c:pt idx="2">
                  <c:v>206.8</c:v>
                </c:pt>
              </c:numCache>
            </c:numRef>
          </c:val>
          <c:extLst>
            <c:ext xmlns:c16="http://schemas.microsoft.com/office/drawing/2014/chart" uri="{C3380CC4-5D6E-409C-BE32-E72D297353CC}">
              <c16:uniqueId val="{00000000-3353-42C8-8A2B-784392EC56C3}"/>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18288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c:v>
                </c:pt>
              </c:strCache>
            </c:strRef>
          </c:cat>
          <c:val>
            <c:numRef>
              <c:f>Sheet1!$C$2:$C$5</c:f>
              <c:numCache>
                <c:formatCode>General</c:formatCode>
                <c:ptCount val="4"/>
                <c:pt idx="1">
                  <c:v>234.6</c:v>
                </c:pt>
                <c:pt idx="2">
                  <c:v>209.4</c:v>
                </c:pt>
                <c:pt idx="3">
                  <c:v>209.4</c:v>
                </c:pt>
              </c:numCache>
            </c:numRef>
          </c:val>
          <c:extLst>
            <c:ext xmlns:c16="http://schemas.microsoft.com/office/drawing/2014/chart" uri="{C3380CC4-5D6E-409C-BE32-E72D297353CC}">
              <c16:uniqueId val="{00000001-3353-42C8-8A2B-784392EC56C3}"/>
            </c:ext>
          </c:extLst>
        </c:ser>
        <c:dLbls>
          <c:showLegendKey val="0"/>
          <c:showVal val="0"/>
          <c:showCatName val="0"/>
          <c:showSerName val="0"/>
          <c:showPercent val="0"/>
          <c:showBubbleSize val="0"/>
        </c:dLbls>
        <c:gapWidth val="150"/>
        <c:axId val="153854592"/>
        <c:axId val="153854984"/>
      </c:barChart>
      <c:catAx>
        <c:axId val="153854592"/>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854984"/>
        <c:crosses val="autoZero"/>
        <c:auto val="1"/>
        <c:lblAlgn val="ctr"/>
        <c:lblOffset val="100"/>
        <c:noMultiLvlLbl val="0"/>
      </c:catAx>
      <c:valAx>
        <c:axId val="153854984"/>
        <c:scaling>
          <c:orientation val="minMax"/>
          <c:min val="0"/>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3854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1600" dirty="0">
                <a:solidFill>
                  <a:schemeClr val="tx1"/>
                </a:solidFill>
              </a:rPr>
              <a:t>Base Budget $44.5 Billion</a:t>
            </a:r>
            <a:r>
              <a:rPr lang="en-US" sz="1600" baseline="0" dirty="0">
                <a:solidFill>
                  <a:schemeClr val="tx1"/>
                </a:solidFill>
              </a:rPr>
              <a:t> (47.4% of total All Funds)</a:t>
            </a:r>
            <a:endParaRPr lang="en-US" sz="1600" dirty="0">
              <a:solidFill>
                <a:schemeClr val="tx1"/>
              </a:solidFill>
            </a:endParaRPr>
          </a:p>
        </c:rich>
      </c:tx>
      <c:layout>
        <c:manualLayout>
          <c:xMode val="edge"/>
          <c:yMode val="edge"/>
          <c:x val="0.20375376689024985"/>
          <c:y val="2.569749995700221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915840381063481"/>
          <c:y val="0.1837092671108419"/>
          <c:w val="0.48007825410712546"/>
          <c:h val="0.7363093696128220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6E-4D16-BB67-B2B0507DFE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6E-4D16-BB67-B2B0507DFE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F6E-4D16-BB67-B2B0507DFED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F6E-4D16-BB67-B2B0507DFED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F6E-4D16-BB67-B2B0507DFED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F6E-4D16-BB67-B2B0507DFED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F6E-4D16-BB67-B2B0507DFED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F6E-4D16-BB67-B2B0507DFED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F6E-4D16-BB67-B2B0507DFED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F6E-4D16-BB67-B2B0507DFED4}"/>
              </c:ext>
            </c:extLst>
          </c:dPt>
          <c:dLbls>
            <c:dLbl>
              <c:idx val="0"/>
              <c:layout>
                <c:manualLayout>
                  <c:x val="2.9823502964907163E-2"/>
                  <c:y val="-3.49247235242401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F6E-4D16-BB67-B2B0507DFED4}"/>
                </c:ext>
              </c:extLst>
            </c:dLbl>
            <c:dLbl>
              <c:idx val="1"/>
              <c:layout>
                <c:manualLayout>
                  <c:x val="0.24652273500534644"/>
                  <c:y val="-2.4851139169733963E-3"/>
                </c:manualLayout>
              </c:layout>
              <c:showLegendKey val="0"/>
              <c:showVal val="0"/>
              <c:showCatName val="1"/>
              <c:showSerName val="0"/>
              <c:showPercent val="1"/>
              <c:showBubbleSize val="0"/>
              <c:extLst>
                <c:ext xmlns:c15="http://schemas.microsoft.com/office/drawing/2012/chart" uri="{CE6537A1-D6FC-4f65-9D91-7224C49458BB}">
                  <c15:layout>
                    <c:manualLayout>
                      <c:w val="0.17432864294740932"/>
                      <c:h val="0.11112426035502956"/>
                    </c:manualLayout>
                  </c15:layout>
                </c:ext>
                <c:ext xmlns:c16="http://schemas.microsoft.com/office/drawing/2014/chart" uri="{C3380CC4-5D6E-409C-BE32-E72D297353CC}">
                  <c16:uniqueId val="{00000003-DF6E-4D16-BB67-B2B0507DFED4}"/>
                </c:ext>
              </c:extLst>
            </c:dLbl>
            <c:dLbl>
              <c:idx val="3"/>
              <c:layout>
                <c:manualLayout>
                  <c:x val="-3.7177201808107317E-2"/>
                  <c:y val="-1.065088757396449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6E-4D16-BB67-B2B0507DFED4}"/>
                </c:ext>
              </c:extLst>
            </c:dLbl>
            <c:dLbl>
              <c:idx val="4"/>
              <c:layout>
                <c:manualLayout>
                  <c:x val="-0.13549036405171574"/>
                  <c:y val="-8.50289335134883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F6E-4D16-BB67-B2B0507DFED4}"/>
                </c:ext>
              </c:extLst>
            </c:dLbl>
            <c:dLbl>
              <c:idx val="5"/>
              <c:layout>
                <c:manualLayout>
                  <c:x val="-3.2677347623213795E-2"/>
                  <c:y val="7.695490695785104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F6E-4D16-BB67-B2B0507DFED4}"/>
                </c:ext>
              </c:extLst>
            </c:dLbl>
            <c:dLbl>
              <c:idx val="9"/>
              <c:layout>
                <c:manualLayout>
                  <c:x val="6.7716353164187809E-2"/>
                  <c:y val="9.96731118669337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DF6E-4D16-BB67-B2B0507DFED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General</c:v>
                </c:pt>
                <c:pt idx="1">
                  <c:v>State Govt Special Revenue</c:v>
                </c:pt>
                <c:pt idx="2">
                  <c:v>Health Related Boards</c:v>
                </c:pt>
                <c:pt idx="3">
                  <c:v>Health Care Access</c:v>
                </c:pt>
                <c:pt idx="4">
                  <c:v>Special Revenue</c:v>
                </c:pt>
                <c:pt idx="5">
                  <c:v>Federal</c:v>
                </c:pt>
                <c:pt idx="6">
                  <c:v>Federal TANF</c:v>
                </c:pt>
                <c:pt idx="7">
                  <c:v>Medical Education Endowment</c:v>
                </c:pt>
                <c:pt idx="8">
                  <c:v>Opiate Epidemic Response</c:v>
                </c:pt>
                <c:pt idx="9">
                  <c:v>Other</c:v>
                </c:pt>
              </c:strCache>
            </c:strRef>
          </c:cat>
          <c:val>
            <c:numRef>
              <c:f>Sheet1!$B$2:$B$11</c:f>
              <c:numCache>
                <c:formatCode>_("$"* #,##0_);_("$"* \(#,##0\);_("$"* "-"??_);_(@_)</c:formatCode>
                <c:ptCount val="10"/>
                <c:pt idx="0">
                  <c:v>16506937</c:v>
                </c:pt>
                <c:pt idx="1">
                  <c:v>147594</c:v>
                </c:pt>
                <c:pt idx="2">
                  <c:v>52836</c:v>
                </c:pt>
                <c:pt idx="3">
                  <c:v>1827320</c:v>
                </c:pt>
                <c:pt idx="4">
                  <c:v>1495917</c:v>
                </c:pt>
                <c:pt idx="5">
                  <c:v>23940357</c:v>
                </c:pt>
                <c:pt idx="6">
                  <c:v>426016</c:v>
                </c:pt>
                <c:pt idx="7">
                  <c:v>157982</c:v>
                </c:pt>
                <c:pt idx="8">
                  <c:v>23503</c:v>
                </c:pt>
                <c:pt idx="9">
                  <c:v>-109157</c:v>
                </c:pt>
              </c:numCache>
            </c:numRef>
          </c:val>
          <c:extLst>
            <c:ext xmlns:c16="http://schemas.microsoft.com/office/drawing/2014/chart" uri="{C3380CC4-5D6E-409C-BE32-E72D297353CC}">
              <c16:uniqueId val="{00000014-DF6E-4D16-BB67-B2B0507DFED4}"/>
            </c:ext>
          </c:extLst>
        </c:ser>
        <c:dLbls>
          <c:showLegendKey val="0"/>
          <c:showVal val="0"/>
          <c:showCatName val="0"/>
          <c:showSerName val="0"/>
          <c:showPercent val="0"/>
          <c:showBubbleSize val="0"/>
          <c:showLeaderLines val="1"/>
        </c:dLbls>
        <c:firstSliceAng val="4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baseline="0" dirty="0"/>
              <a:t>General Fund Expenditures &amp; Forecast </a:t>
            </a:r>
          </a:p>
          <a:p>
            <a:pPr>
              <a:defRPr/>
            </a:pPr>
            <a:r>
              <a:rPr lang="en-US" baseline="0" dirty="0"/>
              <a:t>FY 2018-19 – FY 2024-25</a:t>
            </a:r>
          </a:p>
          <a:p>
            <a:pPr>
              <a:defRPr/>
            </a:pPr>
            <a:r>
              <a:rPr lang="en-US" sz="1200" baseline="0" dirty="0"/>
              <a:t>(dollars in millions)</a:t>
            </a:r>
            <a:endParaRPr lang="en-US" sz="1200" dirty="0"/>
          </a:p>
        </c:rich>
      </c:tx>
      <c:layout>
        <c:manualLayout>
          <c:xMode val="edge"/>
          <c:yMode val="edge"/>
          <c:x val="0.23526995775226361"/>
          <c:y val="2.3287173388225053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6.9861520164674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EF-47E8-A898-8BA02362FEBC}"/>
                </c:ext>
              </c:extLst>
            </c:dLbl>
            <c:numFmt formatCode="&quot;$&quot;#,##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Biennium</c:v>
                </c:pt>
                <c:pt idx="1">
                  <c:v>FY 2020-21 Forecast</c:v>
                </c:pt>
                <c:pt idx="2">
                  <c:v>FY 2022-23 Forecast</c:v>
                </c:pt>
                <c:pt idx="3">
                  <c:v>FY 2024-25 Planning Est</c:v>
                </c:pt>
              </c:strCache>
            </c:strRef>
          </c:cat>
          <c:val>
            <c:numRef>
              <c:f>Sheet1!$B$2:$B$5</c:f>
              <c:numCache>
                <c:formatCode>#,##0</c:formatCode>
                <c:ptCount val="4"/>
                <c:pt idx="0">
                  <c:v>13322</c:v>
                </c:pt>
                <c:pt idx="1">
                  <c:v>14691</c:v>
                </c:pt>
                <c:pt idx="2">
                  <c:v>16757</c:v>
                </c:pt>
              </c:numCache>
            </c:numRef>
          </c:val>
          <c:extLst>
            <c:ext xmlns:c16="http://schemas.microsoft.com/office/drawing/2014/chart" uri="{C3380CC4-5D6E-409C-BE32-E72D297353CC}">
              <c16:uniqueId val="{00000001-8FEF-47E8-A898-8BA02362FEBC}"/>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layout>
                <c:manualLayout>
                  <c:x val="1.2367803879741124E-2"/>
                  <c:y val="-2.3287173388225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EF-47E8-A898-8BA02362FEBC}"/>
                </c:ext>
              </c:extLst>
            </c:dLbl>
            <c:dLbl>
              <c:idx val="2"/>
              <c:layout>
                <c:manualLayout>
                  <c:x val="1.0821828394773483E-2"/>
                  <c:y val="-6.9861520164675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EF-47E8-A898-8BA02362FEBC}"/>
                </c:ext>
              </c:extLst>
            </c:dLbl>
            <c:numFmt formatCode="&quot;$&quot;#,##0" sourceLinked="0"/>
            <c:spPr>
              <a:noFill/>
              <a:ln>
                <a:noFill/>
              </a:ln>
              <a:effectLst/>
            </c:spPr>
            <c:txPr>
              <a:bodyPr rot="0" spcFirstLastPara="1" vertOverflow="ellipsis" vert="horz" wrap="square" lIns="18288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Biennium</c:v>
                </c:pt>
                <c:pt idx="1">
                  <c:v>FY 2020-21 Forecast</c:v>
                </c:pt>
                <c:pt idx="2">
                  <c:v>FY 2022-23 Forecast</c:v>
                </c:pt>
                <c:pt idx="3">
                  <c:v>FY 2024-25 Planning Est</c:v>
                </c:pt>
              </c:strCache>
            </c:strRef>
          </c:cat>
          <c:val>
            <c:numRef>
              <c:f>Sheet1!$C$2:$C$5</c:f>
              <c:numCache>
                <c:formatCode>#,##0</c:formatCode>
                <c:ptCount val="4"/>
                <c:pt idx="1">
                  <c:v>13772</c:v>
                </c:pt>
                <c:pt idx="2">
                  <c:v>16507</c:v>
                </c:pt>
                <c:pt idx="3">
                  <c:v>18088</c:v>
                </c:pt>
              </c:numCache>
            </c:numRef>
          </c:val>
          <c:extLst>
            <c:ext xmlns:c16="http://schemas.microsoft.com/office/drawing/2014/chart" uri="{C3380CC4-5D6E-409C-BE32-E72D297353CC}">
              <c16:uniqueId val="{00000004-8FEF-47E8-A898-8BA02362FEBC}"/>
            </c:ext>
          </c:extLst>
        </c:ser>
        <c:dLbls>
          <c:showLegendKey val="0"/>
          <c:showVal val="0"/>
          <c:showCatName val="0"/>
          <c:showSerName val="0"/>
          <c:showPercent val="0"/>
          <c:showBubbleSize val="0"/>
        </c:dLbls>
        <c:gapWidth val="150"/>
        <c:axId val="174275792"/>
        <c:axId val="174870240"/>
      </c:barChart>
      <c:catAx>
        <c:axId val="174275792"/>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4870240"/>
        <c:crosses val="autoZero"/>
        <c:auto val="1"/>
        <c:lblAlgn val="ctr"/>
        <c:lblOffset val="100"/>
        <c:noMultiLvlLbl val="0"/>
      </c:catAx>
      <c:valAx>
        <c:axId val="17487024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42757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2000" b="1" dirty="0">
                <a:solidFill>
                  <a:schemeClr val="tx1"/>
                </a:solidFill>
              </a:rPr>
              <a:t>Base Budget $43.2 billion (46% of total All Funds)</a:t>
            </a:r>
          </a:p>
        </c:rich>
      </c:tx>
      <c:layout>
        <c:manualLayout>
          <c:xMode val="edge"/>
          <c:yMode val="edge"/>
          <c:x val="0.1898148148148148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7902874987848741"/>
          <c:y val="0.20730441022458396"/>
          <c:w val="0.42959694274326821"/>
          <c:h val="0.68566211551142309"/>
        </c:manualLayout>
      </c:layout>
      <c:pieChart>
        <c:varyColors val="1"/>
        <c:ser>
          <c:idx val="0"/>
          <c:order val="0"/>
          <c:tx>
            <c:strRef>
              <c:f>Sheet1!$B$1</c:f>
              <c:strCache>
                <c:ptCount val="1"/>
                <c:pt idx="0">
                  <c:v>2022-23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DC-4817-964F-9059AF30704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DC-4817-964F-9059AF30704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DDC-4817-964F-9059AF30704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DC-4817-964F-9059AF30704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DDC-4817-964F-9059AF30704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DDC-4817-964F-9059AF30704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DDC-4817-964F-9059AF30704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DDC-4817-964F-9059AF30704F}"/>
              </c:ext>
            </c:extLst>
          </c:dPt>
          <c:dLbls>
            <c:dLbl>
              <c:idx val="0"/>
              <c:layout>
                <c:manualLayout>
                  <c:x val="2.908987071060562E-2"/>
                  <c:y val="-9.06875218183933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DDC-4817-964F-9059AF30704F}"/>
                </c:ext>
              </c:extLst>
            </c:dLbl>
            <c:dLbl>
              <c:idx val="4"/>
              <c:layout>
                <c:manualLayout>
                  <c:x val="-3.588947214931467E-2"/>
                  <c:y val="3.1980916178581126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DDC-4817-964F-9059AF30704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General</c:v>
                </c:pt>
                <c:pt idx="1">
                  <c:v>State Government Special Revenue</c:v>
                </c:pt>
                <c:pt idx="2">
                  <c:v>Health Care Access</c:v>
                </c:pt>
                <c:pt idx="3">
                  <c:v>Special Revenue</c:v>
                </c:pt>
                <c:pt idx="4">
                  <c:v>Federal</c:v>
                </c:pt>
                <c:pt idx="5">
                  <c:v>Federal TANF</c:v>
                </c:pt>
                <c:pt idx="6">
                  <c:v>Other</c:v>
                </c:pt>
                <c:pt idx="7">
                  <c:v>Opiate Epidemic Response</c:v>
                </c:pt>
              </c:strCache>
            </c:strRef>
          </c:cat>
          <c:val>
            <c:numRef>
              <c:f>Sheet1!$B$2:$B$9</c:f>
              <c:numCache>
                <c:formatCode>_("$"* #,##0_);_("$"* \(#,##0\);_("$"* "-"??_);_(@_)</c:formatCode>
                <c:ptCount val="8"/>
                <c:pt idx="0">
                  <c:v>16326170</c:v>
                </c:pt>
                <c:pt idx="1">
                  <c:v>8598</c:v>
                </c:pt>
                <c:pt idx="2">
                  <c:v>1752824</c:v>
                </c:pt>
                <c:pt idx="3">
                  <c:v>1387657</c:v>
                </c:pt>
                <c:pt idx="4">
                  <c:v>23308916</c:v>
                </c:pt>
                <c:pt idx="5">
                  <c:v>402590</c:v>
                </c:pt>
                <c:pt idx="6">
                  <c:v>-34543</c:v>
                </c:pt>
                <c:pt idx="7">
                  <c:v>23251</c:v>
                </c:pt>
              </c:numCache>
            </c:numRef>
          </c:val>
          <c:extLst>
            <c:ext xmlns:c16="http://schemas.microsoft.com/office/drawing/2014/chart" uri="{C3380CC4-5D6E-409C-BE32-E72D297353CC}">
              <c16:uniqueId val="{00000014-4DDC-4817-964F-9059AF30704F}"/>
            </c:ext>
          </c:extLst>
        </c:ser>
        <c:dLbls>
          <c:showLegendKey val="0"/>
          <c:showVal val="0"/>
          <c:showCatName val="0"/>
          <c:showSerName val="0"/>
          <c:showPercent val="0"/>
          <c:showBubbleSize val="0"/>
          <c:showLeaderLines val="1"/>
        </c:dLbls>
        <c:firstSliceAng val="4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t>Forecast</a:t>
            </a:r>
            <a:r>
              <a:rPr lang="en-US" sz="1600" b="1" baseline="0" dirty="0"/>
              <a:t> Expenditures FY 2022-23</a:t>
            </a:r>
            <a:endParaRPr lang="en-US" sz="1600" b="1" dirty="0"/>
          </a:p>
        </c:rich>
      </c:tx>
      <c:layout>
        <c:manualLayout>
          <c:xMode val="edge"/>
          <c:yMode val="edge"/>
          <c:x val="0.14916654286138761"/>
          <c:y val="8.418097982683463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Funds</c:v>
                </c:pt>
              </c:strCache>
            </c:strRef>
          </c:tx>
          <c:spPr>
            <a:solidFill>
              <a:schemeClr val="accent1"/>
            </a:solidFill>
            <a:ln>
              <a:noFill/>
            </a:ln>
            <a:effectLst/>
          </c:spPr>
          <c:invertIfNegative val="0"/>
          <c:cat>
            <c:strRef>
              <c:f>Sheet1!$A$2:$A$4</c:f>
              <c:strCache>
                <c:ptCount val="3"/>
                <c:pt idx="0">
                  <c:v>Elderly &amp; Disabled</c:v>
                </c:pt>
                <c:pt idx="1">
                  <c:v>Adults w/o Children</c:v>
                </c:pt>
                <c:pt idx="2">
                  <c:v>Families with Children</c:v>
                </c:pt>
              </c:strCache>
            </c:strRef>
          </c:cat>
          <c:val>
            <c:numRef>
              <c:f>Sheet1!$B$2:$B$4</c:f>
              <c:numCache>
                <c:formatCode>"$"#,##0</c:formatCode>
                <c:ptCount val="3"/>
                <c:pt idx="0">
                  <c:v>19812599</c:v>
                </c:pt>
                <c:pt idx="1">
                  <c:v>5080743</c:v>
                </c:pt>
                <c:pt idx="2">
                  <c:v>7577392</c:v>
                </c:pt>
              </c:numCache>
            </c:numRef>
          </c:val>
          <c:extLst>
            <c:ext xmlns:c16="http://schemas.microsoft.com/office/drawing/2014/chart" uri="{C3380CC4-5D6E-409C-BE32-E72D297353CC}">
              <c16:uniqueId val="{00000000-3522-40B9-99A4-F4333F3A70E7}"/>
            </c:ext>
          </c:extLst>
        </c:ser>
        <c:ser>
          <c:idx val="1"/>
          <c:order val="1"/>
          <c:tx>
            <c:strRef>
              <c:f>Sheet1!$C$1</c:f>
              <c:strCache>
                <c:ptCount val="1"/>
                <c:pt idx="0">
                  <c:v>General Fund</c:v>
                </c:pt>
              </c:strCache>
            </c:strRef>
          </c:tx>
          <c:spPr>
            <a:solidFill>
              <a:schemeClr val="accent2"/>
            </a:solidFill>
            <a:ln>
              <a:noFill/>
            </a:ln>
            <a:effectLst/>
          </c:spPr>
          <c:invertIfNegative val="0"/>
          <c:cat>
            <c:strRef>
              <c:f>Sheet1!$A$2:$A$4</c:f>
              <c:strCache>
                <c:ptCount val="3"/>
                <c:pt idx="0">
                  <c:v>Elderly &amp; Disabled</c:v>
                </c:pt>
                <c:pt idx="1">
                  <c:v>Adults w/o Children</c:v>
                </c:pt>
                <c:pt idx="2">
                  <c:v>Families with Children</c:v>
                </c:pt>
              </c:strCache>
            </c:strRef>
          </c:cat>
          <c:val>
            <c:numRef>
              <c:f>Sheet1!$C$2:$C$4</c:f>
              <c:numCache>
                <c:formatCode>"$"#,##0</c:formatCode>
                <c:ptCount val="3"/>
                <c:pt idx="0">
                  <c:v>10261327</c:v>
                </c:pt>
                <c:pt idx="1">
                  <c:v>499360</c:v>
                </c:pt>
                <c:pt idx="2">
                  <c:v>3312426</c:v>
                </c:pt>
              </c:numCache>
            </c:numRef>
          </c:val>
          <c:extLst>
            <c:ext xmlns:c16="http://schemas.microsoft.com/office/drawing/2014/chart" uri="{C3380CC4-5D6E-409C-BE32-E72D297353CC}">
              <c16:uniqueId val="{00000001-3522-40B9-99A4-F4333F3A70E7}"/>
            </c:ext>
          </c:extLst>
        </c:ser>
        <c:dLbls>
          <c:showLegendKey val="0"/>
          <c:showVal val="0"/>
          <c:showCatName val="0"/>
          <c:showSerName val="0"/>
          <c:showPercent val="0"/>
          <c:showBubbleSize val="0"/>
        </c:dLbls>
        <c:gapWidth val="219"/>
        <c:overlap val="-27"/>
        <c:axId val="174871808"/>
        <c:axId val="174872200"/>
      </c:barChart>
      <c:catAx>
        <c:axId val="17487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872200"/>
        <c:crosses val="autoZero"/>
        <c:auto val="1"/>
        <c:lblAlgn val="ctr"/>
        <c:lblOffset val="100"/>
        <c:noMultiLvlLbl val="0"/>
      </c:catAx>
      <c:valAx>
        <c:axId val="1748722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871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t>Average Monthly Recipients FY 2022-23</a:t>
            </a:r>
          </a:p>
        </c:rich>
      </c:tx>
      <c:layout>
        <c:manualLayout>
          <c:xMode val="edge"/>
          <c:yMode val="edge"/>
          <c:x val="0.13355345911949684"/>
          <c:y val="5.61206532178897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Recipients</c:v>
                </c:pt>
              </c:strCache>
            </c:strRef>
          </c:tx>
          <c:spPr>
            <a:solidFill>
              <a:schemeClr val="accent1"/>
            </a:solidFill>
            <a:ln>
              <a:noFill/>
            </a:ln>
            <a:effectLst/>
          </c:spPr>
          <c:invertIfNegative val="0"/>
          <c:cat>
            <c:strRef>
              <c:f>Sheet1!$A$2:$A$4</c:f>
              <c:strCache>
                <c:ptCount val="3"/>
                <c:pt idx="0">
                  <c:v>Elderly &amp; Disabled</c:v>
                </c:pt>
                <c:pt idx="1">
                  <c:v>Adults w/o Children</c:v>
                </c:pt>
                <c:pt idx="2">
                  <c:v>Families with Children</c:v>
                </c:pt>
              </c:strCache>
            </c:strRef>
          </c:cat>
          <c:val>
            <c:numRef>
              <c:f>Sheet1!$B$2:$B$4</c:f>
              <c:numCache>
                <c:formatCode>#,##0</c:formatCode>
                <c:ptCount val="3"/>
                <c:pt idx="0">
                  <c:v>184105</c:v>
                </c:pt>
                <c:pt idx="1">
                  <c:v>213216.5</c:v>
                </c:pt>
                <c:pt idx="2">
                  <c:v>748995.5</c:v>
                </c:pt>
              </c:numCache>
            </c:numRef>
          </c:val>
          <c:extLst>
            <c:ext xmlns:c16="http://schemas.microsoft.com/office/drawing/2014/chart" uri="{C3380CC4-5D6E-409C-BE32-E72D297353CC}">
              <c16:uniqueId val="{00000000-58E1-4661-AA16-9BCDCE43A09F}"/>
            </c:ext>
          </c:extLst>
        </c:ser>
        <c:dLbls>
          <c:showLegendKey val="0"/>
          <c:showVal val="0"/>
          <c:showCatName val="0"/>
          <c:showSerName val="0"/>
          <c:showPercent val="0"/>
          <c:showBubbleSize val="0"/>
        </c:dLbls>
        <c:gapWidth val="219"/>
        <c:overlap val="-27"/>
        <c:axId val="174872984"/>
        <c:axId val="174873376"/>
      </c:barChart>
      <c:catAx>
        <c:axId val="174872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873376"/>
        <c:crosses val="autoZero"/>
        <c:auto val="1"/>
        <c:lblAlgn val="ctr"/>
        <c:lblOffset val="100"/>
        <c:noMultiLvlLbl val="0"/>
      </c:catAx>
      <c:valAx>
        <c:axId val="17487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87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pPr>
            <a:r>
              <a:rPr lang="en-US" sz="2400" baseline="0" dirty="0"/>
              <a:t>All Funds, By Fund Type -- FY 2022-23</a:t>
            </a:r>
          </a:p>
          <a:p>
            <a:pPr>
              <a:defRPr baseline="0"/>
            </a:pPr>
            <a:r>
              <a:rPr lang="en-US" baseline="0" dirty="0"/>
              <a:t>Total Spending = $93.9 Billion</a:t>
            </a:r>
            <a:endParaRPr lang="en-US" sz="1200" baseline="0" dirty="0"/>
          </a:p>
          <a:p>
            <a:pPr>
              <a:defRPr baseline="0"/>
            </a:pPr>
            <a:r>
              <a:rPr lang="en-US" sz="1200" baseline="0" dirty="0"/>
              <a:t>7th Special Session</a:t>
            </a:r>
          </a:p>
        </c:rich>
      </c:tx>
      <c:overlay val="0"/>
    </c:title>
    <c:autoTitleDeleted val="0"/>
    <c:view3D>
      <c:rotX val="30"/>
      <c:rotY val="180"/>
      <c:rAngAx val="0"/>
    </c:view3D>
    <c:floor>
      <c:thickness val="0"/>
    </c:floor>
    <c:sideWall>
      <c:thickness val="0"/>
    </c:sideWall>
    <c:backWall>
      <c:thickness val="0"/>
    </c:backWall>
    <c:plotArea>
      <c:layout/>
      <c:pie3DChart>
        <c:varyColors val="1"/>
        <c:ser>
          <c:idx val="1"/>
          <c:order val="1"/>
          <c:dLbls>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'All Funds Pie'!$B$26:$B$32</c:f>
              <c:strCache>
                <c:ptCount val="7"/>
                <c:pt idx="0">
                  <c:v>General Fund</c:v>
                </c:pt>
                <c:pt idx="1">
                  <c:v>Health Care Access Fund</c:v>
                </c:pt>
                <c:pt idx="2">
                  <c:v>Federal Funds</c:v>
                </c:pt>
                <c:pt idx="3">
                  <c:v>Trunk Highway Fund</c:v>
                </c:pt>
                <c:pt idx="4">
                  <c:v>Legacy/Env &amp; Natural Resources Funds</c:v>
                </c:pt>
                <c:pt idx="5">
                  <c:v>Other </c:v>
                </c:pt>
                <c:pt idx="6">
                  <c:v>Debt Service Fund</c:v>
                </c:pt>
              </c:strCache>
            </c:strRef>
          </c:cat>
          <c:val>
            <c:numRef>
              <c:f>'All Funds Pie'!$R$26:$R$32</c:f>
              <c:numCache>
                <c:formatCode>#,##0_);[Red]\(#,##0\)</c:formatCode>
                <c:ptCount val="7"/>
                <c:pt idx="0">
                  <c:v>47870.570999999996</c:v>
                </c:pt>
                <c:pt idx="1">
                  <c:v>1835.375</c:v>
                </c:pt>
                <c:pt idx="2">
                  <c:v>29392.811000000002</c:v>
                </c:pt>
                <c:pt idx="3">
                  <c:v>3723.607</c:v>
                </c:pt>
                <c:pt idx="5">
                  <c:v>9332.363000000003</c:v>
                </c:pt>
                <c:pt idx="6">
                  <c:v>1734.9740000000002</c:v>
                </c:pt>
              </c:numCache>
            </c:numRef>
          </c:val>
          <c:extLst>
            <c:ext xmlns:c16="http://schemas.microsoft.com/office/drawing/2014/chart" uri="{C3380CC4-5D6E-409C-BE32-E72D297353CC}">
              <c16:uniqueId val="{00000000-E094-014B-AD6E-0396556698A3}"/>
            </c:ext>
          </c:extLst>
        </c:ser>
        <c:ser>
          <c:idx val="0"/>
          <c:order val="0"/>
          <c:dLbls>
            <c:spPr>
              <a:noFill/>
              <a:ln>
                <a:noFill/>
              </a:ln>
              <a:effectLst/>
            </c:spPr>
            <c:txPr>
              <a:bodyPr rot="0"/>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'All Funds Pie'!$B$26:$B$32</c:f>
              <c:strCache>
                <c:ptCount val="7"/>
                <c:pt idx="0">
                  <c:v>General Fund</c:v>
                </c:pt>
                <c:pt idx="1">
                  <c:v>Health Care Access Fund</c:v>
                </c:pt>
                <c:pt idx="2">
                  <c:v>Federal Funds</c:v>
                </c:pt>
                <c:pt idx="3">
                  <c:v>Trunk Highway Fund</c:v>
                </c:pt>
                <c:pt idx="4">
                  <c:v>Legacy/Env &amp; Natural Resources Funds</c:v>
                </c:pt>
                <c:pt idx="5">
                  <c:v>Other </c:v>
                </c:pt>
                <c:pt idx="6">
                  <c:v>Debt Service Fund</c:v>
                </c:pt>
              </c:strCache>
            </c:strRef>
          </c:cat>
          <c:val>
            <c:numRef>
              <c:f>'All Funds Pie'!$H$8:$H$19</c:f>
              <c:numCache>
                <c:formatCode>#,##0_);[Red]\(#,##0\)</c:formatCode>
                <c:ptCount val="12"/>
                <c:pt idx="0">
                  <c:v>16262</c:v>
                </c:pt>
                <c:pt idx="1">
                  <c:v>19165</c:v>
                </c:pt>
                <c:pt idx="2">
                  <c:v>9969</c:v>
                </c:pt>
                <c:pt idx="3">
                  <c:v>1799</c:v>
                </c:pt>
                <c:pt idx="4">
                  <c:v>2582</c:v>
                </c:pt>
                <c:pt idx="5">
                  <c:v>1581</c:v>
                </c:pt>
                <c:pt idx="6">
                  <c:v>1754</c:v>
                </c:pt>
                <c:pt idx="7">
                  <c:v>1112</c:v>
                </c:pt>
                <c:pt idx="8">
                  <c:v>1151</c:v>
                </c:pt>
                <c:pt idx="9">
                  <c:v>1173</c:v>
                </c:pt>
                <c:pt idx="10">
                  <c:v>2627</c:v>
                </c:pt>
                <c:pt idx="11">
                  <c:v>3088</c:v>
                </c:pt>
              </c:numCache>
            </c:numRef>
          </c:val>
          <c:extLst>
            <c:ext xmlns:c16="http://schemas.microsoft.com/office/drawing/2014/chart" uri="{C3380CC4-5D6E-409C-BE32-E72D297353CC}">
              <c16:uniqueId val="{00000001-E094-014B-AD6E-0396556698A3}"/>
            </c:ext>
          </c:extLst>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1800" b="1" dirty="0">
                <a:solidFill>
                  <a:schemeClr val="tx1"/>
                </a:solidFill>
              </a:rPr>
              <a:t>Base Budget $1.3 billion (1.4% of total All Funds)</a:t>
            </a:r>
          </a:p>
        </c:rich>
      </c:tx>
      <c:layout>
        <c:manualLayout>
          <c:xMode val="edge"/>
          <c:yMode val="edge"/>
          <c:x val="0.2362229026927189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945841839214545"/>
          <c:y val="0.23057556881020125"/>
          <c:w val="0.44558945756780405"/>
          <c:h val="0.71118711454171679"/>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EF-47E7-84F1-23E7361342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EF-47E7-84F1-23E7361342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1EF-47E7-84F1-23E7361342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1EF-47E7-84F1-23E7361342E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1EF-47E7-84F1-23E7361342E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1EF-47E7-84F1-23E7361342E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1EF-47E7-84F1-23E7361342E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1EF-47E7-84F1-23E7361342E7}"/>
              </c:ext>
            </c:extLst>
          </c:dPt>
          <c:dLbls>
            <c:dLbl>
              <c:idx val="0"/>
              <c:layout>
                <c:manualLayout>
                  <c:x val="1.3521434820647419E-2"/>
                  <c:y val="-9.413844277868628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1EF-47E7-84F1-23E7361342E7}"/>
                </c:ext>
              </c:extLst>
            </c:dLbl>
            <c:dLbl>
              <c:idx val="1"/>
              <c:layout>
                <c:manualLayout>
                  <c:x val="3.0505735394185706E-3"/>
                  <c:y val="-1.75020363833831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1EF-47E7-84F1-23E7361342E7}"/>
                </c:ext>
              </c:extLst>
            </c:dLbl>
            <c:dLbl>
              <c:idx val="3"/>
              <c:layout>
                <c:manualLayout>
                  <c:x val="-6.3386555847185763E-2"/>
                  <c:y val="-3.4482758620689653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1EF-47E7-84F1-23E7361342E7}"/>
                </c:ext>
              </c:extLst>
            </c:dLbl>
            <c:dLbl>
              <c:idx val="4"/>
              <c:layout>
                <c:manualLayout>
                  <c:x val="-3.7085642072518714E-4"/>
                  <c:y val="3.05690236996237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1EF-47E7-84F1-23E7361342E7}"/>
                </c:ext>
              </c:extLst>
            </c:dLbl>
            <c:dLbl>
              <c:idx val="5"/>
              <c:layout>
                <c:manualLayout>
                  <c:x val="-0.11866512345679012"/>
                  <c:y val="4.03170939839416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1EF-47E7-84F1-23E7361342E7}"/>
                </c:ext>
              </c:extLst>
            </c:dLbl>
            <c:dLbl>
              <c:idx val="6"/>
              <c:layout>
                <c:manualLayout>
                  <c:x val="-1.7789807524059491E-2"/>
                  <c:y val="-1.21686513323765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1EF-47E7-84F1-23E7361342E7}"/>
                </c:ext>
              </c:extLst>
            </c:dLbl>
            <c:dLbl>
              <c:idx val="7"/>
              <c:layout>
                <c:manualLayout>
                  <c:x val="7.5185185185185188E-2"/>
                  <c:y val="5.985144098367014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1EF-47E7-84F1-23E7361342E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General</c:v>
                </c:pt>
                <c:pt idx="1">
                  <c:v>State Government Special Revenue</c:v>
                </c:pt>
                <c:pt idx="2">
                  <c:v>Health Care Access</c:v>
                </c:pt>
                <c:pt idx="3">
                  <c:v>Special Revenue</c:v>
                </c:pt>
                <c:pt idx="4">
                  <c:v>Federal</c:v>
                </c:pt>
                <c:pt idx="5">
                  <c:v>Federal TANF</c:v>
                </c:pt>
                <c:pt idx="6">
                  <c:v>Other</c:v>
                </c:pt>
                <c:pt idx="7">
                  <c:v>Medical Education Endowment</c:v>
                </c:pt>
              </c:strCache>
            </c:strRef>
          </c:cat>
          <c:val>
            <c:numRef>
              <c:f>Sheet1!$B$2:$B$9</c:f>
              <c:numCache>
                <c:formatCode>_("$"* #,##0_);_("$"* \(#,##0\);_("$"* "-"??_);_(@_)</c:formatCode>
                <c:ptCount val="8"/>
                <c:pt idx="0">
                  <c:v>264881</c:v>
                </c:pt>
                <c:pt idx="1">
                  <c:v>138996</c:v>
                </c:pt>
                <c:pt idx="2">
                  <c:v>74344</c:v>
                </c:pt>
                <c:pt idx="3">
                  <c:v>104954</c:v>
                </c:pt>
                <c:pt idx="4">
                  <c:v>630961</c:v>
                </c:pt>
                <c:pt idx="5">
                  <c:v>23426</c:v>
                </c:pt>
                <c:pt idx="6">
                  <c:v>-75980</c:v>
                </c:pt>
                <c:pt idx="7">
                  <c:v>157982</c:v>
                </c:pt>
              </c:numCache>
            </c:numRef>
          </c:val>
          <c:extLst>
            <c:ext xmlns:c16="http://schemas.microsoft.com/office/drawing/2014/chart" uri="{C3380CC4-5D6E-409C-BE32-E72D297353CC}">
              <c16:uniqueId val="{00000014-41EF-47E7-84F1-23E7361342E7}"/>
            </c:ext>
          </c:extLst>
        </c:ser>
        <c:dLbls>
          <c:showLegendKey val="0"/>
          <c:showVal val="0"/>
          <c:showCatName val="0"/>
          <c:showSerName val="0"/>
          <c:showPercent val="0"/>
          <c:showBubbleSize val="0"/>
          <c:showLeaderLines val="1"/>
        </c:dLbls>
        <c:firstSliceAng val="4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1800" b="1" dirty="0">
                <a:solidFill>
                  <a:schemeClr val="tx1"/>
                </a:solidFill>
              </a:rPr>
              <a:t>Base Budget $74.3 million (0.1% of total All Funds)</a:t>
            </a:r>
          </a:p>
        </c:rich>
      </c:tx>
      <c:layout>
        <c:manualLayout>
          <c:xMode val="edge"/>
          <c:yMode val="edge"/>
          <c:x val="0.1949035190045688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785396617089531"/>
          <c:y val="0.27329391373248157"/>
          <c:w val="0.41811934966462527"/>
          <c:h val="0.6816134303966721"/>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A3-403A-97A5-DD9C55C27C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0A3-403A-97A5-DD9C55C27C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0A3-403A-97A5-DD9C55C27C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0A3-403A-97A5-DD9C55C27C8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0A3-403A-97A5-DD9C55C27C8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0A3-403A-97A5-DD9C55C27C8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0A3-403A-97A5-DD9C55C27C8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0A3-403A-97A5-DD9C55C27C8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0A3-403A-97A5-DD9C55C27C8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0A3-403A-97A5-DD9C55C27C85}"/>
              </c:ext>
            </c:extLst>
          </c:dPt>
          <c:dLbls>
            <c:dLbl>
              <c:idx val="0"/>
              <c:layout>
                <c:manualLayout>
                  <c:x val="2.9109312724798289E-2"/>
                  <c:y val="-0.2163522012578616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0A3-403A-97A5-DD9C55C27C85}"/>
                </c:ext>
              </c:extLst>
            </c:dLbl>
            <c:dLbl>
              <c:idx val="1"/>
              <c:layout>
                <c:manualLayout>
                  <c:x val="-7.8954748711966574E-2"/>
                  <c:y val="3.57876491853612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0A3-403A-97A5-DD9C55C27C85}"/>
                </c:ext>
              </c:extLst>
            </c:dLbl>
            <c:dLbl>
              <c:idx val="2"/>
              <c:layout>
                <c:manualLayout>
                  <c:x val="-0.14195829687955672"/>
                  <c:y val="-1.24863071361362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0A3-403A-97A5-DD9C55C27C85}"/>
                </c:ext>
              </c:extLst>
            </c:dLbl>
            <c:dLbl>
              <c:idx val="3"/>
              <c:layout>
                <c:manualLayout>
                  <c:x val="-8.3244629143579274E-3"/>
                  <c:y val="-7.52391422770267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0A3-403A-97A5-DD9C55C27C85}"/>
                </c:ext>
              </c:extLst>
            </c:dLbl>
            <c:dLbl>
              <c:idx val="4"/>
              <c:layout>
                <c:manualLayout>
                  <c:x val="0.13733887430737818"/>
                  <c:y val="-9.34082761796768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0A3-403A-97A5-DD9C55C27C85}"/>
                </c:ext>
              </c:extLst>
            </c:dLbl>
            <c:dLbl>
              <c:idx val="6"/>
              <c:layout>
                <c:manualLayout>
                  <c:x val="-1.9658367356858171E-2"/>
                  <c:y val="-4.544816923658040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0A3-403A-97A5-DD9C55C27C85}"/>
                </c:ext>
              </c:extLst>
            </c:dLbl>
            <c:dLbl>
              <c:idx val="8"/>
              <c:layout>
                <c:manualLayout>
                  <c:x val="0.20018518518518508"/>
                  <c:y val="0.12142785966213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0A3-403A-97A5-DD9C55C27C8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Health Related Boards</c:v>
                </c:pt>
                <c:pt idx="1">
                  <c:v>Special Revenue</c:v>
                </c:pt>
                <c:pt idx="2">
                  <c:v>Federal</c:v>
                </c:pt>
                <c:pt idx="3">
                  <c:v>Health Care Access</c:v>
                </c:pt>
                <c:pt idx="4">
                  <c:v>Opiate Epidemic Response</c:v>
                </c:pt>
                <c:pt idx="5">
                  <c:v>General</c:v>
                </c:pt>
                <c:pt idx="6">
                  <c:v>911 Emergency</c:v>
                </c:pt>
              </c:strCache>
            </c:strRef>
          </c:cat>
          <c:val>
            <c:numRef>
              <c:f>Sheet1!$B$2:$B$9</c:f>
              <c:numCache>
                <c:formatCode>_("$"* #,##0_);_("$"* \(#,##0\);_("$"* "-"??_);_(@_)</c:formatCode>
                <c:ptCount val="8"/>
                <c:pt idx="0">
                  <c:v>52836</c:v>
                </c:pt>
                <c:pt idx="1">
                  <c:v>3306</c:v>
                </c:pt>
                <c:pt idx="2">
                  <c:v>480</c:v>
                </c:pt>
                <c:pt idx="3">
                  <c:v>152</c:v>
                </c:pt>
                <c:pt idx="4">
                  <c:v>252</c:v>
                </c:pt>
                <c:pt idx="5">
                  <c:v>15886</c:v>
                </c:pt>
                <c:pt idx="6">
                  <c:v>1366</c:v>
                </c:pt>
              </c:numCache>
            </c:numRef>
          </c:val>
          <c:extLst>
            <c:ext xmlns:c16="http://schemas.microsoft.com/office/drawing/2014/chart" uri="{C3380CC4-5D6E-409C-BE32-E72D297353CC}">
              <c16:uniqueId val="{00000014-10A3-403A-97A5-DD9C55C27C85}"/>
            </c:ext>
          </c:extLst>
        </c:ser>
        <c:dLbls>
          <c:showLegendKey val="0"/>
          <c:showVal val="0"/>
          <c:showCatName val="0"/>
          <c:showSerName val="0"/>
          <c:showPercent val="0"/>
          <c:showBubbleSize val="0"/>
          <c:showLeaderLines val="1"/>
        </c:dLbls>
        <c:firstSliceAng val="4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66666666666666"/>
          <c:y val="3.1073446327683617E-2"/>
          <c:w val="0.55902777777777779"/>
          <c:h val="0.9096045197740112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7D-4E3C-876A-7EE149342A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7D-4E3C-876A-7EE149342A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7D-4E3C-876A-7EE149342A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7D-4E3C-876A-7EE149342A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7D-4E3C-876A-7EE149342A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7D-4E3C-876A-7EE149342A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7D-4E3C-876A-7EE149342A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7D-4E3C-876A-7EE149342A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764-4C95-80BD-5236CBF0AE74}"/>
              </c:ext>
            </c:extLst>
          </c:dPt>
          <c:dLbls>
            <c:dLbl>
              <c:idx val="0"/>
              <c:layout>
                <c:manualLayout>
                  <c:x val="0.13500396434820641"/>
                  <c:y val="-0.2627118644067796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37D-4E3C-876A-7EE149342AF9}"/>
                </c:ext>
              </c:extLst>
            </c:dLbl>
            <c:dLbl>
              <c:idx val="1"/>
              <c:layout>
                <c:manualLayout>
                  <c:x val="6.0327400481189848E-2"/>
                  <c:y val="0.2091538769518216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37D-4E3C-876A-7EE149342AF9}"/>
                </c:ext>
              </c:extLst>
            </c:dLbl>
            <c:dLbl>
              <c:idx val="2"/>
              <c:layout>
                <c:manualLayout>
                  <c:x val="-0.10830571959755031"/>
                  <c:y val="8.2069264647003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37D-4E3C-876A-7EE149342AF9}"/>
                </c:ext>
              </c:extLst>
            </c:dLbl>
            <c:dLbl>
              <c:idx val="3"/>
              <c:layout>
                <c:manualLayout>
                  <c:x val="-8.2620570866141732E-2"/>
                  <c:y val="-9.081809689043107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37D-4E3C-876A-7EE149342AF9}"/>
                </c:ext>
              </c:extLst>
            </c:dLbl>
            <c:dLbl>
              <c:idx val="4"/>
              <c:layout>
                <c:manualLayout>
                  <c:x val="5.0151875546806647E-2"/>
                  <c:y val="-8.03214110947995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37D-4E3C-876A-7EE149342AF9}"/>
                </c:ext>
              </c:extLst>
            </c:dLbl>
            <c:dLbl>
              <c:idx val="5"/>
              <c:layout>
                <c:manualLayout>
                  <c:x val="5.4583880139982499E-2"/>
                  <c:y val="-4.31887539481294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37D-4E3C-876A-7EE149342AF9}"/>
                </c:ext>
              </c:extLst>
            </c:dLbl>
            <c:dLbl>
              <c:idx val="6"/>
              <c:layout>
                <c:manualLayout>
                  <c:x val="5.4286827427821392E-2"/>
                  <c:y val="4.79925708438986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37D-4E3C-876A-7EE149342AF9}"/>
                </c:ext>
              </c:extLst>
            </c:dLbl>
            <c:dLbl>
              <c:idx val="7"/>
              <c:layout>
                <c:manualLayout>
                  <c:x val="2.3912811679790025E-2"/>
                  <c:y val="0.147831309221940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37D-4E3C-876A-7EE149342AF9}"/>
                </c:ext>
              </c:extLst>
            </c:dLbl>
            <c:dLbl>
              <c:idx val="8"/>
              <c:layout>
                <c:manualLayout>
                  <c:x val="-6.5519876421697293E-2"/>
                  <c:y val="0.2001674896570133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764-4C95-80BD-5236CBF0AE7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DEED</c:v>
                </c:pt>
                <c:pt idx="1">
                  <c:v>Commerce</c:v>
                </c:pt>
                <c:pt idx="2">
                  <c:v>DLI</c:v>
                </c:pt>
                <c:pt idx="3">
                  <c:v>IRRR</c:v>
                </c:pt>
                <c:pt idx="4">
                  <c:v>DMC</c:v>
                </c:pt>
                <c:pt idx="5">
                  <c:v>PUC</c:v>
                </c:pt>
                <c:pt idx="6">
                  <c:v>BMS</c:v>
                </c:pt>
                <c:pt idx="7">
                  <c:v>WCCA</c:v>
                </c:pt>
                <c:pt idx="8">
                  <c:v>PFA</c:v>
                </c:pt>
              </c:strCache>
            </c:strRef>
          </c:cat>
          <c:val>
            <c:numRef>
              <c:f>Sheet1!$B$2:$B$10</c:f>
              <c:numCache>
                <c:formatCode>General</c:formatCode>
                <c:ptCount val="9"/>
                <c:pt idx="0">
                  <c:v>1016315</c:v>
                </c:pt>
                <c:pt idx="1">
                  <c:v>609584</c:v>
                </c:pt>
                <c:pt idx="2">
                  <c:v>222442</c:v>
                </c:pt>
                <c:pt idx="3">
                  <c:v>89054</c:v>
                </c:pt>
                <c:pt idx="4">
                  <c:v>58954</c:v>
                </c:pt>
                <c:pt idx="5">
                  <c:v>19282</c:v>
                </c:pt>
                <c:pt idx="6">
                  <c:v>4600</c:v>
                </c:pt>
                <c:pt idx="7">
                  <c:v>4566</c:v>
                </c:pt>
                <c:pt idx="8">
                  <c:v>764</c:v>
                </c:pt>
              </c:numCache>
            </c:numRef>
          </c:val>
          <c:extLst>
            <c:ext xmlns:c16="http://schemas.microsoft.com/office/drawing/2014/chart" uri="{C3380CC4-5D6E-409C-BE32-E72D297353CC}">
              <c16:uniqueId val="{00000010-537D-4E3C-876A-7EE149342AF9}"/>
            </c:ext>
          </c:extLst>
        </c:ser>
        <c:dLbls>
          <c:showLegendKey val="0"/>
          <c:showVal val="0"/>
          <c:showCatName val="0"/>
          <c:showSerName val="0"/>
          <c:showPercent val="0"/>
          <c:showBubbleSize val="0"/>
          <c:showLeaderLines val="1"/>
        </c:dLbls>
        <c:firstSliceAng val="11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51661800701879"/>
          <c:y val="0.11543285572909943"/>
          <c:w val="0.56352384322746174"/>
          <c:h val="0.8221905253646573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0F-45A0-8DA9-F2E20116F5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0F-45A0-8DA9-F2E20116F5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0F-45A0-8DA9-F2E20116F5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0F-45A0-8DA9-F2E20116F5B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70F-45A0-8DA9-F2E20116F5B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70F-45A0-8DA9-F2E20116F5B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70F-45A0-8DA9-F2E20116F5B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70F-45A0-8DA9-F2E20116F5B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2-EB7D-4FC3-BC6E-D2E9A686FB5A}"/>
              </c:ext>
            </c:extLst>
          </c:dPt>
          <c:dLbls>
            <c:dLbl>
              <c:idx val="0"/>
              <c:layout>
                <c:manualLayout>
                  <c:x val="0.12314341325311871"/>
                  <c:y val="-0.1905742007658879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70F-45A0-8DA9-F2E20116F5B2}"/>
                </c:ext>
              </c:extLst>
            </c:dLbl>
            <c:dLbl>
              <c:idx val="1"/>
              <c:layout>
                <c:manualLayout>
                  <c:x val="8.0608982865905801E-2"/>
                  <c:y val="0.1420765027322404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70F-45A0-8DA9-F2E20116F5B2}"/>
                </c:ext>
              </c:extLst>
            </c:dLbl>
            <c:dLbl>
              <c:idx val="2"/>
              <c:layout>
                <c:manualLayout>
                  <c:x val="-0.11215923501135391"/>
                  <c:y val="0.16503377651564044"/>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4438202247191"/>
                      <c:h val="0.13743169398907104"/>
                    </c:manualLayout>
                  </c15:layout>
                </c:ext>
                <c:ext xmlns:c16="http://schemas.microsoft.com/office/drawing/2014/chart" uri="{C3380CC4-5D6E-409C-BE32-E72D297353CC}">
                  <c16:uniqueId val="{00000005-D70F-45A0-8DA9-F2E20116F5B2}"/>
                </c:ext>
              </c:extLst>
            </c:dLbl>
            <c:dLbl>
              <c:idx val="3"/>
              <c:layout>
                <c:manualLayout>
                  <c:x val="0"/>
                  <c:y val="-4.587106299212598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70F-45A0-8DA9-F2E20116F5B2}"/>
                </c:ext>
              </c:extLst>
            </c:dLbl>
            <c:dLbl>
              <c:idx val="4"/>
              <c:layout>
                <c:manualLayout>
                  <c:x val="3.9547022914270544E-3"/>
                  <c:y val="-1.626823286433463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70F-45A0-8DA9-F2E20116F5B2}"/>
                </c:ext>
              </c:extLst>
            </c:dLbl>
            <c:dLbl>
              <c:idx val="5"/>
              <c:layout>
                <c:manualLayout>
                  <c:x val="3.8519714530065627E-2"/>
                  <c:y val="-2.7744718385611634E-2"/>
                </c:manualLayout>
              </c:layout>
              <c:tx>
                <c:rich>
                  <a:bodyPr/>
                  <a:lstStyle/>
                  <a:p>
                    <a:fld id="{6D287CC6-E426-4BFE-A9C0-57793C080F54}" type="CATEGORYNAME">
                      <a:rPr lang="en-US" sz="1200" dirty="0"/>
                      <a:pPr/>
                      <a:t>[CATEGORY NAME]</a:t>
                    </a:fld>
                    <a:r>
                      <a:rPr lang="en-US" sz="1200" baseline="0" dirty="0"/>
                      <a:t>
</a:t>
                    </a:r>
                    <a:fld id="{BCE61D17-92FC-4F97-8F22-9CF6D3F6F949}" type="PERCENTAGE">
                      <a:rPr lang="en-US" sz="1200" baseline="0" dirty="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70F-45A0-8DA9-F2E20116F5B2}"/>
                </c:ext>
              </c:extLst>
            </c:dLbl>
            <c:dLbl>
              <c:idx val="6"/>
              <c:layout>
                <c:manualLayout>
                  <c:x val="9.3770090536435761E-3"/>
                  <c:y val="-1.348995310012477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70F-45A0-8DA9-F2E20116F5B2}"/>
                </c:ext>
              </c:extLst>
            </c:dLbl>
            <c:dLbl>
              <c:idx val="7"/>
              <c:layout>
                <c:manualLayout>
                  <c:x val="5.4644194756554305E-2"/>
                  <c:y val="5.98543522223655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70F-45A0-8DA9-F2E20116F5B2}"/>
                </c:ext>
              </c:extLst>
            </c:dLbl>
            <c:dLbl>
              <c:idx val="8"/>
              <c:layout>
                <c:manualLayout>
                  <c:x val="5.8130584800494068E-3"/>
                  <c:y val="9.1970440170388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EB7D-4FC3-BC6E-D2E9A686FB5A}"/>
                </c:ext>
              </c:extLst>
            </c:dLbl>
            <c:dLbl>
              <c:idx val="9"/>
              <c:layout>
                <c:manualLayout>
                  <c:x val="-0.11599531097938601"/>
                  <c:y val="6.23110021083429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B7D-4FC3-BC6E-D2E9A686FB5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Federal</c:v>
                </c:pt>
                <c:pt idx="1">
                  <c:v>General</c:v>
                </c:pt>
                <c:pt idx="2">
                  <c:v>Special Revenue</c:v>
                </c:pt>
                <c:pt idx="3">
                  <c:v>Workforce Development</c:v>
                </c:pt>
                <c:pt idx="4">
                  <c:v>Workers Compensation</c:v>
                </c:pt>
                <c:pt idx="5">
                  <c:v>Iron Range Resources</c:v>
                </c:pt>
                <c:pt idx="6">
                  <c:v>Construction Codes</c:v>
                </c:pt>
                <c:pt idx="7">
                  <c:v>Renewable Development Account</c:v>
                </c:pt>
                <c:pt idx="8">
                  <c:v>Other</c:v>
                </c:pt>
              </c:strCache>
            </c:strRef>
          </c:cat>
          <c:val>
            <c:numRef>
              <c:f>Sheet1!$B$2:$B$10</c:f>
              <c:numCache>
                <c:formatCode>General</c:formatCode>
                <c:ptCount val="9"/>
                <c:pt idx="0">
                  <c:v>1025282</c:v>
                </c:pt>
                <c:pt idx="1">
                  <c:v>313604</c:v>
                </c:pt>
                <c:pt idx="2">
                  <c:v>226821</c:v>
                </c:pt>
                <c:pt idx="3">
                  <c:v>132107</c:v>
                </c:pt>
                <c:pt idx="4">
                  <c:v>116092</c:v>
                </c:pt>
                <c:pt idx="5">
                  <c:v>71110</c:v>
                </c:pt>
                <c:pt idx="6">
                  <c:v>67451</c:v>
                </c:pt>
                <c:pt idx="7">
                  <c:v>41280</c:v>
                </c:pt>
                <c:pt idx="8">
                  <c:v>31814</c:v>
                </c:pt>
              </c:numCache>
            </c:numRef>
          </c:val>
          <c:extLst>
            <c:ext xmlns:c16="http://schemas.microsoft.com/office/drawing/2014/chart" uri="{C3380CC4-5D6E-409C-BE32-E72D297353CC}">
              <c16:uniqueId val="{00000010-D70F-45A0-8DA9-F2E20116F5B2}"/>
            </c:ext>
          </c:extLst>
        </c:ser>
        <c:dLbls>
          <c:dLblPos val="ctr"/>
          <c:showLegendKey val="0"/>
          <c:showVal val="1"/>
          <c:showCatName val="0"/>
          <c:showSerName val="0"/>
          <c:showPercent val="0"/>
          <c:showBubbleSize val="0"/>
          <c:showLeaderLines val="1"/>
        </c:dLbls>
        <c:firstSliceAng val="1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9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3863636363635"/>
          <c:y val="3.0855539971949508E-2"/>
          <c:w val="0.61268939393939392"/>
          <c:h val="0.9074333800841514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6A-427F-B297-AA2C0C79D68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6A-427F-B297-AA2C0C79D6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6A-427F-B297-AA2C0C79D6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6A-427F-B297-AA2C0C79D68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F6A-427F-B297-AA2C0C79D68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4293-4305-8651-24E649DA47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4293-4305-8651-24E649DA47D7}"/>
              </c:ext>
            </c:extLst>
          </c:dPt>
          <c:dLbls>
            <c:dLbl>
              <c:idx val="0"/>
              <c:layout>
                <c:manualLayout>
                  <c:x val="0.1526421200190885"/>
                  <c:y val="-0.195457808306921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F6A-427F-B297-AA2C0C79D684}"/>
                </c:ext>
              </c:extLst>
            </c:dLbl>
            <c:dLbl>
              <c:idx val="1"/>
              <c:layout>
                <c:manualLayout>
                  <c:x val="-2.494213791457893E-2"/>
                  <c:y val="0.1402524544179523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F6A-427F-B297-AA2C0C79D684}"/>
                </c:ext>
              </c:extLst>
            </c:dLbl>
            <c:dLbl>
              <c:idx val="2"/>
              <c:layout>
                <c:manualLayout>
                  <c:x val="-0.17988382844189932"/>
                  <c:y val="6.10902143543417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F6A-427F-B297-AA2C0C79D684}"/>
                </c:ext>
              </c:extLst>
            </c:dLbl>
            <c:dLbl>
              <c:idx val="3"/>
              <c:layout>
                <c:manualLayout>
                  <c:x val="5.9898890479599141E-2"/>
                  <c:y val="1.61586288389968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F6A-427F-B297-AA2C0C79D684}"/>
                </c:ext>
              </c:extLst>
            </c:dLbl>
            <c:dLbl>
              <c:idx val="4"/>
              <c:layout>
                <c:manualLayout>
                  <c:x val="8.0954127893104133E-2"/>
                  <c:y val="8.711554814413977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F6A-427F-B297-AA2C0C79D684}"/>
                </c:ext>
              </c:extLst>
            </c:dLbl>
            <c:dLbl>
              <c:idx val="5"/>
              <c:layout>
                <c:manualLayout>
                  <c:x val="7.4398413266523369E-2"/>
                  <c:y val="6.15416726485625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4293-4305-8651-24E649DA47D7}"/>
                </c:ext>
              </c:extLst>
            </c:dLbl>
            <c:dLbl>
              <c:idx val="6"/>
              <c:layout>
                <c:manualLayout>
                  <c:x val="-7.1927940825578622E-3"/>
                  <c:y val="4.95579286810748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293-4305-8651-24E649DA47D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DEED</c:v>
                </c:pt>
                <c:pt idx="1">
                  <c:v>DMC</c:v>
                </c:pt>
                <c:pt idx="2">
                  <c:v>Commerce</c:v>
                </c:pt>
                <c:pt idx="3">
                  <c:v>PUC</c:v>
                </c:pt>
                <c:pt idx="4">
                  <c:v>DLI</c:v>
                </c:pt>
                <c:pt idx="5">
                  <c:v>IRRR</c:v>
                </c:pt>
                <c:pt idx="6">
                  <c:v>BMS</c:v>
                </c:pt>
              </c:strCache>
            </c:strRef>
          </c:cat>
          <c:val>
            <c:numRef>
              <c:f>Sheet1!$B$2:$B$8</c:f>
              <c:numCache>
                <c:formatCode>General</c:formatCode>
                <c:ptCount val="7"/>
                <c:pt idx="0">
                  <c:v>169376</c:v>
                </c:pt>
                <c:pt idx="1">
                  <c:v>58954</c:v>
                </c:pt>
                <c:pt idx="2">
                  <c:v>51580</c:v>
                </c:pt>
                <c:pt idx="3">
                  <c:v>15586</c:v>
                </c:pt>
                <c:pt idx="4">
                  <c:v>8488</c:v>
                </c:pt>
                <c:pt idx="5">
                  <c:v>5040</c:v>
                </c:pt>
                <c:pt idx="6">
                  <c:v>4580</c:v>
                </c:pt>
              </c:numCache>
            </c:numRef>
          </c:val>
          <c:extLst>
            <c:ext xmlns:c16="http://schemas.microsoft.com/office/drawing/2014/chart" uri="{C3380CC4-5D6E-409C-BE32-E72D297353CC}">
              <c16:uniqueId val="{0000000A-6F6A-427F-B297-AA2C0C79D684}"/>
            </c:ext>
          </c:extLst>
        </c:ser>
        <c:dLbls>
          <c:dLblPos val="ctr"/>
          <c:showLegendKey val="0"/>
          <c:showVal val="1"/>
          <c:showCatName val="0"/>
          <c:showSerName val="0"/>
          <c:showPercent val="0"/>
          <c:showBubbleSize val="0"/>
          <c:showLeaderLines val="1"/>
        </c:dLbls>
        <c:firstSliceAng val="13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8B-4730-86F8-7F76AC3834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8B-4730-86F8-7F76AC3834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8B-4730-86F8-7F76AC3834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8B-4730-86F8-7F76AC3834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78B-4730-86F8-7F76AC3834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78B-4730-86F8-7F76AC3834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78B-4730-86F8-7F76AC3834B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1B4-486A-9194-70189742FEF1}"/>
              </c:ext>
            </c:extLst>
          </c:dPt>
          <c:dLbls>
            <c:dLbl>
              <c:idx val="0"/>
              <c:layout>
                <c:manualLayout>
                  <c:x val="-0.15672244094488197"/>
                  <c:y val="-7.68663247623881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78B-4730-86F8-7F76AC3834BC}"/>
                </c:ext>
              </c:extLst>
            </c:dLbl>
            <c:dLbl>
              <c:idx val="1"/>
              <c:layout>
                <c:manualLayout>
                  <c:x val="0.1789219458363159"/>
                  <c:y val="-5.58354921146138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8B-4730-86F8-7F76AC3834BC}"/>
                </c:ext>
              </c:extLst>
            </c:dLbl>
            <c:dLbl>
              <c:idx val="2"/>
              <c:layout>
                <c:manualLayout>
                  <c:x val="-0.11315900143163923"/>
                  <c:y val="0.165332744044389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78B-4730-86F8-7F76AC3834BC}"/>
                </c:ext>
              </c:extLst>
            </c:dLbl>
            <c:dLbl>
              <c:idx val="3"/>
              <c:layout>
                <c:manualLayout>
                  <c:x val="-1.7913087568599381E-2"/>
                  <c:y val="-0.1553898058847210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78B-4730-86F8-7F76AC3834BC}"/>
                </c:ext>
              </c:extLst>
            </c:dLbl>
            <c:dLbl>
              <c:idx val="4"/>
              <c:layout>
                <c:manualLayout>
                  <c:x val="3.9286864710093058E-2"/>
                  <c:y val="-0.1275638444977332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78B-4730-86F8-7F76AC3834BC}"/>
                </c:ext>
              </c:extLst>
            </c:dLbl>
            <c:dLbl>
              <c:idx val="5"/>
              <c:layout>
                <c:manualLayout>
                  <c:x val="6.820776664280602E-2"/>
                  <c:y val="-3.50203917312852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78B-4730-86F8-7F76AC3834BC}"/>
                </c:ext>
              </c:extLst>
            </c:dLbl>
            <c:dLbl>
              <c:idx val="6"/>
              <c:layout>
                <c:manualLayout>
                  <c:x val="8.6076861130994983E-2"/>
                  <c:y val="0.131636939664980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78B-4730-86F8-7F76AC3834BC}"/>
                </c:ext>
              </c:extLst>
            </c:dLbl>
            <c:dLbl>
              <c:idx val="7"/>
              <c:layout>
                <c:manualLayout>
                  <c:x val="2.2245511214507279E-2"/>
                  <c:y val="0.2920610089093486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1B4-486A-9194-70189742FEF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General</c:v>
                </c:pt>
                <c:pt idx="1">
                  <c:v>Federal</c:v>
                </c:pt>
                <c:pt idx="2">
                  <c:v>Workforce Development</c:v>
                </c:pt>
                <c:pt idx="3">
                  <c:v>Special Revenue</c:v>
                </c:pt>
                <c:pt idx="4">
                  <c:v>Petroleum Tank Release Cleanup</c:v>
                </c:pt>
                <c:pt idx="5">
                  <c:v>Remediation</c:v>
                </c:pt>
                <c:pt idx="6">
                  <c:v>Renewable Development Account</c:v>
                </c:pt>
                <c:pt idx="7">
                  <c:v>Gift</c:v>
                </c:pt>
              </c:strCache>
            </c:strRef>
          </c:cat>
          <c:val>
            <c:numRef>
              <c:f>Sheet1!$B$2:$B$9</c:f>
              <c:numCache>
                <c:formatCode>General</c:formatCode>
                <c:ptCount val="8"/>
                <c:pt idx="0">
                  <c:v>169376</c:v>
                </c:pt>
                <c:pt idx="1">
                  <c:v>637347</c:v>
                </c:pt>
                <c:pt idx="2">
                  <c:v>126539</c:v>
                </c:pt>
                <c:pt idx="3">
                  <c:v>73684</c:v>
                </c:pt>
                <c:pt idx="4">
                  <c:v>6200</c:v>
                </c:pt>
                <c:pt idx="5">
                  <c:v>1400</c:v>
                </c:pt>
                <c:pt idx="6">
                  <c:v>1000</c:v>
                </c:pt>
                <c:pt idx="7">
                  <c:v>769</c:v>
                </c:pt>
              </c:numCache>
            </c:numRef>
          </c:val>
          <c:extLst>
            <c:ext xmlns:c16="http://schemas.microsoft.com/office/drawing/2014/chart" uri="{C3380CC4-5D6E-409C-BE32-E72D297353CC}">
              <c16:uniqueId val="{0000000E-F78B-4730-86F8-7F76AC3834BC}"/>
            </c:ext>
          </c:extLst>
        </c:ser>
        <c:dLbls>
          <c:showLegendKey val="0"/>
          <c:showVal val="0"/>
          <c:showCatName val="0"/>
          <c:showSerName val="0"/>
          <c:showPercent val="0"/>
          <c:showBubbleSize val="0"/>
          <c:showLeaderLines val="1"/>
        </c:dLbls>
        <c:firstSliceAng val="8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1B-4A6B-B30E-664D0DC208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1B-4A6B-B30E-664D0DC208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1B-4A6B-B30E-664D0DC208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1B-4A6B-B30E-664D0DC208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A1B-4A6B-B30E-664D0DC2089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A1B-4A6B-B30E-664D0DC2089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A1B-4A6B-B30E-664D0DC2089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A1B-4A6B-B30E-664D0DC2089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A1B-4A6B-B30E-664D0DC2089B}"/>
              </c:ext>
            </c:extLst>
          </c:dPt>
          <c:dLbls>
            <c:dLbl>
              <c:idx val="0"/>
              <c:layout>
                <c:manualLayout>
                  <c:x val="7.8228346456692913E-3"/>
                  <c:y val="0.1031985728346456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A1B-4A6B-B30E-664D0DC2089B}"/>
                </c:ext>
              </c:extLst>
            </c:dLbl>
            <c:dLbl>
              <c:idx val="1"/>
              <c:layout>
                <c:manualLayout>
                  <c:x val="0.23704511154855643"/>
                  <c:y val="-0.193750000000000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A1B-4A6B-B30E-664D0DC2089B}"/>
                </c:ext>
              </c:extLst>
            </c:dLbl>
            <c:dLbl>
              <c:idx val="2"/>
              <c:layout>
                <c:manualLayout>
                  <c:x val="-0.1496845472440945"/>
                  <c:y val="0.1468750000000000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A1B-4A6B-B30E-664D0DC2089B}"/>
                </c:ext>
              </c:extLst>
            </c:dLbl>
            <c:dLbl>
              <c:idx val="3"/>
              <c:layout>
                <c:manualLayout>
                  <c:x val="1.8749999999999847E-2"/>
                  <c:y val="-0.1420871062992126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A1B-4A6B-B30E-664D0DC2089B}"/>
                </c:ext>
              </c:extLst>
            </c:dLbl>
            <c:dLbl>
              <c:idx val="4"/>
              <c:layout>
                <c:manualLayout>
                  <c:x val="4.5410761154855643E-2"/>
                  <c:y val="-8.437500000000006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A1B-4A6B-B30E-664D0DC2089B}"/>
                </c:ext>
              </c:extLst>
            </c:dLbl>
            <c:dLbl>
              <c:idx val="5"/>
              <c:layout>
                <c:manualLayout>
                  <c:x val="1.4178641732283465E-2"/>
                  <c:y val="6.71264763779527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A1B-4A6B-B30E-664D0DC2089B}"/>
                </c:ext>
              </c:extLst>
            </c:dLbl>
            <c:dLbl>
              <c:idx val="6"/>
              <c:layout>
                <c:manualLayout>
                  <c:x val="1.8023293963254593E-2"/>
                  <c:y val="-6.267027559055117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A1B-4A6B-B30E-664D0DC2089B}"/>
                </c:ext>
              </c:extLst>
            </c:dLbl>
            <c:dLbl>
              <c:idx val="7"/>
              <c:layout>
                <c:manualLayout>
                  <c:x val="6.863484251968488E-2"/>
                  <c:y val="3.27595964566929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A1B-4A6B-B30E-664D0DC2089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General Fund</c:v>
                </c:pt>
                <c:pt idx="1">
                  <c:v>Federal Funds</c:v>
                </c:pt>
                <c:pt idx="2">
                  <c:v>Special Revenue Fund</c:v>
                </c:pt>
                <c:pt idx="3">
                  <c:v>Renewable Development Account</c:v>
                </c:pt>
                <c:pt idx="4">
                  <c:v>Petrofund</c:v>
                </c:pt>
                <c:pt idx="5">
                  <c:v>Workers Compensation Fund</c:v>
                </c:pt>
              </c:strCache>
            </c:strRef>
          </c:cat>
          <c:val>
            <c:numRef>
              <c:f>Sheet1!$B$2:$B$7</c:f>
              <c:numCache>
                <c:formatCode>General</c:formatCode>
                <c:ptCount val="6"/>
                <c:pt idx="0">
                  <c:v>51580</c:v>
                </c:pt>
                <c:pt idx="1">
                  <c:v>375369</c:v>
                </c:pt>
                <c:pt idx="2">
                  <c:v>130294</c:v>
                </c:pt>
                <c:pt idx="3">
                  <c:v>40280</c:v>
                </c:pt>
                <c:pt idx="4">
                  <c:v>10541</c:v>
                </c:pt>
                <c:pt idx="5">
                  <c:v>1520</c:v>
                </c:pt>
              </c:numCache>
            </c:numRef>
          </c:val>
          <c:extLst>
            <c:ext xmlns:c16="http://schemas.microsoft.com/office/drawing/2014/chart" uri="{C3380CC4-5D6E-409C-BE32-E72D297353CC}">
              <c16:uniqueId val="{00000012-6A1B-4A6B-B30E-664D0DC2089B}"/>
            </c:ext>
          </c:extLst>
        </c:ser>
        <c:dLbls>
          <c:dLblPos val="ctr"/>
          <c:showLegendKey val="0"/>
          <c:showVal val="1"/>
          <c:showCatName val="0"/>
          <c:showSerName val="0"/>
          <c:showPercent val="0"/>
          <c:showBubbleSize val="0"/>
          <c:showLeaderLines val="1"/>
        </c:dLbls>
        <c:firstSliceAng val="1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DB-4575-B9EB-7EB693E56E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DB-4575-B9EB-7EB693E56E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DB-4575-B9EB-7EB693E56E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DB-4575-B9EB-7EB693E56E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7DB-4575-B9EB-7EB693E56E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7DB-4575-B9EB-7EB693E56E4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7DB-4575-B9EB-7EB693E56E4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7DB-4575-B9EB-7EB693E56E40}"/>
              </c:ext>
            </c:extLst>
          </c:dPt>
          <c:dLbls>
            <c:dLbl>
              <c:idx val="0"/>
              <c:layout>
                <c:manualLayout>
                  <c:x val="3.8353316630875683E-2"/>
                  <c:y val="0.198225131714830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7DB-4575-B9EB-7EB693E56E40}"/>
                </c:ext>
              </c:extLst>
            </c:dLbl>
            <c:dLbl>
              <c:idx val="1"/>
              <c:layout>
                <c:manualLayout>
                  <c:x val="0.12210376401813409"/>
                  <c:y val="-0.2836890217220073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7DB-4575-B9EB-7EB693E56E40}"/>
                </c:ext>
              </c:extLst>
            </c:dLbl>
            <c:dLbl>
              <c:idx val="2"/>
              <c:layout>
                <c:manualLayout>
                  <c:x val="0.10085615008351229"/>
                  <c:y val="0.232021581978260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7DB-4575-B9EB-7EB693E56E40}"/>
                </c:ext>
              </c:extLst>
            </c:dLbl>
            <c:dLbl>
              <c:idx val="3"/>
              <c:layout>
                <c:manualLayout>
                  <c:x val="3.4606895728942974E-2"/>
                  <c:y val="-3.8982120039908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7DB-4575-B9EB-7EB693E56E40}"/>
                </c:ext>
              </c:extLst>
            </c:dLbl>
            <c:dLbl>
              <c:idx val="4"/>
              <c:layout>
                <c:manualLayout>
                  <c:x val="8.5709705320925797E-2"/>
                  <c:y val="-3.18566102466261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7DB-4575-B9EB-7EB693E56E40}"/>
                </c:ext>
              </c:extLst>
            </c:dLbl>
            <c:dLbl>
              <c:idx val="5"/>
              <c:layout>
                <c:manualLayout>
                  <c:x val="6.7093026723932095E-2"/>
                  <c:y val="6.04080971801648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7DB-4575-B9EB-7EB693E56E40}"/>
                </c:ext>
              </c:extLst>
            </c:dLbl>
            <c:dLbl>
              <c:idx val="6"/>
              <c:layout>
                <c:manualLayout>
                  <c:x val="0.11029795991410164"/>
                  <c:y val="3.16036827641735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7DB-4575-B9EB-7EB693E56E4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6"/>
                <c:pt idx="0">
                  <c:v>General</c:v>
                </c:pt>
                <c:pt idx="1">
                  <c:v>Workers Compensation</c:v>
                </c:pt>
                <c:pt idx="2">
                  <c:v>Construction Codes</c:v>
                </c:pt>
                <c:pt idx="3">
                  <c:v>Special Revenue</c:v>
                </c:pt>
                <c:pt idx="4">
                  <c:v>Federal</c:v>
                </c:pt>
                <c:pt idx="5">
                  <c:v>Workforce Development</c:v>
                </c:pt>
              </c:strCache>
            </c:strRef>
          </c:cat>
          <c:val>
            <c:numRef>
              <c:f>Sheet1!$B$2:$B$9</c:f>
              <c:numCache>
                <c:formatCode>#,##0</c:formatCode>
                <c:ptCount val="8"/>
                <c:pt idx="0" formatCode="General">
                  <c:v>8488</c:v>
                </c:pt>
                <c:pt idx="1">
                  <c:v>110006</c:v>
                </c:pt>
                <c:pt idx="2" formatCode="General">
                  <c:v>67451</c:v>
                </c:pt>
                <c:pt idx="3" formatCode="General">
                  <c:v>18363</c:v>
                </c:pt>
                <c:pt idx="4" formatCode="General">
                  <c:v>12566</c:v>
                </c:pt>
                <c:pt idx="5" formatCode="General">
                  <c:v>5568</c:v>
                </c:pt>
              </c:numCache>
            </c:numRef>
          </c:val>
          <c:extLst>
            <c:ext xmlns:c16="http://schemas.microsoft.com/office/drawing/2014/chart" uri="{C3380CC4-5D6E-409C-BE32-E72D297353CC}">
              <c16:uniqueId val="{00000010-97DB-4575-B9EB-7EB693E56E40}"/>
            </c:ext>
          </c:extLst>
        </c:ser>
        <c:dLbls>
          <c:showLegendKey val="0"/>
          <c:showVal val="0"/>
          <c:showCatName val="0"/>
          <c:showSerName val="0"/>
          <c:showPercent val="0"/>
          <c:showBubbleSize val="0"/>
          <c:showLeaderLines val="1"/>
        </c:dLbls>
        <c:firstSliceAng val="10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000" baseline="0" dirty="0"/>
              <a:t>General Fund Spending &amp; Forecast </a:t>
            </a:r>
          </a:p>
          <a:p>
            <a:pPr>
              <a:defRPr/>
            </a:pPr>
            <a:r>
              <a:rPr lang="en-US" sz="1800" baseline="0" dirty="0"/>
              <a:t>FY 2018-19 – FY 2024-25</a:t>
            </a:r>
          </a:p>
          <a:p>
            <a:pPr>
              <a:defRPr/>
            </a:pPr>
            <a:r>
              <a:rPr lang="en-US" sz="1200" baseline="0" dirty="0"/>
              <a:t>(dollars in millions)</a:t>
            </a:r>
            <a:endParaRPr lang="en-US" sz="1200" dirty="0"/>
          </a:p>
        </c:rich>
      </c:tx>
      <c:layout>
        <c:manualLayout>
          <c:xMode val="edge"/>
          <c:yMode val="edge"/>
          <c:x val="0.2801032468163252"/>
          <c:y val="2.3287173388225053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0" tIns="19050" rIns="9144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c:v>
                </c:pt>
              </c:strCache>
            </c:strRef>
          </c:cat>
          <c:val>
            <c:numRef>
              <c:f>Sheet1!$B$2:$B$5</c:f>
              <c:numCache>
                <c:formatCode>#,##0.00</c:formatCode>
                <c:ptCount val="4"/>
                <c:pt idx="0" formatCode="#,##0">
                  <c:v>1765.9</c:v>
                </c:pt>
                <c:pt idx="1">
                  <c:v>2204.9</c:v>
                </c:pt>
                <c:pt idx="2">
                  <c:v>2025.6</c:v>
                </c:pt>
                <c:pt idx="3">
                  <c:v>1763.9</c:v>
                </c:pt>
              </c:numCache>
            </c:numRef>
          </c:val>
          <c:extLst>
            <c:ext xmlns:c16="http://schemas.microsoft.com/office/drawing/2014/chart" uri="{C3380CC4-5D6E-409C-BE32-E72D297353CC}">
              <c16:uniqueId val="{00000000-2252-4CAE-996E-807B3B6A6B58}"/>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 sourceLinked="0"/>
            <c:spPr>
              <a:noFill/>
              <a:ln>
                <a:noFill/>
              </a:ln>
              <a:effectLst/>
            </c:spPr>
            <c:txPr>
              <a:bodyPr rot="0" spcFirstLastPara="1" vertOverflow="ellipsis" vert="horz" wrap="square" lIns="18288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c:v>
                </c:pt>
              </c:strCache>
            </c:strRef>
          </c:cat>
          <c:val>
            <c:numRef>
              <c:f>Sheet1!$C$2:$C$5</c:f>
              <c:numCache>
                <c:formatCode>#,##0.00</c:formatCode>
                <c:ptCount val="4"/>
                <c:pt idx="1">
                  <c:v>2234.8000000000002</c:v>
                </c:pt>
                <c:pt idx="2">
                  <c:v>2025.6</c:v>
                </c:pt>
                <c:pt idx="3">
                  <c:v>1763.9</c:v>
                </c:pt>
              </c:numCache>
            </c:numRef>
          </c:val>
          <c:extLst>
            <c:ext xmlns:c16="http://schemas.microsoft.com/office/drawing/2014/chart" uri="{C3380CC4-5D6E-409C-BE32-E72D297353CC}">
              <c16:uniqueId val="{00000001-2252-4CAE-996E-807B3B6A6B58}"/>
            </c:ext>
          </c:extLst>
        </c:ser>
        <c:dLbls>
          <c:showLegendKey val="0"/>
          <c:showVal val="0"/>
          <c:showCatName val="0"/>
          <c:showSerName val="0"/>
          <c:showPercent val="0"/>
          <c:showBubbleSize val="0"/>
        </c:dLbls>
        <c:gapWidth val="150"/>
        <c:axId val="170516088"/>
        <c:axId val="170516480"/>
      </c:barChart>
      <c:catAx>
        <c:axId val="170516088"/>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0516480"/>
        <c:crosses val="autoZero"/>
        <c:auto val="1"/>
        <c:lblAlgn val="ctr"/>
        <c:lblOffset val="100"/>
        <c:noMultiLvlLbl val="0"/>
      </c:catAx>
      <c:valAx>
        <c:axId val="17051648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05160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pPr>
            <a:r>
              <a:rPr lang="en-US" sz="1600" baseline="0" dirty="0"/>
              <a:t>All Operating Funds, By Omnibus Spending Bill - FY 2022-23</a:t>
            </a:r>
          </a:p>
          <a:p>
            <a:pPr>
              <a:defRPr baseline="0"/>
            </a:pPr>
            <a:r>
              <a:rPr lang="en-US" sz="1600" baseline="0" dirty="0"/>
              <a:t>Total Spending $93.9 Billion</a:t>
            </a:r>
          </a:p>
          <a:p>
            <a:pPr>
              <a:defRPr baseline="0"/>
            </a:pPr>
            <a:r>
              <a:rPr lang="en-US" sz="1200" baseline="0" dirty="0"/>
              <a:t>7th Special Session</a:t>
            </a:r>
          </a:p>
          <a:p>
            <a:pPr>
              <a:defRPr baseline="0"/>
            </a:pPr>
            <a:endParaRPr lang="en-US" sz="1200" baseline="0" dirty="0"/>
          </a:p>
        </c:rich>
      </c:tx>
      <c:layout>
        <c:manualLayout>
          <c:xMode val="edge"/>
          <c:yMode val="edge"/>
          <c:x val="0.18278065898217863"/>
          <c:y val="1.587295330594397E-2"/>
        </c:manualLayout>
      </c:layout>
      <c:overlay val="0"/>
    </c:title>
    <c:autoTitleDeleted val="0"/>
    <c:view3D>
      <c:rotX val="30"/>
      <c:rotY val="110"/>
      <c:rAngAx val="0"/>
    </c:view3D>
    <c:floor>
      <c:thickness val="0"/>
    </c:floor>
    <c:sideWall>
      <c:thickness val="0"/>
    </c:sideWall>
    <c:backWall>
      <c:thickness val="0"/>
    </c:backWall>
    <c:plotArea>
      <c:layout/>
      <c:pie3DChart>
        <c:varyColors val="1"/>
        <c:ser>
          <c:idx val="1"/>
          <c:order val="1"/>
          <c:dLbls>
            <c:dLbl>
              <c:idx val="13"/>
              <c:layout>
                <c:manualLayout>
                  <c:x val="-2.84901603312612E-2"/>
                  <c:y val="0"/>
                </c:manualLayout>
              </c:layout>
              <c:numFmt formatCode="0.0%" sourceLinked="0"/>
              <c:spPr>
                <a:noFill/>
                <a:ln>
                  <a:noFill/>
                </a:ln>
                <a:effectLst/>
              </c:spPr>
              <c:txPr>
                <a:bodyPr wrap="square" lIns="38100" tIns="19050" rIns="38100" bIns="19050" anchor="ctr">
                  <a:noAutofit/>
                </a:bodyPr>
                <a:lstStyle/>
                <a:p>
                  <a:pPr>
                    <a:defRPr b="1"/>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378511708922501"/>
                      <c:h val="0.17394179894179895"/>
                    </c:manualLayout>
                  </c15:layout>
                </c:ext>
                <c:ext xmlns:c16="http://schemas.microsoft.com/office/drawing/2014/chart" uri="{C3380CC4-5D6E-409C-BE32-E72D297353CC}">
                  <c16:uniqueId val="{00000000-32D6-6E44-AB19-85EE45A7747A}"/>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'All Funds Pie'!$C$40:$C$53</c:f>
              <c:strCache>
                <c:ptCount val="14"/>
                <c:pt idx="0">
                  <c:v>Ag Rural Dev</c:v>
                </c:pt>
                <c:pt idx="1">
                  <c:v>Housing</c:v>
                </c:pt>
                <c:pt idx="2">
                  <c:v>Capital Project</c:v>
                </c:pt>
                <c:pt idx="3">
                  <c:v>Debt Service</c:v>
                </c:pt>
                <c:pt idx="4">
                  <c:v>E-12</c:v>
                </c:pt>
                <c:pt idx="5">
                  <c:v>Env &amp; Nat Resources</c:v>
                </c:pt>
                <c:pt idx="6">
                  <c:v>Health and Human Services</c:v>
                </c:pt>
                <c:pt idx="7">
                  <c:v>Higher Education</c:v>
                </c:pt>
                <c:pt idx="8">
                  <c:v>Jobs, Commerce, Energy
</c:v>
                </c:pt>
                <c:pt idx="9">
                  <c:v>Property Tax Aids and Credits</c:v>
                </c:pt>
                <c:pt idx="10">
                  <c:v>Judiciary &amp; Pub Safety
</c:v>
                </c:pt>
                <c:pt idx="11">
                  <c:v>State Gov't &amp; Vets</c:v>
                </c:pt>
                <c:pt idx="12">
                  <c:v>Transportation</c:v>
                </c:pt>
                <c:pt idx="13">
                  <c:v>GF Transfers</c:v>
                </c:pt>
              </c:strCache>
            </c:strRef>
          </c:cat>
          <c:val>
            <c:numRef>
              <c:f>'All Funds Pie'!$R$40:$R$53</c:f>
              <c:numCache>
                <c:formatCode>_(* #,##0_);_(* \(#,##0\);_(* "-"??_);_(@_)</c:formatCode>
                <c:ptCount val="14"/>
                <c:pt idx="0">
                  <c:v>247.922</c:v>
                </c:pt>
                <c:pt idx="1">
                  <c:v>115.596</c:v>
                </c:pt>
                <c:pt idx="2">
                  <c:v>317.22300000000001</c:v>
                </c:pt>
                <c:pt idx="3">
                  <c:v>3052.2280000000001</c:v>
                </c:pt>
                <c:pt idx="4">
                  <c:v>22675.072</c:v>
                </c:pt>
                <c:pt idx="5">
                  <c:v>1537.6569999999999</c:v>
                </c:pt>
                <c:pt idx="6">
                  <c:v>44469.305</c:v>
                </c:pt>
                <c:pt idx="7">
                  <c:v>3481.134</c:v>
                </c:pt>
                <c:pt idx="8">
                  <c:v>2025.5609999999999</c:v>
                </c:pt>
                <c:pt idx="9">
                  <c:v>4200.4759999999997</c:v>
                </c:pt>
                <c:pt idx="10">
                  <c:v>3029.6410000000001</c:v>
                </c:pt>
                <c:pt idx="11">
                  <c:v>2613.2359999999999</c:v>
                </c:pt>
                <c:pt idx="12">
                  <c:v>9355.75</c:v>
                </c:pt>
                <c:pt idx="13">
                  <c:v>-3262.06</c:v>
                </c:pt>
              </c:numCache>
            </c:numRef>
          </c:val>
          <c:extLst>
            <c:ext xmlns:c16="http://schemas.microsoft.com/office/drawing/2014/chart" uri="{C3380CC4-5D6E-409C-BE32-E72D297353CC}">
              <c16:uniqueId val="{00000001-32D6-6E44-AB19-85EE45A7747A}"/>
            </c:ext>
          </c:extLst>
        </c:ser>
        <c:ser>
          <c:idx val="0"/>
          <c:order val="0"/>
          <c:dLbls>
            <c:spPr>
              <a:noFill/>
              <a:ln>
                <a:noFill/>
              </a:ln>
              <a:effectLst/>
            </c:spPr>
            <c:txPr>
              <a:bodyPr rot="0"/>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'All Funds Pie'!$C$40:$C$53</c:f>
              <c:strCache>
                <c:ptCount val="14"/>
                <c:pt idx="0">
                  <c:v>Ag Rural Dev</c:v>
                </c:pt>
                <c:pt idx="1">
                  <c:v>Housing</c:v>
                </c:pt>
                <c:pt idx="2">
                  <c:v>Capital Project</c:v>
                </c:pt>
                <c:pt idx="3">
                  <c:v>Debt Service</c:v>
                </c:pt>
                <c:pt idx="4">
                  <c:v>E-12</c:v>
                </c:pt>
                <c:pt idx="5">
                  <c:v>Env &amp; Nat Resources</c:v>
                </c:pt>
                <c:pt idx="6">
                  <c:v>Health and Human Services</c:v>
                </c:pt>
                <c:pt idx="7">
                  <c:v>Higher Education</c:v>
                </c:pt>
                <c:pt idx="8">
                  <c:v>Jobs, Commerce, Energy
</c:v>
                </c:pt>
                <c:pt idx="9">
                  <c:v>Property Tax Aids and Credits</c:v>
                </c:pt>
                <c:pt idx="10">
                  <c:v>Judiciary &amp; Pub Safety
</c:v>
                </c:pt>
                <c:pt idx="11">
                  <c:v>State Gov't &amp; Vets</c:v>
                </c:pt>
                <c:pt idx="12">
                  <c:v>Transportation</c:v>
                </c:pt>
                <c:pt idx="13">
                  <c:v>GF Transfers</c:v>
                </c:pt>
              </c:strCache>
            </c:strRef>
          </c:cat>
          <c:val>
            <c:numRef>
              <c:f>'All Funds Pie'!$H$8:$H$19</c:f>
              <c:numCache>
                <c:formatCode>#,##0_);[Red]\(#,##0\)</c:formatCode>
                <c:ptCount val="12"/>
                <c:pt idx="0">
                  <c:v>16262</c:v>
                </c:pt>
                <c:pt idx="1">
                  <c:v>19165</c:v>
                </c:pt>
                <c:pt idx="2">
                  <c:v>9969</c:v>
                </c:pt>
                <c:pt idx="3">
                  <c:v>1799</c:v>
                </c:pt>
                <c:pt idx="4">
                  <c:v>2582</c:v>
                </c:pt>
                <c:pt idx="5">
                  <c:v>1581</c:v>
                </c:pt>
                <c:pt idx="6">
                  <c:v>1754</c:v>
                </c:pt>
                <c:pt idx="7">
                  <c:v>1112</c:v>
                </c:pt>
                <c:pt idx="8">
                  <c:v>1151</c:v>
                </c:pt>
                <c:pt idx="9">
                  <c:v>1173</c:v>
                </c:pt>
                <c:pt idx="10">
                  <c:v>2627</c:v>
                </c:pt>
                <c:pt idx="11">
                  <c:v>3088</c:v>
                </c:pt>
              </c:numCache>
            </c:numRef>
          </c:val>
          <c:extLst>
            <c:ext xmlns:c16="http://schemas.microsoft.com/office/drawing/2014/chart" uri="{C3380CC4-5D6E-409C-BE32-E72D297353CC}">
              <c16:uniqueId val="{00000002-32D6-6E44-AB19-85EE45A7747A}"/>
            </c:ext>
          </c:extLst>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Total Outstanding</a:t>
            </a:r>
            <a:r>
              <a:rPr lang="en-US" b="1" baseline="0" dirty="0"/>
              <a:t> </a:t>
            </a:r>
            <a:r>
              <a:rPr lang="en-US" b="1" dirty="0"/>
              <a:t>Tax-Supported</a:t>
            </a:r>
            <a:r>
              <a:rPr lang="en-US" b="1" baseline="0" dirty="0"/>
              <a:t> Debt*</a:t>
            </a:r>
          </a:p>
          <a:p>
            <a:pPr>
              <a:defRPr b="1"/>
            </a:pPr>
            <a:r>
              <a:rPr lang="en-US" sz="1400" b="0" baseline="0" dirty="0"/>
              <a:t>(dollars in thousands)</a:t>
            </a:r>
          </a:p>
        </c:rich>
      </c:tx>
      <c:layout>
        <c:manualLayout>
          <c:xMode val="edge"/>
          <c:yMode val="edge"/>
          <c:x val="0.1789375"/>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Tax-Supported</c:v>
                </c:pt>
              </c:strCache>
            </c:strRef>
          </c:tx>
          <c:spPr>
            <a:solidFill>
              <a:srgbClr val="4F81BD">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Feb 2018 Forecast</c:v>
                </c:pt>
                <c:pt idx="1">
                  <c:v>Feb 2019 Forecast</c:v>
                </c:pt>
                <c:pt idx="2">
                  <c:v>Feb 2020 Forecast</c:v>
                </c:pt>
                <c:pt idx="3">
                  <c:v>Nov 2020 Forecast</c:v>
                </c:pt>
              </c:strCache>
            </c:strRef>
          </c:cat>
          <c:val>
            <c:numRef>
              <c:f>Sheet1!$B$2:$B$5</c:f>
              <c:numCache>
                <c:formatCode>#,##0</c:formatCode>
                <c:ptCount val="4"/>
                <c:pt idx="0">
                  <c:v>9982437</c:v>
                </c:pt>
                <c:pt idx="1">
                  <c:v>10629212</c:v>
                </c:pt>
                <c:pt idx="2">
                  <c:v>10007615</c:v>
                </c:pt>
                <c:pt idx="3">
                  <c:v>11241837</c:v>
                </c:pt>
              </c:numCache>
            </c:numRef>
          </c:val>
          <c:extLst>
            <c:ext xmlns:c16="http://schemas.microsoft.com/office/drawing/2014/chart" uri="{C3380CC4-5D6E-409C-BE32-E72D297353CC}">
              <c16:uniqueId val="{00000000-2239-4E40-96BA-0E39EC0D7405}"/>
            </c:ext>
          </c:extLst>
        </c:ser>
        <c:ser>
          <c:idx val="1"/>
          <c:order val="1"/>
          <c:tx>
            <c:strRef>
              <c:f>Sheet1!$C$1</c:f>
              <c:strCache>
                <c:ptCount val="1"/>
                <c:pt idx="0">
                  <c:v>Other Obligations**</c:v>
                </c:pt>
              </c:strCache>
            </c:strRef>
          </c:tx>
          <c:spPr>
            <a:solidFill>
              <a:srgbClr val="C00000">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Feb 2018 Forecast</c:v>
                </c:pt>
                <c:pt idx="1">
                  <c:v>Feb 2019 Forecast</c:v>
                </c:pt>
                <c:pt idx="2">
                  <c:v>Feb 2020 Forecast</c:v>
                </c:pt>
                <c:pt idx="3">
                  <c:v>Nov 2020 Forecast</c:v>
                </c:pt>
              </c:strCache>
            </c:strRef>
          </c:cat>
          <c:val>
            <c:numRef>
              <c:f>Sheet1!$C$2:$C$5</c:f>
              <c:numCache>
                <c:formatCode>#,##0</c:formatCode>
                <c:ptCount val="4"/>
                <c:pt idx="0">
                  <c:v>1653840</c:v>
                </c:pt>
                <c:pt idx="1">
                  <c:v>1836822</c:v>
                </c:pt>
                <c:pt idx="2">
                  <c:v>2255870</c:v>
                </c:pt>
                <c:pt idx="3">
                  <c:v>2279532</c:v>
                </c:pt>
              </c:numCache>
            </c:numRef>
          </c:val>
          <c:extLst>
            <c:ext xmlns:c16="http://schemas.microsoft.com/office/drawing/2014/chart" uri="{C3380CC4-5D6E-409C-BE32-E72D297353CC}">
              <c16:uniqueId val="{00000001-2239-4E40-96BA-0E39EC0D7405}"/>
            </c:ext>
          </c:extLst>
        </c:ser>
        <c:dLbls>
          <c:dLblPos val="ctr"/>
          <c:showLegendKey val="0"/>
          <c:showVal val="1"/>
          <c:showCatName val="0"/>
          <c:showSerName val="0"/>
          <c:showPercent val="0"/>
          <c:showBubbleSize val="0"/>
        </c:dLbls>
        <c:gapWidth val="219"/>
        <c:overlap val="100"/>
        <c:axId val="174273440"/>
        <c:axId val="174273832"/>
      </c:barChart>
      <c:catAx>
        <c:axId val="17427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273832"/>
        <c:crosses val="autoZero"/>
        <c:auto val="1"/>
        <c:lblAlgn val="ctr"/>
        <c:lblOffset val="100"/>
        <c:noMultiLvlLbl val="0"/>
      </c:catAx>
      <c:valAx>
        <c:axId val="174273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27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Annual Debt Service Costs and</a:t>
            </a:r>
            <a:r>
              <a:rPr lang="en-US" b="1" baseline="0" dirty="0"/>
              <a:t> Projections*</a:t>
            </a:r>
          </a:p>
          <a:p>
            <a:pPr>
              <a:defRPr/>
            </a:pPr>
            <a:r>
              <a:rPr lang="en-US" sz="1400" baseline="0" dirty="0"/>
              <a:t>(dollars in thousands)</a:t>
            </a:r>
            <a:endParaRPr lang="en-US" sz="1400" dirty="0"/>
          </a:p>
        </c:rich>
      </c:tx>
      <c:layout>
        <c:manualLayout>
          <c:xMode val="edge"/>
          <c:yMode val="edge"/>
          <c:x val="0.2338822806723628"/>
          <c:y val="8.413625751097029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c:v>
                </c:pt>
              </c:strCache>
            </c:strRef>
          </c:tx>
          <c:spPr>
            <a:ln w="28575" cap="rnd">
              <a:solidFill>
                <a:schemeClr val="accent1"/>
              </a:solidFill>
              <a:round/>
            </a:ln>
            <a:effectLst/>
          </c:spPr>
          <c:marker>
            <c:symbol val="none"/>
          </c:marker>
          <c:cat>
            <c:strRef>
              <c:f>Sheet1!$A$2:$A$23</c:f>
              <c:strCache>
                <c:ptCount val="22"/>
                <c:pt idx="0">
                  <c:v>FY2006</c:v>
                </c:pt>
                <c:pt idx="1">
                  <c:v>FY2007</c:v>
                </c:pt>
                <c:pt idx="2">
                  <c:v>FY2008</c:v>
                </c:pt>
                <c:pt idx="3">
                  <c:v>FY2009</c:v>
                </c:pt>
                <c:pt idx="4">
                  <c:v>FY2010</c:v>
                </c:pt>
                <c:pt idx="5">
                  <c:v>FY2011</c:v>
                </c:pt>
                <c:pt idx="6">
                  <c:v>FY2012</c:v>
                </c:pt>
                <c:pt idx="7">
                  <c:v>FY2013</c:v>
                </c:pt>
                <c:pt idx="8">
                  <c:v>FY2014</c:v>
                </c:pt>
                <c:pt idx="9">
                  <c:v>FY2015</c:v>
                </c:pt>
                <c:pt idx="10">
                  <c:v>FY2016</c:v>
                </c:pt>
                <c:pt idx="11">
                  <c:v>FY2017</c:v>
                </c:pt>
                <c:pt idx="12">
                  <c:v>FY2018</c:v>
                </c:pt>
                <c:pt idx="13">
                  <c:v>FY2019</c:v>
                </c:pt>
                <c:pt idx="14">
                  <c:v>FY2020</c:v>
                </c:pt>
                <c:pt idx="15">
                  <c:v>FY2021</c:v>
                </c:pt>
                <c:pt idx="16">
                  <c:v>FY2022</c:v>
                </c:pt>
                <c:pt idx="17">
                  <c:v>FY2023</c:v>
                </c:pt>
                <c:pt idx="18">
                  <c:v>FY2024</c:v>
                </c:pt>
                <c:pt idx="19">
                  <c:v>FY2025</c:v>
                </c:pt>
                <c:pt idx="20">
                  <c:v>FY2026</c:v>
                </c:pt>
                <c:pt idx="21">
                  <c:v>FY2027</c:v>
                </c:pt>
              </c:strCache>
            </c:strRef>
          </c:cat>
          <c:val>
            <c:numRef>
              <c:f>Sheet1!$B$2:$B$23</c:f>
              <c:numCache>
                <c:formatCode>General</c:formatCode>
                <c:ptCount val="22"/>
                <c:pt idx="0">
                  <c:v>400705</c:v>
                </c:pt>
                <c:pt idx="1">
                  <c:v>468593</c:v>
                </c:pt>
                <c:pt idx="2">
                  <c:v>479595</c:v>
                </c:pt>
                <c:pt idx="3">
                  <c:v>536779</c:v>
                </c:pt>
                <c:pt idx="4">
                  <c:v>527305</c:v>
                </c:pt>
                <c:pt idx="5">
                  <c:v>474417</c:v>
                </c:pt>
                <c:pt idx="6">
                  <c:v>301594</c:v>
                </c:pt>
                <c:pt idx="7">
                  <c:v>392125</c:v>
                </c:pt>
                <c:pt idx="8">
                  <c:v>853915</c:v>
                </c:pt>
                <c:pt idx="9">
                  <c:v>924802</c:v>
                </c:pt>
                <c:pt idx="10">
                  <c:v>938494</c:v>
                </c:pt>
                <c:pt idx="11">
                  <c:v>873593</c:v>
                </c:pt>
                <c:pt idx="12">
                  <c:v>924572</c:v>
                </c:pt>
                <c:pt idx="13">
                  <c:v>915363</c:v>
                </c:pt>
                <c:pt idx="14">
                  <c:v>894389</c:v>
                </c:pt>
                <c:pt idx="15">
                  <c:v>838498</c:v>
                </c:pt>
                <c:pt idx="16">
                  <c:v>1006303</c:v>
                </c:pt>
                <c:pt idx="17">
                  <c:v>1036913</c:v>
                </c:pt>
                <c:pt idx="18">
                  <c:v>1068461</c:v>
                </c:pt>
                <c:pt idx="19">
                  <c:v>1077593</c:v>
                </c:pt>
                <c:pt idx="20">
                  <c:v>1059253</c:v>
                </c:pt>
                <c:pt idx="21">
                  <c:v>1075654</c:v>
                </c:pt>
              </c:numCache>
            </c:numRef>
          </c:val>
          <c:smooth val="0"/>
          <c:extLst>
            <c:ext xmlns:c16="http://schemas.microsoft.com/office/drawing/2014/chart" uri="{C3380CC4-5D6E-409C-BE32-E72D297353CC}">
              <c16:uniqueId val="{00000000-BBF3-431B-98A1-4145805FDA9A}"/>
            </c:ext>
          </c:extLst>
        </c:ser>
        <c:ser>
          <c:idx val="1"/>
          <c:order val="1"/>
          <c:tx>
            <c:strRef>
              <c:f>Sheet1!$C$1</c:f>
              <c:strCache>
                <c:ptCount val="1"/>
                <c:pt idx="0">
                  <c:v>General Obligation</c:v>
                </c:pt>
              </c:strCache>
            </c:strRef>
          </c:tx>
          <c:spPr>
            <a:ln w="28575" cap="rnd">
              <a:solidFill>
                <a:schemeClr val="accent2"/>
              </a:solidFill>
              <a:round/>
            </a:ln>
            <a:effectLst/>
          </c:spPr>
          <c:marker>
            <c:symbol val="none"/>
          </c:marker>
          <c:cat>
            <c:strRef>
              <c:f>Sheet1!$A$2:$A$23</c:f>
              <c:strCache>
                <c:ptCount val="22"/>
                <c:pt idx="0">
                  <c:v>FY2006</c:v>
                </c:pt>
                <c:pt idx="1">
                  <c:v>FY2007</c:v>
                </c:pt>
                <c:pt idx="2">
                  <c:v>FY2008</c:v>
                </c:pt>
                <c:pt idx="3">
                  <c:v>FY2009</c:v>
                </c:pt>
                <c:pt idx="4">
                  <c:v>FY2010</c:v>
                </c:pt>
                <c:pt idx="5">
                  <c:v>FY2011</c:v>
                </c:pt>
                <c:pt idx="6">
                  <c:v>FY2012</c:v>
                </c:pt>
                <c:pt idx="7">
                  <c:v>FY2013</c:v>
                </c:pt>
                <c:pt idx="8">
                  <c:v>FY2014</c:v>
                </c:pt>
                <c:pt idx="9">
                  <c:v>FY2015</c:v>
                </c:pt>
                <c:pt idx="10">
                  <c:v>FY2016</c:v>
                </c:pt>
                <c:pt idx="11">
                  <c:v>FY2017</c:v>
                </c:pt>
                <c:pt idx="12">
                  <c:v>FY2018</c:v>
                </c:pt>
                <c:pt idx="13">
                  <c:v>FY2019</c:v>
                </c:pt>
                <c:pt idx="14">
                  <c:v>FY2020</c:v>
                </c:pt>
                <c:pt idx="15">
                  <c:v>FY2021</c:v>
                </c:pt>
                <c:pt idx="16">
                  <c:v>FY2022</c:v>
                </c:pt>
                <c:pt idx="17">
                  <c:v>FY2023</c:v>
                </c:pt>
                <c:pt idx="18">
                  <c:v>FY2024</c:v>
                </c:pt>
                <c:pt idx="19">
                  <c:v>FY2025</c:v>
                </c:pt>
                <c:pt idx="20">
                  <c:v>FY2026</c:v>
                </c:pt>
                <c:pt idx="21">
                  <c:v>FY2027</c:v>
                </c:pt>
              </c:strCache>
            </c:strRef>
          </c:cat>
          <c:val>
            <c:numRef>
              <c:f>Sheet1!$C$2:$C$23</c:f>
              <c:numCache>
                <c:formatCode>#,##0</c:formatCode>
                <c:ptCount val="22"/>
                <c:pt idx="0">
                  <c:v>353728</c:v>
                </c:pt>
                <c:pt idx="1">
                  <c:v>400146</c:v>
                </c:pt>
                <c:pt idx="2">
                  <c:v>409426</c:v>
                </c:pt>
                <c:pt idx="3">
                  <c:v>452978</c:v>
                </c:pt>
                <c:pt idx="4">
                  <c:v>429123</c:v>
                </c:pt>
                <c:pt idx="5">
                  <c:v>398799</c:v>
                </c:pt>
                <c:pt idx="6">
                  <c:v>190799</c:v>
                </c:pt>
                <c:pt idx="7">
                  <c:v>222584</c:v>
                </c:pt>
                <c:pt idx="8">
                  <c:v>619935</c:v>
                </c:pt>
                <c:pt idx="9">
                  <c:v>623060</c:v>
                </c:pt>
                <c:pt idx="10">
                  <c:v>609285</c:v>
                </c:pt>
                <c:pt idx="11">
                  <c:v>529215</c:v>
                </c:pt>
                <c:pt idx="12">
                  <c:v>563123</c:v>
                </c:pt>
                <c:pt idx="13">
                  <c:v>549785</c:v>
                </c:pt>
                <c:pt idx="14">
                  <c:v>540081</c:v>
                </c:pt>
                <c:pt idx="15">
                  <c:v>515544</c:v>
                </c:pt>
                <c:pt idx="16">
                  <c:v>631510</c:v>
                </c:pt>
                <c:pt idx="17">
                  <c:v>625435</c:v>
                </c:pt>
                <c:pt idx="18" formatCode="General">
                  <c:v>638836</c:v>
                </c:pt>
                <c:pt idx="19" formatCode="General">
                  <c:v>643718</c:v>
                </c:pt>
                <c:pt idx="20" formatCode="General">
                  <c:v>639828</c:v>
                </c:pt>
                <c:pt idx="21" formatCode="General">
                  <c:v>657190</c:v>
                </c:pt>
              </c:numCache>
            </c:numRef>
          </c:val>
          <c:smooth val="0"/>
          <c:extLst>
            <c:ext xmlns:c16="http://schemas.microsoft.com/office/drawing/2014/chart" uri="{C3380CC4-5D6E-409C-BE32-E72D297353CC}">
              <c16:uniqueId val="{00000001-BBF3-431B-98A1-4145805FDA9A}"/>
            </c:ext>
          </c:extLst>
        </c:ser>
        <c:ser>
          <c:idx val="2"/>
          <c:order val="2"/>
          <c:tx>
            <c:strRef>
              <c:f>Sheet1!$D$1</c:f>
              <c:strCache>
                <c:ptCount val="1"/>
                <c:pt idx="0">
                  <c:v>Trunk Highway</c:v>
                </c:pt>
              </c:strCache>
            </c:strRef>
          </c:tx>
          <c:spPr>
            <a:ln w="28575" cap="rnd">
              <a:solidFill>
                <a:schemeClr val="accent3"/>
              </a:solidFill>
              <a:round/>
            </a:ln>
            <a:effectLst/>
          </c:spPr>
          <c:marker>
            <c:symbol val="none"/>
          </c:marker>
          <c:cat>
            <c:strRef>
              <c:f>Sheet1!$A$2:$A$23</c:f>
              <c:strCache>
                <c:ptCount val="22"/>
                <c:pt idx="0">
                  <c:v>FY2006</c:v>
                </c:pt>
                <c:pt idx="1">
                  <c:v>FY2007</c:v>
                </c:pt>
                <c:pt idx="2">
                  <c:v>FY2008</c:v>
                </c:pt>
                <c:pt idx="3">
                  <c:v>FY2009</c:v>
                </c:pt>
                <c:pt idx="4">
                  <c:v>FY2010</c:v>
                </c:pt>
                <c:pt idx="5">
                  <c:v>FY2011</c:v>
                </c:pt>
                <c:pt idx="6">
                  <c:v>FY2012</c:v>
                </c:pt>
                <c:pt idx="7">
                  <c:v>FY2013</c:v>
                </c:pt>
                <c:pt idx="8">
                  <c:v>FY2014</c:v>
                </c:pt>
                <c:pt idx="9">
                  <c:v>FY2015</c:v>
                </c:pt>
                <c:pt idx="10">
                  <c:v>FY2016</c:v>
                </c:pt>
                <c:pt idx="11">
                  <c:v>FY2017</c:v>
                </c:pt>
                <c:pt idx="12">
                  <c:v>FY2018</c:v>
                </c:pt>
                <c:pt idx="13">
                  <c:v>FY2019</c:v>
                </c:pt>
                <c:pt idx="14">
                  <c:v>FY2020</c:v>
                </c:pt>
                <c:pt idx="15">
                  <c:v>FY2021</c:v>
                </c:pt>
                <c:pt idx="16">
                  <c:v>FY2022</c:v>
                </c:pt>
                <c:pt idx="17">
                  <c:v>FY2023</c:v>
                </c:pt>
                <c:pt idx="18">
                  <c:v>FY2024</c:v>
                </c:pt>
                <c:pt idx="19">
                  <c:v>FY2025</c:v>
                </c:pt>
                <c:pt idx="20">
                  <c:v>FY2026</c:v>
                </c:pt>
                <c:pt idx="21">
                  <c:v>FY2027</c:v>
                </c:pt>
              </c:strCache>
            </c:strRef>
          </c:cat>
          <c:val>
            <c:numRef>
              <c:f>Sheet1!$D$2:$D$23</c:f>
              <c:numCache>
                <c:formatCode>#,##0</c:formatCode>
                <c:ptCount val="22"/>
                <c:pt idx="0">
                  <c:v>36347</c:v>
                </c:pt>
                <c:pt idx="1">
                  <c:v>53752</c:v>
                </c:pt>
                <c:pt idx="2">
                  <c:v>52170</c:v>
                </c:pt>
                <c:pt idx="3">
                  <c:v>59542</c:v>
                </c:pt>
                <c:pt idx="4">
                  <c:v>70542</c:v>
                </c:pt>
                <c:pt idx="5">
                  <c:v>45225</c:v>
                </c:pt>
                <c:pt idx="6">
                  <c:v>72601</c:v>
                </c:pt>
                <c:pt idx="7">
                  <c:v>120305</c:v>
                </c:pt>
                <c:pt idx="8">
                  <c:v>136488</c:v>
                </c:pt>
                <c:pt idx="9">
                  <c:v>154593</c:v>
                </c:pt>
                <c:pt idx="10">
                  <c:v>180725</c:v>
                </c:pt>
                <c:pt idx="11">
                  <c:v>193539</c:v>
                </c:pt>
                <c:pt idx="12">
                  <c:v>211009</c:v>
                </c:pt>
                <c:pt idx="13">
                  <c:v>214903</c:v>
                </c:pt>
                <c:pt idx="14">
                  <c:v>209821</c:v>
                </c:pt>
                <c:pt idx="15">
                  <c:v>177571</c:v>
                </c:pt>
                <c:pt idx="16">
                  <c:v>222773</c:v>
                </c:pt>
                <c:pt idx="17">
                  <c:v>256735</c:v>
                </c:pt>
                <c:pt idx="18" formatCode="General">
                  <c:v>274759</c:v>
                </c:pt>
                <c:pt idx="19" formatCode="General">
                  <c:v>278734</c:v>
                </c:pt>
                <c:pt idx="20" formatCode="General">
                  <c:v>276210</c:v>
                </c:pt>
                <c:pt idx="21" formatCode="General">
                  <c:v>274672</c:v>
                </c:pt>
              </c:numCache>
            </c:numRef>
          </c:val>
          <c:smooth val="0"/>
          <c:extLst>
            <c:ext xmlns:c16="http://schemas.microsoft.com/office/drawing/2014/chart" uri="{C3380CC4-5D6E-409C-BE32-E72D297353CC}">
              <c16:uniqueId val="{00000002-BBF3-431B-98A1-4145805FDA9A}"/>
            </c:ext>
          </c:extLst>
        </c:ser>
        <c:ser>
          <c:idx val="3"/>
          <c:order val="3"/>
          <c:tx>
            <c:strRef>
              <c:f>Sheet1!$E$1</c:f>
              <c:strCache>
                <c:ptCount val="1"/>
                <c:pt idx="0">
                  <c:v>Other</c:v>
                </c:pt>
              </c:strCache>
            </c:strRef>
          </c:tx>
          <c:spPr>
            <a:ln w="28575" cap="rnd">
              <a:solidFill>
                <a:schemeClr val="accent4"/>
              </a:solidFill>
              <a:round/>
            </a:ln>
            <a:effectLst/>
          </c:spPr>
          <c:marker>
            <c:symbol val="none"/>
          </c:marker>
          <c:cat>
            <c:strRef>
              <c:f>Sheet1!$A$2:$A$23</c:f>
              <c:strCache>
                <c:ptCount val="22"/>
                <c:pt idx="0">
                  <c:v>FY2006</c:v>
                </c:pt>
                <c:pt idx="1">
                  <c:v>FY2007</c:v>
                </c:pt>
                <c:pt idx="2">
                  <c:v>FY2008</c:v>
                </c:pt>
                <c:pt idx="3">
                  <c:v>FY2009</c:v>
                </c:pt>
                <c:pt idx="4">
                  <c:v>FY2010</c:v>
                </c:pt>
                <c:pt idx="5">
                  <c:v>FY2011</c:v>
                </c:pt>
                <c:pt idx="6">
                  <c:v>FY2012</c:v>
                </c:pt>
                <c:pt idx="7">
                  <c:v>FY2013</c:v>
                </c:pt>
                <c:pt idx="8">
                  <c:v>FY2014</c:v>
                </c:pt>
                <c:pt idx="9">
                  <c:v>FY2015</c:v>
                </c:pt>
                <c:pt idx="10">
                  <c:v>FY2016</c:v>
                </c:pt>
                <c:pt idx="11">
                  <c:v>FY2017</c:v>
                </c:pt>
                <c:pt idx="12">
                  <c:v>FY2018</c:v>
                </c:pt>
                <c:pt idx="13">
                  <c:v>FY2019</c:v>
                </c:pt>
                <c:pt idx="14">
                  <c:v>FY2020</c:v>
                </c:pt>
                <c:pt idx="15">
                  <c:v>FY2021</c:v>
                </c:pt>
                <c:pt idx="16">
                  <c:v>FY2022</c:v>
                </c:pt>
                <c:pt idx="17">
                  <c:v>FY2023</c:v>
                </c:pt>
                <c:pt idx="18">
                  <c:v>FY2024</c:v>
                </c:pt>
                <c:pt idx="19">
                  <c:v>FY2025</c:v>
                </c:pt>
                <c:pt idx="20">
                  <c:v>FY2026</c:v>
                </c:pt>
                <c:pt idx="21">
                  <c:v>FY2027</c:v>
                </c:pt>
              </c:strCache>
            </c:strRef>
          </c:cat>
          <c:val>
            <c:numRef>
              <c:f>Sheet1!$E$2:$E$23</c:f>
              <c:numCache>
                <c:formatCode>#,##0</c:formatCode>
                <c:ptCount val="22"/>
                <c:pt idx="0">
                  <c:v>10630</c:v>
                </c:pt>
                <c:pt idx="1">
                  <c:v>14695</c:v>
                </c:pt>
                <c:pt idx="2">
                  <c:v>17999</c:v>
                </c:pt>
                <c:pt idx="3">
                  <c:v>24259</c:v>
                </c:pt>
                <c:pt idx="4">
                  <c:v>27640</c:v>
                </c:pt>
                <c:pt idx="5">
                  <c:v>30393</c:v>
                </c:pt>
                <c:pt idx="6">
                  <c:v>38194</c:v>
                </c:pt>
                <c:pt idx="7">
                  <c:v>49236</c:v>
                </c:pt>
                <c:pt idx="8">
                  <c:v>97492</c:v>
                </c:pt>
                <c:pt idx="9">
                  <c:v>147149</c:v>
                </c:pt>
                <c:pt idx="10">
                  <c:v>148484</c:v>
                </c:pt>
                <c:pt idx="11">
                  <c:v>150838</c:v>
                </c:pt>
                <c:pt idx="12">
                  <c:v>150439</c:v>
                </c:pt>
                <c:pt idx="13">
                  <c:v>150675</c:v>
                </c:pt>
                <c:pt idx="14">
                  <c:v>144487</c:v>
                </c:pt>
                <c:pt idx="15">
                  <c:v>145383</c:v>
                </c:pt>
                <c:pt idx="16">
                  <c:v>152019</c:v>
                </c:pt>
                <c:pt idx="17">
                  <c:v>154743</c:v>
                </c:pt>
                <c:pt idx="18" formatCode="General">
                  <c:v>154866</c:v>
                </c:pt>
                <c:pt idx="19" formatCode="General">
                  <c:v>155142</c:v>
                </c:pt>
                <c:pt idx="20" formatCode="General">
                  <c:v>143214</c:v>
                </c:pt>
                <c:pt idx="21" formatCode="General">
                  <c:v>143792</c:v>
                </c:pt>
              </c:numCache>
            </c:numRef>
          </c:val>
          <c:smooth val="0"/>
          <c:extLst>
            <c:ext xmlns:c16="http://schemas.microsoft.com/office/drawing/2014/chart" uri="{C3380CC4-5D6E-409C-BE32-E72D297353CC}">
              <c16:uniqueId val="{00000003-BBF3-431B-98A1-4145805FDA9A}"/>
            </c:ext>
          </c:extLst>
        </c:ser>
        <c:dLbls>
          <c:showLegendKey val="0"/>
          <c:showVal val="0"/>
          <c:showCatName val="0"/>
          <c:showSerName val="0"/>
          <c:showPercent val="0"/>
          <c:showBubbleSize val="0"/>
        </c:dLbls>
        <c:smooth val="0"/>
        <c:axId val="174274616"/>
        <c:axId val="174275008"/>
      </c:lineChart>
      <c:catAx>
        <c:axId val="17427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275008"/>
        <c:crosses val="autoZero"/>
        <c:auto val="1"/>
        <c:lblAlgn val="ctr"/>
        <c:lblOffset val="100"/>
        <c:noMultiLvlLbl val="0"/>
      </c:catAx>
      <c:valAx>
        <c:axId val="174275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274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13595166163143"/>
          <c:y val="0.15550239234449881"/>
          <c:w val="0.45166163141993959"/>
          <c:h val="0.71531100478468901"/>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F7-4CE1-9F23-F92724C621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9F7-4CE1-9F23-F92724C6219C}"/>
              </c:ext>
            </c:extLst>
          </c:dPt>
          <c:dPt>
            <c:idx val="2"/>
            <c:bubble3D val="0"/>
            <c:explosion val="4"/>
            <c:spPr>
              <a:solidFill>
                <a:schemeClr val="accent3"/>
              </a:solidFill>
              <a:ln w="19050">
                <a:solidFill>
                  <a:schemeClr val="lt1"/>
                </a:solidFill>
              </a:ln>
              <a:effectLst/>
            </c:spPr>
            <c:extLst>
              <c:ext xmlns:c16="http://schemas.microsoft.com/office/drawing/2014/chart" uri="{C3380CC4-5D6E-409C-BE32-E72D297353CC}">
                <c16:uniqueId val="{00000005-B9F7-4CE1-9F23-F92724C621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F7-4CE1-9F23-F92724C621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9F7-4CE1-9F23-F92724C6219C}"/>
              </c:ext>
            </c:extLst>
          </c:dPt>
          <c:dLbls>
            <c:dLbl>
              <c:idx val="0"/>
              <c:layout>
                <c:manualLayout>
                  <c:x val="8.0610198637894974E-3"/>
                  <c:y val="3.67751765641619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9F7-4CE1-9F23-F92724C6219C}"/>
                </c:ext>
              </c:extLst>
            </c:dLbl>
            <c:dLbl>
              <c:idx val="1"/>
              <c:layout>
                <c:manualLayout>
                  <c:x val="-0.12832035705011222"/>
                  <c:y val="-2.32406222086994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9F7-4CE1-9F23-F92724C6219C}"/>
                </c:ext>
              </c:extLst>
            </c:dLbl>
            <c:dLbl>
              <c:idx val="2"/>
              <c:layout>
                <c:manualLayout>
                  <c:x val="-8.8975737352831E-2"/>
                  <c:y val="8.79687215508897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9F7-4CE1-9F23-F92724C6219C}"/>
                </c:ext>
              </c:extLst>
            </c:dLbl>
            <c:dLbl>
              <c:idx val="3"/>
              <c:layout>
                <c:manualLayout>
                  <c:x val="3.6368802032362792E-2"/>
                  <c:y val="-5.09681082479661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9F7-4CE1-9F23-F92724C6219C}"/>
                </c:ext>
              </c:extLst>
            </c:dLbl>
            <c:dLbl>
              <c:idx val="4"/>
              <c:delete val="1"/>
              <c:extLst>
                <c:ext xmlns:c15="http://schemas.microsoft.com/office/drawing/2012/chart" uri="{CE6537A1-D6FC-4f65-9D91-7224C49458BB}"/>
                <c:ext xmlns:c16="http://schemas.microsoft.com/office/drawing/2014/chart" uri="{C3380CC4-5D6E-409C-BE32-E72D297353CC}">
                  <c16:uniqueId val="{00000009-B9F7-4CE1-9F23-F92724C6219C}"/>
                </c:ext>
              </c:extLst>
            </c:dLbl>
            <c:dLbl>
              <c:idx val="5"/>
              <c:layout>
                <c:manualLayout>
                  <c:xMode val="edge"/>
                  <c:yMode val="edge"/>
                  <c:x val="0.61027190332326364"/>
                  <c:y val="5.74162679425841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B9F7-4CE1-9F23-F92724C6219C}"/>
                </c:ext>
              </c:extLst>
            </c:dLbl>
            <c:dLbl>
              <c:idx val="6"/>
              <c:layout>
                <c:manualLayout>
                  <c:xMode val="edge"/>
                  <c:yMode val="edge"/>
                  <c:x val="0.71299093655589729"/>
                  <c:y val="0.2272727272727272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9F7-4CE1-9F23-F92724C6219C}"/>
                </c:ext>
              </c:extLst>
            </c:dLbl>
            <c:dLbl>
              <c:idx val="7"/>
              <c:layout>
                <c:manualLayout>
                  <c:xMode val="edge"/>
                  <c:yMode val="edge"/>
                  <c:x val="0.69637462235649861"/>
                  <c:y val="0.368421052631578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B9F7-4CE1-9F23-F92724C6219C}"/>
                </c:ext>
              </c:extLst>
            </c:dLbl>
            <c:dLbl>
              <c:idx val="8"/>
              <c:layout>
                <c:manualLayout>
                  <c:xMode val="edge"/>
                  <c:yMode val="edge"/>
                  <c:x val="0.65256797583081549"/>
                  <c:y val="0.3014354066985646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9F7-4CE1-9F23-F92724C6219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Sheet1!$B$1:$F$1</c:f>
              <c:strCache>
                <c:ptCount val="4"/>
                <c:pt idx="0">
                  <c:v>State Appropriations</c:v>
                </c:pt>
                <c:pt idx="1">
                  <c:v>Federal Resources</c:v>
                </c:pt>
                <c:pt idx="2">
                  <c:v>Mortgage Capital &amp; Bond Proceeds</c:v>
                </c:pt>
                <c:pt idx="3">
                  <c:v>Other Agency Financing (Pool 3)</c:v>
                </c:pt>
              </c:strCache>
            </c:strRef>
          </c:cat>
          <c:val>
            <c:numRef>
              <c:f>Sheet1!$B$2:$F$2</c:f>
              <c:numCache>
                <c:formatCode>General</c:formatCode>
                <c:ptCount val="5"/>
                <c:pt idx="0">
                  <c:v>180446</c:v>
                </c:pt>
                <c:pt idx="1">
                  <c:v>428268</c:v>
                </c:pt>
                <c:pt idx="2">
                  <c:v>2370250</c:v>
                </c:pt>
                <c:pt idx="3">
                  <c:v>96000</c:v>
                </c:pt>
              </c:numCache>
            </c:numRef>
          </c:val>
          <c:extLst>
            <c:ext xmlns:c16="http://schemas.microsoft.com/office/drawing/2014/chart" uri="{C3380CC4-5D6E-409C-BE32-E72D297353CC}">
              <c16:uniqueId val="{0000000E-B9F7-4CE1-9F23-F92724C6219C}"/>
            </c:ext>
          </c:extLst>
        </c:ser>
        <c:ser>
          <c:idx val="1"/>
          <c:order val="1"/>
          <c:tx>
            <c:strRef>
              <c:f>Sheet1!$A$3</c:f>
              <c:strCache>
                <c:ptCount val="1"/>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10-B9F7-4CE1-9F23-F92724C621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B9F7-4CE1-9F23-F92724C621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B9F7-4CE1-9F23-F92724C621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B9F7-4CE1-9F23-F92724C621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B9F7-4CE1-9F23-F92724C6219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Sheet1!$B$1:$F$1</c:f>
              <c:strCache>
                <c:ptCount val="4"/>
                <c:pt idx="0">
                  <c:v>State Appropriations</c:v>
                </c:pt>
                <c:pt idx="1">
                  <c:v>Federal Resources</c:v>
                </c:pt>
                <c:pt idx="2">
                  <c:v>Mortgage Capital &amp; Bond Proceeds</c:v>
                </c:pt>
                <c:pt idx="3">
                  <c:v>Other Agency Financing (Pool 3)</c:v>
                </c:pt>
              </c:strCache>
            </c:strRef>
          </c:cat>
          <c:val>
            <c:numRef>
              <c:f>Sheet1!$B$3:$F$3</c:f>
              <c:numCache>
                <c:formatCode>General</c:formatCode>
                <c:ptCount val="5"/>
                <c:pt idx="0">
                  <c:v>5.8682313028705378E-2</c:v>
                </c:pt>
                <c:pt idx="1">
                  <c:v>0.13927577688714404</c:v>
                </c:pt>
                <c:pt idx="2">
                  <c:v>0.77082203238802149</c:v>
                </c:pt>
                <c:pt idx="3">
                  <c:v>3.1219877696129127E-2</c:v>
                </c:pt>
              </c:numCache>
            </c:numRef>
          </c:val>
          <c:extLst>
            <c:ext xmlns:c16="http://schemas.microsoft.com/office/drawing/2014/chart" uri="{C3380CC4-5D6E-409C-BE32-E72D297353CC}">
              <c16:uniqueId val="{00000019-B9F7-4CE1-9F23-F92724C6219C}"/>
            </c:ext>
          </c:extLst>
        </c:ser>
        <c:ser>
          <c:idx val="2"/>
          <c:order val="2"/>
          <c:tx>
            <c:strRef>
              <c:f>Sheet1!$A$4</c:f>
              <c:strCache>
                <c:ptCount val="1"/>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1B-B9F7-4CE1-9F23-F92724C621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D-B9F7-4CE1-9F23-F92724C621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F-B9F7-4CE1-9F23-F92724C621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1-B9F7-4CE1-9F23-F92724C621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3-B9F7-4CE1-9F23-F92724C6219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Sheet1!$B$1:$F$1</c:f>
              <c:strCache>
                <c:ptCount val="4"/>
                <c:pt idx="0">
                  <c:v>State Appropriations</c:v>
                </c:pt>
                <c:pt idx="1">
                  <c:v>Federal Resources</c:v>
                </c:pt>
                <c:pt idx="2">
                  <c:v>Mortgage Capital &amp; Bond Proceeds</c:v>
                </c:pt>
                <c:pt idx="3">
                  <c:v>Other Agency Financing (Pool 3)</c:v>
                </c:pt>
              </c:strCache>
            </c:strRef>
          </c:cat>
          <c:val>
            <c:numRef>
              <c:f>Sheet1!$B$4:$F$4</c:f>
              <c:numCache>
                <c:formatCode>General</c:formatCode>
                <c:ptCount val="5"/>
              </c:numCache>
            </c:numRef>
          </c:val>
          <c:extLst>
            <c:ext xmlns:c16="http://schemas.microsoft.com/office/drawing/2014/chart" uri="{C3380CC4-5D6E-409C-BE32-E72D297353CC}">
              <c16:uniqueId val="{00000024-B9F7-4CE1-9F23-F92724C6219C}"/>
            </c:ext>
          </c:extLst>
        </c:ser>
        <c:dLbls>
          <c:showLegendKey val="0"/>
          <c:showVal val="0"/>
          <c:showCatName val="1"/>
          <c:showSerName val="0"/>
          <c:showPercent val="1"/>
          <c:showBubbleSize val="0"/>
          <c:showLeaderLines val="1"/>
        </c:dLbls>
        <c:firstSliceAng val="13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54380664652576"/>
          <c:y val="0.10765550239234448"/>
          <c:w val="0.53021148036253751"/>
          <c:h val="0.83971291866028763"/>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1-4854-BB78-BCA877B72D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1-4854-BB78-BCA877B72D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1-4854-BB78-BCA877B72D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1-4854-BB78-BCA877B72D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1-4854-BB78-BCA877B72D7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4B1-4854-BB78-BCA877B72D7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4B1-4854-BB78-BCA877B72D7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4B1-4854-BB78-BCA877B72D71}"/>
              </c:ext>
            </c:extLst>
          </c:dPt>
          <c:dLbls>
            <c:dLbl>
              <c:idx val="0"/>
              <c:layout>
                <c:manualLayout>
                  <c:x val="0.14677068356484699"/>
                  <c:y val="-1.21166363025628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4B1-4854-BB78-BCA877B72D71}"/>
                </c:ext>
              </c:extLst>
            </c:dLbl>
            <c:dLbl>
              <c:idx val="1"/>
              <c:layout>
                <c:manualLayout>
                  <c:x val="-8.1631086269892017E-2"/>
                  <c:y val="-2.53796238272984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4B1-4854-BB78-BCA877B72D71}"/>
                </c:ext>
              </c:extLst>
            </c:dLbl>
            <c:dLbl>
              <c:idx val="2"/>
              <c:layout>
                <c:manualLayout>
                  <c:x val="-4.2621385386957013E-2"/>
                  <c:y val="-3.83215722602148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4B1-4854-BB78-BCA877B72D71}"/>
                </c:ext>
              </c:extLst>
            </c:dLbl>
            <c:dLbl>
              <c:idx val="3"/>
              <c:layout>
                <c:manualLayout>
                  <c:x val="-9.7611117178443146E-2"/>
                  <c:y val="-2.1517436491058672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4B1-4854-BB78-BCA877B72D71}"/>
                </c:ext>
              </c:extLst>
            </c:dLbl>
            <c:dLbl>
              <c:idx val="4"/>
              <c:layout>
                <c:manualLayout>
                  <c:x val="4.4579992245829564E-2"/>
                  <c:y val="-2.91271981697394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4B1-4854-BB78-BCA877B72D71}"/>
                </c:ext>
              </c:extLst>
            </c:dLbl>
            <c:dLbl>
              <c:idx val="5"/>
              <c:layout>
                <c:manualLayout>
                  <c:x val="6.635330398666954E-2"/>
                  <c:y val="-9.7125575566030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4B1-4854-BB78-BCA877B72D71}"/>
                </c:ext>
              </c:extLst>
            </c:dLbl>
            <c:dLbl>
              <c:idx val="6"/>
              <c:layout>
                <c:manualLayout>
                  <c:x val="8.8721694844918389E-2"/>
                  <c:y val="-6.9600350561716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4B1-4854-BB78-BCA877B72D71}"/>
                </c:ext>
              </c:extLst>
            </c:dLbl>
            <c:dLbl>
              <c:idx val="7"/>
              <c:layout>
                <c:manualLayout>
                  <c:x val="0.10008358500746642"/>
                  <c:y val="5.55143389930877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4B1-4854-BB78-BCA877B72D71}"/>
                </c:ext>
              </c:extLst>
            </c:dLbl>
            <c:dLbl>
              <c:idx val="8"/>
              <c:layout>
                <c:manualLayout>
                  <c:xMode val="edge"/>
                  <c:yMode val="edge"/>
                  <c:x val="0.60876132930513593"/>
                  <c:y val="0.708133971291866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B4B1-4854-BB78-BCA877B72D7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General Fund</c:v>
                </c:pt>
                <c:pt idx="1">
                  <c:v>Federal</c:v>
                </c:pt>
                <c:pt idx="2">
                  <c:v>Game &amp; Fish</c:v>
                </c:pt>
                <c:pt idx="3">
                  <c:v>Natural Resources</c:v>
                </c:pt>
                <c:pt idx="4">
                  <c:v>Environmental</c:v>
                </c:pt>
                <c:pt idx="5">
                  <c:v>Special Revenue</c:v>
                </c:pt>
                <c:pt idx="6">
                  <c:v>Remediation</c:v>
                </c:pt>
                <c:pt idx="7">
                  <c:v>Other</c:v>
                </c:pt>
              </c:strCache>
            </c:strRef>
          </c:cat>
          <c:val>
            <c:numRef>
              <c:f>Sheet1!$B$2:$I$2</c:f>
              <c:numCache>
                <c:formatCode>General</c:formatCode>
                <c:ptCount val="8"/>
                <c:pt idx="0">
                  <c:v>331.7</c:v>
                </c:pt>
                <c:pt idx="1">
                  <c:v>119.4</c:v>
                </c:pt>
                <c:pt idx="2">
                  <c:v>247.1</c:v>
                </c:pt>
                <c:pt idx="3">
                  <c:v>238.4</c:v>
                </c:pt>
                <c:pt idx="4">
                  <c:v>171.7</c:v>
                </c:pt>
                <c:pt idx="5">
                  <c:v>146.69999999999999</c:v>
                </c:pt>
                <c:pt idx="6">
                  <c:v>257.8</c:v>
                </c:pt>
                <c:pt idx="7">
                  <c:v>24.9</c:v>
                </c:pt>
              </c:numCache>
            </c:numRef>
          </c:val>
          <c:extLst>
            <c:ext xmlns:c16="http://schemas.microsoft.com/office/drawing/2014/chart" uri="{C3380CC4-5D6E-409C-BE32-E72D297353CC}">
              <c16:uniqueId val="{00000011-B4B1-4854-BB78-BCA877B72D71}"/>
            </c:ext>
          </c:extLst>
        </c:ser>
        <c:ser>
          <c:idx val="1"/>
          <c:order val="1"/>
          <c:tx>
            <c:strRef>
              <c:f>Sheet1!$A$3</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B4B1-4854-BB78-BCA877B72D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B4B1-4854-BB78-BCA877B72D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B4B1-4854-BB78-BCA877B72D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B4B1-4854-BB78-BCA877B72D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B-B4B1-4854-BB78-BCA877B72D7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D-B4B1-4854-BB78-BCA877B72D7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F-B4B1-4854-BB78-BCA877B72D7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1-B4B1-4854-BB78-BCA877B72D7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General Fund</c:v>
                </c:pt>
                <c:pt idx="1">
                  <c:v>Federal</c:v>
                </c:pt>
                <c:pt idx="2">
                  <c:v>Game &amp; Fish</c:v>
                </c:pt>
                <c:pt idx="3">
                  <c:v>Natural Resources</c:v>
                </c:pt>
                <c:pt idx="4">
                  <c:v>Environmental</c:v>
                </c:pt>
                <c:pt idx="5">
                  <c:v>Special Revenue</c:v>
                </c:pt>
                <c:pt idx="6">
                  <c:v>Remediation</c:v>
                </c:pt>
                <c:pt idx="7">
                  <c:v>Other</c:v>
                </c:pt>
              </c:strCache>
            </c:strRef>
          </c:cat>
          <c:val>
            <c:numRef>
              <c:f>Sheet1!$B$3:$I$3</c:f>
              <c:numCache>
                <c:formatCode>0%</c:formatCode>
                <c:ptCount val="8"/>
                <c:pt idx="0">
                  <c:v>0.21571177732977823</c:v>
                </c:pt>
                <c:pt idx="1">
                  <c:v>7.7648435975808019E-2</c:v>
                </c:pt>
                <c:pt idx="2">
                  <c:v>0.16069454379918058</c:v>
                </c:pt>
                <c:pt idx="3">
                  <c:v>0.155036743187878</c:v>
                </c:pt>
                <c:pt idx="4">
                  <c:v>0.11166027183455809</c:v>
                </c:pt>
                <c:pt idx="5">
                  <c:v>9.5402224100929953E-2</c:v>
                </c:pt>
                <c:pt idx="6">
                  <c:v>0.16765298822917343</c:v>
                </c:pt>
                <c:pt idx="7">
                  <c:v>1.6193015542693631E-2</c:v>
                </c:pt>
              </c:numCache>
            </c:numRef>
          </c:val>
          <c:extLst>
            <c:ext xmlns:c16="http://schemas.microsoft.com/office/drawing/2014/chart" uri="{C3380CC4-5D6E-409C-BE32-E72D297353CC}">
              <c16:uniqueId val="{00000022-B4B1-4854-BB78-BCA877B72D71}"/>
            </c:ext>
          </c:extLst>
        </c:ser>
        <c:ser>
          <c:idx val="2"/>
          <c:order val="2"/>
          <c:tx>
            <c:strRef>
              <c:f>Sheet1!$A$4</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4-B4B1-4854-BB78-BCA877B72D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6-B4B1-4854-BB78-BCA877B72D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8-B4B1-4854-BB78-BCA877B72D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A-B4B1-4854-BB78-BCA877B72D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C-B4B1-4854-BB78-BCA877B72D7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E-B4B1-4854-BB78-BCA877B72D7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0-B4B1-4854-BB78-BCA877B72D7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2-B4B1-4854-BB78-BCA877B72D7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General Fund</c:v>
                </c:pt>
                <c:pt idx="1">
                  <c:v>Federal</c:v>
                </c:pt>
                <c:pt idx="2">
                  <c:v>Game &amp; Fish</c:v>
                </c:pt>
                <c:pt idx="3">
                  <c:v>Natural Resources</c:v>
                </c:pt>
                <c:pt idx="4">
                  <c:v>Environmental</c:v>
                </c:pt>
                <c:pt idx="5">
                  <c:v>Special Revenue</c:v>
                </c:pt>
                <c:pt idx="6">
                  <c:v>Remediation</c:v>
                </c:pt>
                <c:pt idx="7">
                  <c:v>Other</c:v>
                </c:pt>
              </c:strCache>
            </c:strRef>
          </c:cat>
          <c:val>
            <c:numRef>
              <c:f>Sheet1!$B$4:$I$4</c:f>
              <c:numCache>
                <c:formatCode>General</c:formatCode>
                <c:ptCount val="8"/>
                <c:pt idx="7">
                  <c:v>1537.7</c:v>
                </c:pt>
              </c:numCache>
            </c:numRef>
          </c:val>
          <c:extLst>
            <c:ext xmlns:c16="http://schemas.microsoft.com/office/drawing/2014/chart" uri="{C3380CC4-5D6E-409C-BE32-E72D297353CC}">
              <c16:uniqueId val="{00000033-B4B1-4854-BB78-BCA877B72D71}"/>
            </c:ext>
          </c:extLst>
        </c:ser>
        <c:dLbls>
          <c:showLegendKey val="0"/>
          <c:showVal val="0"/>
          <c:showCatName val="1"/>
          <c:showSerName val="0"/>
          <c:showPercent val="1"/>
          <c:showBubbleSize val="0"/>
          <c:showLeaderLines val="1"/>
        </c:dLbls>
        <c:firstSliceAng val="13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8571428571427"/>
          <c:y val="8.2500000000000004E-2"/>
          <c:w val="0.52380952380952384"/>
          <c:h val="0.82500000000000062"/>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22-470B-BFF1-001196DF7D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22-470B-BFF1-001196DF7D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22-470B-BFF1-001196DF7D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22-470B-BFF1-001196DF7D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722-470B-BFF1-001196DF7D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722-470B-BFF1-001196DF7D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722-470B-BFF1-001196DF7D1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722-470B-BFF1-001196DF7D19}"/>
              </c:ext>
            </c:extLst>
          </c:dPt>
          <c:dLbls>
            <c:dLbl>
              <c:idx val="0"/>
              <c:layout>
                <c:manualLayout>
                  <c:x val="6.3141247084234353E-2"/>
                  <c:y val="-2.1853092381081862E-2"/>
                </c:manualLayout>
              </c:layout>
              <c:tx>
                <c:rich>
                  <a:bodyPr/>
                  <a:lstStyle/>
                  <a:p>
                    <a:fld id="{4BB51162-DE55-47E7-929E-F7E9E8467FC9}" type="CATEGORYNAME">
                      <a:rPr lang="en-US" u="none"/>
                      <a:pPr/>
                      <a:t>[CATEGORY NAME]</a:t>
                    </a:fld>
                    <a:r>
                      <a:rPr lang="en-US" u="none" baseline="0" dirty="0"/>
                      <a:t>
</a:t>
                    </a:r>
                    <a:fld id="{E3588E2E-33F0-4904-89B4-C0BD20E8128C}" type="PERCENTAGE">
                      <a:rPr lang="en-US" u="none" baseline="0"/>
                      <a:pPr/>
                      <a:t>[PERCENTAGE]</a:t>
                    </a:fld>
                    <a:endParaRPr lang="en-US" u="none"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722-470B-BFF1-001196DF7D19}"/>
                </c:ext>
              </c:extLst>
            </c:dLbl>
            <c:dLbl>
              <c:idx val="1"/>
              <c:layout>
                <c:manualLayout>
                  <c:x val="2.0472106712994799E-2"/>
                  <c:y val="-3.732194124507561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722-470B-BFF1-001196DF7D19}"/>
                </c:ext>
              </c:extLst>
            </c:dLbl>
            <c:dLbl>
              <c:idx val="2"/>
              <c:layout>
                <c:manualLayout>
                  <c:x val="-0.17461133887484706"/>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722-470B-BFF1-001196DF7D19}"/>
                </c:ext>
              </c:extLst>
            </c:dLbl>
            <c:dLbl>
              <c:idx val="3"/>
              <c:layout>
                <c:manualLayout>
                  <c:x val="1.6927451742988382E-2"/>
                  <c:y val="-0.1235554406222642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722-470B-BFF1-001196DF7D19}"/>
                </c:ext>
              </c:extLst>
            </c:dLbl>
            <c:dLbl>
              <c:idx val="4"/>
              <c:layout>
                <c:manualLayout>
                  <c:x val="2.1864697289634475E-2"/>
                  <c:y val="-6.084146262052727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722-470B-BFF1-001196DF7D19}"/>
                </c:ext>
              </c:extLst>
            </c:dLbl>
            <c:dLbl>
              <c:idx val="5"/>
              <c:layout>
                <c:manualLayout>
                  <c:x val="5.4813006177249816E-2"/>
                  <c:y val="-4.45134182833892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722-470B-BFF1-001196DF7D19}"/>
                </c:ext>
              </c:extLst>
            </c:dLbl>
            <c:dLbl>
              <c:idx val="6"/>
              <c:layout>
                <c:manualLayout>
                  <c:x val="6.5219414568715675E-2"/>
                  <c:y val="-2.67650902263939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722-470B-BFF1-001196DF7D19}"/>
                </c:ext>
              </c:extLst>
            </c:dLbl>
            <c:dLbl>
              <c:idx val="7"/>
              <c:layout>
                <c:manualLayout>
                  <c:x val="2.4399827280954581E-2"/>
                  <c:y val="-5.23706819592257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722-470B-BFF1-001196DF7D1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Pollution Control Agency</c:v>
                </c:pt>
                <c:pt idx="1">
                  <c:v>MN Zoo</c:v>
                </c:pt>
                <c:pt idx="2">
                  <c:v>MN Cons Corps</c:v>
                </c:pt>
                <c:pt idx="3">
                  <c:v>Dept of Natural Resources *</c:v>
                </c:pt>
                <c:pt idx="4">
                  <c:v>Met Council; Parks</c:v>
                </c:pt>
                <c:pt idx="5">
                  <c:v>Brd of Water &amp; Soil Resources</c:v>
                </c:pt>
                <c:pt idx="6">
                  <c:v>Science Museum</c:v>
                </c:pt>
                <c:pt idx="7">
                  <c:v>Tourism</c:v>
                </c:pt>
              </c:strCache>
            </c:strRef>
          </c:cat>
          <c:val>
            <c:numRef>
              <c:f>Sheet1!$B$2:$I$2</c:f>
              <c:numCache>
                <c:formatCode>General</c:formatCode>
                <c:ptCount val="8"/>
                <c:pt idx="0">
                  <c:v>12.4</c:v>
                </c:pt>
                <c:pt idx="1">
                  <c:v>19.600000000000001</c:v>
                </c:pt>
                <c:pt idx="2">
                  <c:v>0.9</c:v>
                </c:pt>
                <c:pt idx="3">
                  <c:v>233.4</c:v>
                </c:pt>
                <c:pt idx="4">
                  <c:v>5.0999999999999996</c:v>
                </c:pt>
                <c:pt idx="5">
                  <c:v>29.7</c:v>
                </c:pt>
                <c:pt idx="6">
                  <c:v>2.2000000000000002</c:v>
                </c:pt>
                <c:pt idx="7">
                  <c:v>28.4</c:v>
                </c:pt>
              </c:numCache>
            </c:numRef>
          </c:val>
          <c:extLst>
            <c:ext xmlns:c16="http://schemas.microsoft.com/office/drawing/2014/chart" uri="{C3380CC4-5D6E-409C-BE32-E72D297353CC}">
              <c16:uniqueId val="{00000010-9722-470B-BFF1-001196DF7D19}"/>
            </c:ext>
          </c:extLst>
        </c:ser>
        <c:ser>
          <c:idx val="1"/>
          <c:order val="1"/>
          <c:tx>
            <c:strRef>
              <c:f>Sheet1!$A$3</c:f>
              <c:strCache>
                <c:ptCount val="1"/>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12-9722-470B-BFF1-001196DF7D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9722-470B-BFF1-001196DF7D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9722-470B-BFF1-001196DF7D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9722-470B-BFF1-001196DF7D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9722-470B-BFF1-001196DF7D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9722-470B-BFF1-001196DF7D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9722-470B-BFF1-001196DF7D1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9722-470B-BFF1-001196DF7D1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Pollution Control Agency</c:v>
                </c:pt>
                <c:pt idx="1">
                  <c:v>MN Zoo</c:v>
                </c:pt>
                <c:pt idx="2">
                  <c:v>MN Cons Corps</c:v>
                </c:pt>
                <c:pt idx="3">
                  <c:v>Dept of Natural Resources *</c:v>
                </c:pt>
                <c:pt idx="4">
                  <c:v>Met Council; Parks</c:v>
                </c:pt>
                <c:pt idx="5">
                  <c:v>Brd of Water &amp; Soil Resources</c:v>
                </c:pt>
                <c:pt idx="6">
                  <c:v>Science Museum</c:v>
                </c:pt>
                <c:pt idx="7">
                  <c:v>Tourism</c:v>
                </c:pt>
              </c:strCache>
            </c:strRef>
          </c:cat>
          <c:val>
            <c:numRef>
              <c:f>Sheet1!$B$3:$I$3</c:f>
              <c:numCache>
                <c:formatCode>General</c:formatCode>
                <c:ptCount val="8"/>
              </c:numCache>
            </c:numRef>
          </c:val>
          <c:extLst>
            <c:ext xmlns:c16="http://schemas.microsoft.com/office/drawing/2014/chart" uri="{C3380CC4-5D6E-409C-BE32-E72D297353CC}">
              <c16:uniqueId val="{00000021-9722-470B-BFF1-001196DF7D19}"/>
            </c:ext>
          </c:extLst>
        </c:ser>
        <c:ser>
          <c:idx val="2"/>
          <c:order val="2"/>
          <c:tx>
            <c:strRef>
              <c:f>Sheet1!$A$4</c:f>
              <c:strCache>
                <c:ptCount val="1"/>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23-9722-470B-BFF1-001196DF7D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5-9722-470B-BFF1-001196DF7D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7-9722-470B-BFF1-001196DF7D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9-9722-470B-BFF1-001196DF7D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B-9722-470B-BFF1-001196DF7D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D-9722-470B-BFF1-001196DF7D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F-9722-470B-BFF1-001196DF7D1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1-9722-470B-BFF1-001196DF7D1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Sheet1!$B$1:$I$1</c:f>
              <c:strCache>
                <c:ptCount val="8"/>
                <c:pt idx="0">
                  <c:v>Pollution Control Agency</c:v>
                </c:pt>
                <c:pt idx="1">
                  <c:v>MN Zoo</c:v>
                </c:pt>
                <c:pt idx="2">
                  <c:v>MN Cons Corps</c:v>
                </c:pt>
                <c:pt idx="3">
                  <c:v>Dept of Natural Resources *</c:v>
                </c:pt>
                <c:pt idx="4">
                  <c:v>Met Council; Parks</c:v>
                </c:pt>
                <c:pt idx="5">
                  <c:v>Brd of Water &amp; Soil Resources</c:v>
                </c:pt>
                <c:pt idx="6">
                  <c:v>Science Museum</c:v>
                </c:pt>
                <c:pt idx="7">
                  <c:v>Tourism</c:v>
                </c:pt>
              </c:strCache>
            </c:strRef>
          </c:cat>
          <c:val>
            <c:numRef>
              <c:f>Sheet1!$B$4:$I$4</c:f>
              <c:numCache>
                <c:formatCode>General</c:formatCode>
                <c:ptCount val="8"/>
              </c:numCache>
            </c:numRef>
          </c:val>
          <c:extLst>
            <c:ext xmlns:c16="http://schemas.microsoft.com/office/drawing/2014/chart" uri="{C3380CC4-5D6E-409C-BE32-E72D297353CC}">
              <c16:uniqueId val="{00000032-9722-470B-BFF1-001196DF7D19}"/>
            </c:ext>
          </c:extLst>
        </c:ser>
        <c:dLbls>
          <c:showLegendKey val="0"/>
          <c:showVal val="0"/>
          <c:showCatName val="1"/>
          <c:showSerName val="0"/>
          <c:showPercent val="1"/>
          <c:showBubbleSize val="0"/>
          <c:showLeaderLines val="1"/>
        </c:dLbls>
        <c:firstSliceAng val="14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b="1" dirty="0">
                <a:solidFill>
                  <a:schemeClr val="tx1"/>
                </a:solidFill>
                <a:effectLst/>
              </a:rPr>
              <a:t>All Funds, FY 2022-23</a:t>
            </a:r>
            <a:br>
              <a:rPr lang="en-US" sz="1800" b="1" dirty="0">
                <a:solidFill>
                  <a:schemeClr val="tx1"/>
                </a:solidFill>
                <a:effectLst/>
              </a:rPr>
            </a:br>
            <a:r>
              <a:rPr lang="en-US" sz="1800" b="1" dirty="0">
                <a:solidFill>
                  <a:schemeClr val="tx1"/>
                </a:solidFill>
                <a:effectLst/>
              </a:rPr>
              <a:t> </a:t>
            </a:r>
            <a:r>
              <a:rPr lang="en-US" sz="1600" b="1" dirty="0">
                <a:solidFill>
                  <a:schemeClr val="tx1"/>
                </a:solidFill>
                <a:effectLst/>
              </a:rPr>
              <a:t>Base Budget $247.9 million (0.3% of total All Funds)</a:t>
            </a:r>
            <a:endParaRPr lang="en-US" sz="1600" dirty="0">
              <a:solidFill>
                <a:schemeClr val="tx1"/>
              </a:solidFill>
              <a:effectLst/>
            </a:endParaRPr>
          </a:p>
        </c:rich>
      </c:tx>
      <c:layout>
        <c:manualLayout>
          <c:xMode val="edge"/>
          <c:yMode val="edge"/>
          <c:x val="0.21707464155055342"/>
          <c:y val="2.414793442942138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4A-408B-98B9-F2E0748E55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4A-408B-98B9-F2E0748E55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4A-408B-98B9-F2E0748E55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4A-408B-98B9-F2E0748E55D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54A-408B-98B9-F2E0748E55D8}"/>
              </c:ext>
            </c:extLst>
          </c:dPt>
          <c:dLbls>
            <c:dLbl>
              <c:idx val="0"/>
              <c:layout>
                <c:manualLayout>
                  <c:x val="4.8207430118838275E-2"/>
                  <c:y val="3.38071082011898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4A-408B-98B9-F2E0748E55D8}"/>
                </c:ext>
              </c:extLst>
            </c:dLbl>
            <c:dLbl>
              <c:idx val="1"/>
              <c:layout>
                <c:manualLayout>
                  <c:x val="-3.6959029757776013E-2"/>
                  <c:y val="4.105148853001636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4A-408B-98B9-F2E0748E55D8}"/>
                </c:ext>
              </c:extLst>
            </c:dLbl>
            <c:dLbl>
              <c:idx val="2"/>
              <c:layout>
                <c:manualLayout>
                  <c:x val="-4.3386687106954452E-2"/>
                  <c:y val="3.13923147582478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4A-408B-98B9-F2E0748E55D8}"/>
                </c:ext>
              </c:extLst>
            </c:dLbl>
            <c:dLbl>
              <c:idx val="3"/>
              <c:layout>
                <c:manualLayout>
                  <c:x val="-6.1252284791783129E-2"/>
                  <c:y val="-6.50978875501045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54A-408B-98B9-F2E0748E55D8}"/>
                </c:ext>
              </c:extLst>
            </c:dLbl>
            <c:dLbl>
              <c:idx val="4"/>
              <c:layout>
                <c:manualLayout>
                  <c:x val="-6.7869482115549565E-2"/>
                  <c:y val="8.888151140970865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54A-408B-98B9-F2E0748E55D8}"/>
                </c:ext>
              </c:extLst>
            </c:dLbl>
            <c:numFmt formatCode="0.0%" sourceLinked="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Ag!$E$32:$E$36</c:f>
              <c:strCache>
                <c:ptCount val="5"/>
                <c:pt idx="0">
                  <c:v>General</c:v>
                </c:pt>
                <c:pt idx="1">
                  <c:v>Federal</c:v>
                </c:pt>
                <c:pt idx="2">
                  <c:v>Special Revenue</c:v>
                </c:pt>
                <c:pt idx="3">
                  <c:v>Other </c:v>
                </c:pt>
                <c:pt idx="4">
                  <c:v>Agriculture</c:v>
                </c:pt>
              </c:strCache>
            </c:strRef>
          </c:cat>
          <c:val>
            <c:numRef>
              <c:f>Ag!$F$32:$F$36</c:f>
              <c:numCache>
                <c:formatCode>_(* #,##0_);_(* \(#,##0\);_(* "-"??_);_(@_)</c:formatCode>
                <c:ptCount val="5"/>
                <c:pt idx="0">
                  <c:v>127946</c:v>
                </c:pt>
                <c:pt idx="1">
                  <c:v>28332</c:v>
                </c:pt>
                <c:pt idx="2">
                  <c:v>16818</c:v>
                </c:pt>
                <c:pt idx="3">
                  <c:v>3933</c:v>
                </c:pt>
                <c:pt idx="4">
                  <c:v>83579</c:v>
                </c:pt>
              </c:numCache>
            </c:numRef>
          </c:val>
          <c:extLst>
            <c:ext xmlns:c16="http://schemas.microsoft.com/office/drawing/2014/chart" uri="{C3380CC4-5D6E-409C-BE32-E72D297353CC}">
              <c16:uniqueId val="{0000000A-F54A-408B-98B9-F2E0748E55D8}"/>
            </c:ext>
          </c:extLst>
        </c:ser>
        <c:dLbls>
          <c:showLegendKey val="0"/>
          <c:showVal val="0"/>
          <c:showCatName val="0"/>
          <c:showSerName val="0"/>
          <c:showPercent val="0"/>
          <c:showBubbleSize val="0"/>
          <c:showLeaderLines val="1"/>
        </c:dLbls>
        <c:firstSliceAng val="3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b="1" dirty="0">
                <a:solidFill>
                  <a:schemeClr val="tx1"/>
                </a:solidFill>
                <a:effectLst/>
              </a:rPr>
              <a:t>General Fund, FY 2022-23</a:t>
            </a:r>
            <a:br>
              <a:rPr lang="en-US" sz="1800" b="1" dirty="0">
                <a:solidFill>
                  <a:schemeClr val="tx1"/>
                </a:solidFill>
                <a:effectLst/>
              </a:rPr>
            </a:br>
            <a:r>
              <a:rPr lang="en-US" sz="1600" b="1" dirty="0">
                <a:solidFill>
                  <a:schemeClr val="tx1"/>
                </a:solidFill>
                <a:effectLst/>
              </a:rPr>
              <a:t>Base Budget $127.9 million (0.3% of total General Fund)</a:t>
            </a:r>
            <a:endParaRPr lang="en-US" sz="1600" dirty="0">
              <a:solidFill>
                <a:schemeClr val="tx1"/>
              </a:solidFill>
              <a:effectLst/>
            </a:endParaRPr>
          </a:p>
        </c:rich>
      </c:tx>
      <c:layout>
        <c:manualLayout>
          <c:xMode val="edge"/>
          <c:yMode val="edge"/>
          <c:x val="0.1722353250464697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EE-4FB4-9950-163CF61FAD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EE-4FB4-9950-163CF61FAD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EE-4FB4-9950-163CF61FAD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EE-4FB4-9950-163CF61FADF3}"/>
              </c:ext>
            </c:extLst>
          </c:dPt>
          <c:dLbls>
            <c:dLbl>
              <c:idx val="0"/>
              <c:layout>
                <c:manualLayout>
                  <c:x val="-6.4475134126527958E-2"/>
                  <c:y val="2.49387429852420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AEE-4FB4-9950-163CF61FADF3}"/>
                </c:ext>
              </c:extLst>
            </c:dLbl>
            <c:dLbl>
              <c:idx val="1"/>
              <c:layout>
                <c:manualLayout>
                  <c:x val="3.3108852659568283E-2"/>
                  <c:y val="1.74571200896695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AEE-4FB4-9950-163CF61FADF3}"/>
                </c:ext>
              </c:extLst>
            </c:dLbl>
            <c:dLbl>
              <c:idx val="2"/>
              <c:layout>
                <c:manualLayout>
                  <c:x val="4.7049422200439318E-2"/>
                  <c:y val="4.987748597048385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AEE-4FB4-9950-163CF61FADF3}"/>
                </c:ext>
              </c:extLst>
            </c:dLbl>
            <c:dLbl>
              <c:idx val="3"/>
              <c:layout>
                <c:manualLayout>
                  <c:x val="5.1009037907235114E-2"/>
                  <c:y val="5.97341804913050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AEE-4FB4-9950-163CF61FADF3}"/>
                </c:ext>
              </c:extLst>
            </c:dLbl>
            <c:numFmt formatCode="0.0%" sourceLinked="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Ag!$A$32:$A$35</c:f>
              <c:strCache>
                <c:ptCount val="4"/>
                <c:pt idx="0">
                  <c:v>Dept. of Agriculture</c:v>
                </c:pt>
                <c:pt idx="1">
                  <c:v>Animal Health Board</c:v>
                </c:pt>
                <c:pt idx="2">
                  <c:v>AURI</c:v>
                </c:pt>
                <c:pt idx="3">
                  <c:v>DEED (broadband)</c:v>
                </c:pt>
              </c:strCache>
            </c:strRef>
          </c:cat>
          <c:val>
            <c:numRef>
              <c:f>Ag!$B$32:$B$35</c:f>
              <c:numCache>
                <c:formatCode>_(* #,##0_);_(* \(#,##0\);_(* "-"??_);_(@_)</c:formatCode>
                <c:ptCount val="4"/>
                <c:pt idx="0">
                  <c:v>107706</c:v>
                </c:pt>
                <c:pt idx="1">
                  <c:v>11754</c:v>
                </c:pt>
                <c:pt idx="2">
                  <c:v>7786</c:v>
                </c:pt>
                <c:pt idx="3">
                  <c:v>700</c:v>
                </c:pt>
              </c:numCache>
            </c:numRef>
          </c:val>
          <c:extLst>
            <c:ext xmlns:c16="http://schemas.microsoft.com/office/drawing/2014/chart" uri="{C3380CC4-5D6E-409C-BE32-E72D297353CC}">
              <c16:uniqueId val="{00000008-4AEE-4FB4-9950-163CF61FADF3}"/>
            </c:ext>
          </c:extLst>
        </c:ser>
        <c:dLbls>
          <c:showLegendKey val="0"/>
          <c:showVal val="0"/>
          <c:showCatName val="0"/>
          <c:showSerName val="0"/>
          <c:showPercent val="0"/>
          <c:showBubbleSize val="0"/>
          <c:showLeaderLines val="1"/>
        </c:dLbls>
        <c:firstSliceAng val="8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160" b="1" i="0" baseline="0" dirty="0">
                <a:solidFill>
                  <a:schemeClr val="tx1"/>
                </a:solidFill>
                <a:effectLst/>
              </a:rPr>
              <a:t>General Fund Spending &amp; Forecast </a:t>
            </a:r>
            <a:endParaRPr lang="en-US" sz="2160" dirty="0">
              <a:solidFill>
                <a:schemeClr val="tx1"/>
              </a:solidFill>
              <a:effectLst/>
            </a:endParaRPr>
          </a:p>
          <a:p>
            <a:pPr>
              <a:defRPr>
                <a:solidFill>
                  <a:schemeClr val="tx1"/>
                </a:solidFill>
              </a:defRPr>
            </a:pPr>
            <a:r>
              <a:rPr lang="en-US" sz="2160" b="1" i="0" baseline="0" dirty="0">
                <a:solidFill>
                  <a:schemeClr val="tx1"/>
                </a:solidFill>
                <a:effectLst/>
              </a:rPr>
              <a:t>FY 2018-19 – FY 2024-25</a:t>
            </a:r>
            <a:endParaRPr lang="en-US" sz="2160" dirty="0">
              <a:solidFill>
                <a:schemeClr val="tx1"/>
              </a:solidFill>
              <a:effectLst/>
            </a:endParaRPr>
          </a:p>
          <a:p>
            <a:pPr>
              <a:defRPr>
                <a:solidFill>
                  <a:schemeClr val="tx1"/>
                </a:solidFill>
              </a:defRPr>
            </a:pPr>
            <a:r>
              <a:rPr lang="en-US" sz="1200" b="1" i="0" baseline="0" dirty="0">
                <a:solidFill>
                  <a:schemeClr val="tx1"/>
                </a:solidFill>
                <a:effectLst/>
              </a:rPr>
              <a:t>(dollars in millions)</a:t>
            </a:r>
            <a:endParaRPr lang="en-US" sz="1050" dirty="0">
              <a:solidFill>
                <a:schemeClr val="tx1"/>
              </a:solidFill>
              <a:effectLst/>
            </a:endParaRPr>
          </a:p>
        </c:rich>
      </c:tx>
      <c:layout>
        <c:manualLayout>
          <c:xMode val="edge"/>
          <c:yMode val="edge"/>
          <c:x val="0.25039049442753381"/>
          <c:y val="2.205554994808525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Ag!$B$66</c:f>
              <c:strCache>
                <c:ptCount val="1"/>
                <c:pt idx="0">
                  <c:v>EOS'20</c:v>
                </c:pt>
              </c:strCache>
            </c:strRef>
          </c:tx>
          <c:spPr>
            <a:gradFill flip="none" rotWithShape="1">
              <a:gsLst>
                <a:gs pos="0">
                  <a:schemeClr val="accent1"/>
                </a:gs>
                <a:gs pos="0">
                  <a:schemeClr val="accent1">
                    <a:shade val="67500"/>
                    <a:satMod val="115000"/>
                  </a:schemeClr>
                </a:gs>
                <a:gs pos="100000">
                  <a:schemeClr val="accent1">
                    <a:shade val="100000"/>
                    <a:satMod val="115000"/>
                  </a:schemeClr>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Ag!$A$67:$A$70</c:f>
              <c:strCache>
                <c:ptCount val="4"/>
                <c:pt idx="0">
                  <c:v>FY 2018-19 Biennium</c:v>
                </c:pt>
                <c:pt idx="1">
                  <c:v>FY2020-21 Forecast</c:v>
                </c:pt>
                <c:pt idx="2">
                  <c:v>FY2022-23 Forecast</c:v>
                </c:pt>
                <c:pt idx="3">
                  <c:v>FY2024-25 Planning Est</c:v>
                </c:pt>
              </c:strCache>
            </c:strRef>
          </c:cat>
          <c:val>
            <c:numRef>
              <c:f>Ag!$B$67:$B$70</c:f>
              <c:numCache>
                <c:formatCode>_("$"* #,##0_);_("$"* \(#,##0\);_("$"* "-"??_);_(@_)</c:formatCode>
                <c:ptCount val="4"/>
                <c:pt idx="0">
                  <c:v>147.03899999999999</c:v>
                </c:pt>
                <c:pt idx="1">
                  <c:v>168.863</c:v>
                </c:pt>
                <c:pt idx="2">
                  <c:v>127.746</c:v>
                </c:pt>
              </c:numCache>
            </c:numRef>
          </c:val>
          <c:extLst>
            <c:ext xmlns:c16="http://schemas.microsoft.com/office/drawing/2014/chart" uri="{C3380CC4-5D6E-409C-BE32-E72D297353CC}">
              <c16:uniqueId val="{00000000-963A-4792-B9E3-4920DBC3AC9A}"/>
            </c:ext>
          </c:extLst>
        </c:ser>
        <c:ser>
          <c:idx val="1"/>
          <c:order val="1"/>
          <c:tx>
            <c:strRef>
              <c:f>Ag!$C$66</c:f>
              <c:strCache>
                <c:ptCount val="1"/>
                <c:pt idx="0">
                  <c:v>7SS'20</c:v>
                </c:pt>
              </c:strCache>
            </c:strRef>
          </c:tx>
          <c:spPr>
            <a:gradFill>
              <a:gsLst>
                <a:gs pos="0">
                  <a:srgbClr val="C00000"/>
                </a:gs>
                <a:gs pos="8000">
                  <a:srgbClr val="C00000">
                    <a:shade val="67500"/>
                    <a:satMod val="115000"/>
                  </a:srgbClr>
                </a:gs>
                <a:gs pos="100000">
                  <a:srgbClr val="C00000">
                    <a:shade val="100000"/>
                    <a:satMod val="115000"/>
                  </a:srgbClr>
                </a:gs>
              </a:gsLst>
              <a:lin ang="162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Ag!$A$67:$A$70</c:f>
              <c:strCache>
                <c:ptCount val="4"/>
                <c:pt idx="0">
                  <c:v>FY 2018-19 Biennium</c:v>
                </c:pt>
                <c:pt idx="1">
                  <c:v>FY2020-21 Forecast</c:v>
                </c:pt>
                <c:pt idx="2">
                  <c:v>FY2022-23 Forecast</c:v>
                </c:pt>
                <c:pt idx="3">
                  <c:v>FY2024-25 Planning Est</c:v>
                </c:pt>
              </c:strCache>
            </c:strRef>
          </c:cat>
          <c:val>
            <c:numRef>
              <c:f>Ag!$C$67:$C$70</c:f>
              <c:numCache>
                <c:formatCode>_("$"* #,##0_);_("$"* \(#,##0\);_("$"* "-"??_);_(@_)</c:formatCode>
                <c:ptCount val="4"/>
                <c:pt idx="1">
                  <c:v>171.76300000000001</c:v>
                </c:pt>
                <c:pt idx="2">
                  <c:v>127.946</c:v>
                </c:pt>
                <c:pt idx="3">
                  <c:v>127.946</c:v>
                </c:pt>
              </c:numCache>
            </c:numRef>
          </c:val>
          <c:extLst>
            <c:ext xmlns:c16="http://schemas.microsoft.com/office/drawing/2014/chart" uri="{C3380CC4-5D6E-409C-BE32-E72D297353CC}">
              <c16:uniqueId val="{00000001-963A-4792-B9E3-4920DBC3AC9A}"/>
            </c:ext>
          </c:extLst>
        </c:ser>
        <c:dLbls>
          <c:showLegendKey val="0"/>
          <c:showVal val="0"/>
          <c:showCatName val="0"/>
          <c:showSerName val="0"/>
          <c:showPercent val="0"/>
          <c:showBubbleSize val="0"/>
        </c:dLbls>
        <c:gapWidth val="150"/>
        <c:axId val="323971184"/>
        <c:axId val="323972016"/>
      </c:barChart>
      <c:catAx>
        <c:axId val="32397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3972016"/>
        <c:crosses val="autoZero"/>
        <c:auto val="1"/>
        <c:lblAlgn val="ctr"/>
        <c:lblOffset val="100"/>
        <c:noMultiLvlLbl val="0"/>
      </c:catAx>
      <c:valAx>
        <c:axId val="323972016"/>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3971184"/>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b="1" i="0" baseline="0" dirty="0">
                <a:solidFill>
                  <a:schemeClr val="tx1"/>
                </a:solidFill>
                <a:effectLst/>
              </a:rPr>
              <a:t>All Funds, FY 2022-23</a:t>
            </a:r>
            <a:endParaRPr lang="en-US" sz="2400" dirty="0">
              <a:solidFill>
                <a:schemeClr val="tx1"/>
              </a:solidFill>
              <a:effectLst/>
            </a:endParaRPr>
          </a:p>
          <a:p>
            <a:pPr>
              <a:defRPr>
                <a:solidFill>
                  <a:schemeClr val="tx1"/>
                </a:solidFill>
              </a:defRPr>
            </a:pPr>
            <a:r>
              <a:rPr lang="en-US" sz="1800" b="1" i="0" baseline="0" dirty="0">
                <a:solidFill>
                  <a:schemeClr val="tx1"/>
                </a:solidFill>
                <a:effectLst/>
              </a:rPr>
              <a:t>Base Budget $3.5 billion (3.7% of total All Funds)</a:t>
            </a:r>
            <a:endParaRPr lang="en-US" dirty="0">
              <a:solidFill>
                <a:schemeClr val="tx1"/>
              </a:solidFill>
              <a:effectLst/>
            </a:endParaRPr>
          </a:p>
        </c:rich>
      </c:tx>
      <c:layout>
        <c:manualLayout>
          <c:xMode val="edge"/>
          <c:yMode val="edge"/>
          <c:x val="0.23534240225835198"/>
          <c:y val="2.68584158547507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D30-424E-A52A-6D8CEBBC06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D30-424E-A52A-6D8CEBBC06A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D30-424E-A52A-6D8CEBBC06A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D30-424E-A52A-6D8CEBBC06A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D30-424E-A52A-6D8CEBBC06AE}"/>
              </c:ext>
            </c:extLst>
          </c:dPt>
          <c:dLbls>
            <c:dLbl>
              <c:idx val="0"/>
              <c:layout>
                <c:manualLayout>
                  <c:x val="-0.11851542191790944"/>
                  <c:y val="3.605290236213531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D30-424E-A52A-6D8CEBBC06AE}"/>
                </c:ext>
              </c:extLst>
            </c:dLbl>
            <c:dLbl>
              <c:idx val="1"/>
              <c:layout>
                <c:manualLayout>
                  <c:x val="3.6630036630036542E-2"/>
                  <c:y val="-9.97601767767251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D30-424E-A52A-6D8CEBBC06AE}"/>
                </c:ext>
              </c:extLst>
            </c:dLbl>
            <c:dLbl>
              <c:idx val="2"/>
              <c:delete val="1"/>
              <c:extLst>
                <c:ext xmlns:c15="http://schemas.microsoft.com/office/drawing/2012/chart" uri="{CE6537A1-D6FC-4f65-9D91-7224C49458BB}"/>
                <c:ext xmlns:c16="http://schemas.microsoft.com/office/drawing/2014/chart" uri="{C3380CC4-5D6E-409C-BE32-E72D297353CC}">
                  <c16:uniqueId val="{00000005-5D30-424E-A52A-6D8CEBBC06AE}"/>
                </c:ext>
              </c:extLst>
            </c:dLbl>
            <c:dLbl>
              <c:idx val="3"/>
              <c:layout>
                <c:manualLayout>
                  <c:x val="0.10012210012209995"/>
                  <c:y val="-4.60431585123347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D30-424E-A52A-6D8CEBBC06AE}"/>
                </c:ext>
              </c:extLst>
            </c:dLbl>
            <c:dLbl>
              <c:idx val="4"/>
              <c:layout>
                <c:manualLayout>
                  <c:x val="8.7912087912087919E-2"/>
                  <c:y val="8.824938714864138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D30-424E-A52A-6D8CEBBC06AE}"/>
                </c:ext>
              </c:extLst>
            </c:dLbl>
            <c:numFmt formatCode="0.0%" sourceLinked="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HE!$E$29:$E$33</c:f>
              <c:strCache>
                <c:ptCount val="5"/>
                <c:pt idx="0">
                  <c:v>General</c:v>
                </c:pt>
                <c:pt idx="1">
                  <c:v>Federal</c:v>
                </c:pt>
                <c:pt idx="2">
                  <c:v>Gift</c:v>
                </c:pt>
                <c:pt idx="3">
                  <c:v>Special Revenue</c:v>
                </c:pt>
                <c:pt idx="4">
                  <c:v>Health Care Access</c:v>
                </c:pt>
              </c:strCache>
            </c:strRef>
          </c:cat>
          <c:val>
            <c:numRef>
              <c:f>HE!$F$29:$F$33</c:f>
              <c:numCache>
                <c:formatCode>_(* #,##0_);_(* \(#,##0\);_(* "-"??_);_(@_)</c:formatCode>
                <c:ptCount val="5"/>
                <c:pt idx="0">
                  <c:v>3406128</c:v>
                </c:pt>
                <c:pt idx="1">
                  <c:v>12381</c:v>
                </c:pt>
                <c:pt idx="2">
                  <c:v>0</c:v>
                </c:pt>
                <c:pt idx="3">
                  <c:v>59125</c:v>
                </c:pt>
                <c:pt idx="4">
                  <c:v>4314</c:v>
                </c:pt>
              </c:numCache>
            </c:numRef>
          </c:val>
          <c:extLst>
            <c:ext xmlns:c16="http://schemas.microsoft.com/office/drawing/2014/chart" uri="{C3380CC4-5D6E-409C-BE32-E72D297353CC}">
              <c16:uniqueId val="{0000000A-5D30-424E-A52A-6D8CEBBC06AE}"/>
            </c:ext>
          </c:extLst>
        </c:ser>
        <c:dLbls>
          <c:showLegendKey val="0"/>
          <c:showVal val="0"/>
          <c:showCatName val="0"/>
          <c:showSerName val="0"/>
          <c:showPercent val="0"/>
          <c:showBubbleSize val="0"/>
          <c:showLeaderLines val="1"/>
        </c:dLbls>
        <c:firstSliceAng val="7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b="1" i="0" baseline="0" dirty="0">
                <a:solidFill>
                  <a:schemeClr val="tx1"/>
                </a:solidFill>
                <a:effectLst/>
              </a:rPr>
              <a:t>General Fund, FY 2022-23 </a:t>
            </a:r>
            <a:endParaRPr lang="en-US" sz="2400" dirty="0">
              <a:solidFill>
                <a:schemeClr val="tx1"/>
              </a:solidFill>
              <a:effectLst/>
            </a:endParaRPr>
          </a:p>
          <a:p>
            <a:pPr>
              <a:defRPr>
                <a:solidFill>
                  <a:schemeClr val="tx1"/>
                </a:solidFill>
              </a:defRPr>
            </a:pPr>
            <a:r>
              <a:rPr lang="en-US" sz="1600" b="1" i="0" baseline="0" dirty="0">
                <a:solidFill>
                  <a:schemeClr val="tx1"/>
                </a:solidFill>
                <a:effectLst/>
              </a:rPr>
              <a:t>Base Budget $3.4 billion (6.7% of total General Fund)</a:t>
            </a:r>
            <a:endParaRPr lang="en-US" sz="1600" dirty="0">
              <a:solidFill>
                <a:schemeClr val="tx1"/>
              </a:solidFill>
              <a:effectLst/>
            </a:endParaRPr>
          </a:p>
        </c:rich>
      </c:tx>
      <c:layout>
        <c:manualLayout>
          <c:xMode val="edge"/>
          <c:yMode val="edge"/>
          <c:x val="0.2041118097534227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E6-4668-A75C-6CE80915F1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E6-4668-A75C-6CE80915F1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E6-4668-A75C-6CE80915F1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E6-4668-A75C-6CE80915F1EA}"/>
              </c:ext>
            </c:extLst>
          </c:dPt>
          <c:dLbls>
            <c:dLbl>
              <c:idx val="0"/>
              <c:layout>
                <c:manualLayout>
                  <c:x val="0.13575757575757558"/>
                  <c:y val="8.98446966637046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3E6-4668-A75C-6CE80915F1EA}"/>
                </c:ext>
              </c:extLst>
            </c:dLbl>
            <c:dLbl>
              <c:idx val="1"/>
              <c:layout>
                <c:manualLayout>
                  <c:x val="0.1978133148868319"/>
                  <c:y val="-2.1546879784895812E-4"/>
                </c:manualLayout>
              </c:layout>
              <c:numFmt formatCode="0.0%" sourceLinked="0"/>
              <c:spPr>
                <a:solidFill>
                  <a:sysClr val="window" lastClr="FFFFFF"/>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18750"/>
                        <a:gd name="adj2" fmla="val -8333"/>
                        <a:gd name="adj3" fmla="val 41824"/>
                        <a:gd name="adj4" fmla="val -101263"/>
                      </a:avLst>
                    </a:prstGeom>
                    <a:noFill/>
                    <a:ln>
                      <a:noFill/>
                    </a:ln>
                  </c15:spPr>
                </c:ext>
                <c:ext xmlns:c16="http://schemas.microsoft.com/office/drawing/2014/chart" uri="{C3380CC4-5D6E-409C-BE32-E72D297353CC}">
                  <c16:uniqueId val="{00000003-93E6-4668-A75C-6CE80915F1EA}"/>
                </c:ext>
              </c:extLst>
            </c:dLbl>
            <c:dLbl>
              <c:idx val="2"/>
              <c:layout>
                <c:manualLayout>
                  <c:x val="-9.1826379449220286E-2"/>
                  <c:y val="6.1473779013864936E-2"/>
                </c:manualLayout>
              </c:layout>
              <c:tx>
                <c:rich>
                  <a:bodyPr rot="0" spcFirstLastPara="1" vertOverflow="clip" horzOverflow="clip" vert="horz" wrap="square" lIns="38100" tIns="19050" rIns="38100" bIns="19050" anchor="ctr" anchorCtr="1">
                    <a:spAutoFit/>
                  </a:bodyPr>
                  <a:lstStyle/>
                  <a:p>
                    <a:pPr>
                      <a:defRPr sz="1400" b="1" i="0" u="none" strike="noStrike" kern="1200" baseline="0">
                        <a:ln>
                          <a:noFill/>
                        </a:ln>
                        <a:solidFill>
                          <a:schemeClr val="tx1"/>
                        </a:solidFill>
                        <a:latin typeface="+mn-lt"/>
                        <a:ea typeface="+mn-ea"/>
                        <a:cs typeface="+mn-cs"/>
                      </a:defRPr>
                    </a:pPr>
                    <a:fld id="{1A07324A-4F47-4395-ABC1-81443A5137A9}" type="CATEGORYNAME">
                      <a:rPr lang="en-US" sz="1400" b="1">
                        <a:ln>
                          <a:noFill/>
                        </a:ln>
                        <a:solidFill>
                          <a:schemeClr val="tx1"/>
                        </a:solidFill>
                      </a:rPr>
                      <a:pPr>
                        <a:defRPr sz="1400" b="1">
                          <a:ln>
                            <a:noFill/>
                          </a:ln>
                          <a:solidFill>
                            <a:schemeClr val="tx1"/>
                          </a:solidFill>
                        </a:defRPr>
                      </a:pPr>
                      <a:t>[CATEGORY NAME]</a:t>
                    </a:fld>
                    <a:r>
                      <a:rPr lang="en-US" sz="1400" b="1" baseline="0" dirty="0">
                        <a:ln>
                          <a:noFill/>
                        </a:ln>
                        <a:solidFill>
                          <a:schemeClr val="tx1"/>
                        </a:solidFill>
                      </a:rPr>
                      <a:t>
Colleges and Universities </a:t>
                    </a:r>
                  </a:p>
                  <a:p>
                    <a:pPr>
                      <a:defRPr sz="1400" b="1">
                        <a:ln>
                          <a:noFill/>
                        </a:ln>
                        <a:solidFill>
                          <a:schemeClr val="tx1"/>
                        </a:solidFill>
                      </a:defRPr>
                    </a:pPr>
                    <a:fld id="{093457CB-3D37-4E4B-AC55-7EBB01D63231}" type="PERCENTAGE">
                      <a:rPr lang="en-US" sz="1400" b="1" baseline="0" smtClean="0">
                        <a:ln>
                          <a:noFill/>
                        </a:ln>
                        <a:solidFill>
                          <a:schemeClr val="tx1"/>
                        </a:solidFill>
                      </a:rPr>
                      <a:pPr>
                        <a:defRPr sz="1400" b="1">
                          <a:ln>
                            <a:noFill/>
                          </a:ln>
                          <a:solidFill>
                            <a:schemeClr val="tx1"/>
                          </a:solidFill>
                        </a:defRPr>
                      </a:pPr>
                      <a:t>[PERCENTAGE]</a:t>
                    </a:fld>
                    <a:endParaRPr lang="en-US"/>
                  </a:p>
                </c:rich>
              </c:tx>
              <c:numFmt formatCode="0.0%" sourceLinked="0"/>
              <c:spPr>
                <a:solidFill>
                  <a:sysClr val="window" lastClr="FFFFFF"/>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0" u="none" strike="noStrike" kern="1200" baseline="0">
                      <a:ln>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87165"/>
                        <a:gd name="adj2" fmla="val 100367"/>
                        <a:gd name="adj3" fmla="val 127405"/>
                        <a:gd name="adj4" fmla="val 157361"/>
                      </a:avLst>
                    </a:prstGeom>
                    <a:noFill/>
                    <a:ln>
                      <a:noFill/>
                    </a:ln>
                  </c15:spPr>
                  <c15:dlblFieldTable/>
                  <c15:showDataLabelsRange val="0"/>
                </c:ext>
                <c:ext xmlns:c16="http://schemas.microsoft.com/office/drawing/2014/chart" uri="{C3380CC4-5D6E-409C-BE32-E72D297353CC}">
                  <c16:uniqueId val="{00000005-93E6-4668-A75C-6CE80915F1EA}"/>
                </c:ext>
              </c:extLst>
            </c:dLbl>
            <c:dLbl>
              <c:idx val="3"/>
              <c:layout>
                <c:manualLayout>
                  <c:x val="7.515151515151515E-2"/>
                  <c:y val="-3.2588990843126164E-2"/>
                </c:manualLayout>
              </c:layout>
              <c:numFmt formatCode="0.0%" sourceLinked="0"/>
              <c:spPr>
                <a:solidFill>
                  <a:sysClr val="window" lastClr="FFFFFF"/>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63368"/>
                        <a:gd name="adj2" fmla="val -5263"/>
                        <a:gd name="adj3" fmla="val 143891"/>
                        <a:gd name="adj4" fmla="val -68517"/>
                      </a:avLst>
                    </a:prstGeom>
                    <a:noFill/>
                    <a:ln>
                      <a:noFill/>
                    </a:ln>
                  </c15:spPr>
                </c:ext>
                <c:ext xmlns:c16="http://schemas.microsoft.com/office/drawing/2014/chart" uri="{C3380CC4-5D6E-409C-BE32-E72D297353CC}">
                  <c16:uniqueId val="{00000007-93E6-4668-A75C-6CE80915F1EA}"/>
                </c:ext>
              </c:extLst>
            </c:dLbl>
            <c:numFmt formatCode="0.0%" sourceLinked="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borderCallout1">
                    <a:avLst/>
                  </a:prstGeom>
                  <a:noFill/>
                  <a:ln>
                    <a:noFill/>
                  </a:ln>
                </c15:spPr>
              </c:ext>
            </c:extLst>
          </c:dLbls>
          <c:cat>
            <c:strRef>
              <c:f>HE!$A$29:$A$32</c:f>
              <c:strCache>
                <c:ptCount val="4"/>
                <c:pt idx="0">
                  <c:v>Office of Higher Education</c:v>
                </c:pt>
                <c:pt idx="1">
                  <c:v>University of Minnesota</c:v>
                </c:pt>
                <c:pt idx="2">
                  <c:v>Minnesota State</c:v>
                </c:pt>
                <c:pt idx="3">
                  <c:v>Mayo Clinic</c:v>
                </c:pt>
              </c:strCache>
            </c:strRef>
          </c:cat>
          <c:val>
            <c:numRef>
              <c:f>HE!$C$29:$C$32</c:f>
              <c:numCache>
                <c:formatCode>0.0%</c:formatCode>
                <c:ptCount val="4"/>
                <c:pt idx="0">
                  <c:v>0.15723014519712705</c:v>
                </c:pt>
                <c:pt idx="1">
                  <c:v>0.39423415679034962</c:v>
                </c:pt>
                <c:pt idx="2">
                  <c:v>0.44774242189371627</c:v>
                </c:pt>
                <c:pt idx="3">
                  <c:v>7.9327611880704427E-4</c:v>
                </c:pt>
              </c:numCache>
            </c:numRef>
          </c:val>
          <c:extLst>
            <c:ext xmlns:c16="http://schemas.microsoft.com/office/drawing/2014/chart" uri="{C3380CC4-5D6E-409C-BE32-E72D297353CC}">
              <c16:uniqueId val="{00000008-93E6-4668-A75C-6CE80915F1EA}"/>
            </c:ext>
          </c:extLst>
        </c:ser>
        <c:dLbls>
          <c:showLegendKey val="0"/>
          <c:showVal val="0"/>
          <c:showCatName val="0"/>
          <c:showSerName val="0"/>
          <c:showPercent val="0"/>
          <c:showBubbleSize val="0"/>
          <c:showLeaderLines val="1"/>
        </c:dLbls>
        <c:firstSliceAng val="4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solidFill>
                  <a:schemeClr val="tx2"/>
                </a:solidFill>
              </a:defRPr>
            </a:pPr>
            <a:r>
              <a:rPr lang="en-US" sz="1600" baseline="0" dirty="0">
                <a:solidFill>
                  <a:schemeClr val="tx2"/>
                </a:solidFill>
              </a:rPr>
              <a:t>Where Do General Fund Resources Come From - FY 2022-23</a:t>
            </a:r>
          </a:p>
          <a:p>
            <a:pPr>
              <a:defRPr baseline="0">
                <a:solidFill>
                  <a:schemeClr val="tx2"/>
                </a:solidFill>
              </a:defRPr>
            </a:pPr>
            <a:r>
              <a:rPr lang="en-US" sz="1600" baseline="0" dirty="0">
                <a:solidFill>
                  <a:schemeClr val="tx2"/>
                </a:solidFill>
              </a:rPr>
              <a:t>Total Revenues = $49.1 Billion </a:t>
            </a:r>
          </a:p>
          <a:p>
            <a:pPr>
              <a:defRPr baseline="0">
                <a:solidFill>
                  <a:schemeClr val="tx2"/>
                </a:solidFill>
              </a:defRPr>
            </a:pPr>
            <a:r>
              <a:rPr lang="en-US" sz="1200" baseline="0" dirty="0">
                <a:solidFill>
                  <a:schemeClr val="tx2"/>
                </a:solidFill>
              </a:rPr>
              <a:t>7th Special Session</a:t>
            </a:r>
          </a:p>
        </c:rich>
      </c:tx>
      <c:layout>
        <c:manualLayout>
          <c:xMode val="edge"/>
          <c:yMode val="edge"/>
          <c:x val="0.203580695739072"/>
          <c:y val="3.9413355422718226E-2"/>
        </c:manualLayout>
      </c:layout>
      <c:overlay val="0"/>
    </c:title>
    <c:autoTitleDeleted val="0"/>
    <c:plotArea>
      <c:layout/>
      <c:pieChart>
        <c:varyColors val="1"/>
        <c:ser>
          <c:idx val="1"/>
          <c:order val="1"/>
          <c:dLbls>
            <c:dLbl>
              <c:idx val="0"/>
              <c:numFmt formatCode="0.0%" sourceLinked="0"/>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7-2E61-7A42-AFEE-98158795017D}"/>
                </c:ext>
              </c:extLst>
            </c:dLbl>
            <c:dLbl>
              <c:idx val="1"/>
              <c:numFmt formatCode="0.0%" sourceLinked="0"/>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5-2E61-7A42-AFEE-98158795017D}"/>
                </c:ext>
              </c:extLst>
            </c:dLbl>
            <c:dLbl>
              <c:idx val="2"/>
              <c:numFmt formatCode="0.0%" sourceLinked="0"/>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6-2E61-7A42-AFEE-98158795017D}"/>
                </c:ext>
              </c:extLst>
            </c:dLbl>
            <c:numFmt formatCode="0.0%" sourceLinked="0"/>
            <c:spPr>
              <a:noFill/>
              <a:ln>
                <a:noFill/>
              </a:ln>
              <a:effectLst/>
            </c:spPr>
            <c:txPr>
              <a:bodyPr wrap="square" lIns="38100" tIns="19050" rIns="38100" bIns="19050" anchor="ctr">
                <a:spAutoFit/>
              </a:bodyPr>
              <a:lstStyle/>
              <a:p>
                <a:pPr>
                  <a:defRPr b="1">
                    <a:solidFill>
                      <a:schemeClr val="tx2"/>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'GF Pie'!$C$11:$C$21</c:f>
              <c:strCache>
                <c:ptCount val="11"/>
                <c:pt idx="0">
                  <c:v>Income Tax</c:v>
                </c:pt>
                <c:pt idx="1">
                  <c:v>Sales Tax</c:v>
                </c:pt>
                <c:pt idx="2">
                  <c:v>Corporate Tax</c:v>
                </c:pt>
                <c:pt idx="3">
                  <c:v>Statewide Prop. Tax</c:v>
                </c:pt>
                <c:pt idx="4">
                  <c:v>Gross Earnings Taxes</c:v>
                </c:pt>
                <c:pt idx="5">
                  <c:v>Alcohol Taxes</c:v>
                </c:pt>
                <c:pt idx="6">
                  <c:v>Cig &amp; Tobac Taxes</c:v>
                </c:pt>
                <c:pt idx="7">
                  <c:v>Other Tax Revenues</c:v>
                </c:pt>
                <c:pt idx="8">
                  <c:v>Non-Tax Revenues</c:v>
                </c:pt>
                <c:pt idx="9">
                  <c:v>Transfers</c:v>
                </c:pt>
                <c:pt idx="10">
                  <c:v>All Other Revenues</c:v>
                </c:pt>
              </c:strCache>
            </c:strRef>
          </c:cat>
          <c:val>
            <c:numRef>
              <c:f>'GF Pie'!$V$11:$V$21</c:f>
              <c:numCache>
                <c:formatCode>#,##0_);[Red]\(#,##0\)</c:formatCode>
                <c:ptCount val="11"/>
                <c:pt idx="0">
                  <c:v>26571.1</c:v>
                </c:pt>
                <c:pt idx="1">
                  <c:v>12477.273999999999</c:v>
                </c:pt>
                <c:pt idx="2">
                  <c:v>2944.5479999999998</c:v>
                </c:pt>
                <c:pt idx="3">
                  <c:v>1540.2380000000001</c:v>
                </c:pt>
                <c:pt idx="4">
                  <c:v>922.72</c:v>
                </c:pt>
                <c:pt idx="5">
                  <c:v>209.03</c:v>
                </c:pt>
                <c:pt idx="6">
                  <c:v>1153.4100000000001</c:v>
                </c:pt>
                <c:pt idx="7">
                  <c:v>1501.6210000000001</c:v>
                </c:pt>
                <c:pt idx="8">
                  <c:v>1418.722</c:v>
                </c:pt>
                <c:pt idx="9">
                  <c:v>298.42399999999998</c:v>
                </c:pt>
                <c:pt idx="10">
                  <c:v>456.72600000000239</c:v>
                </c:pt>
              </c:numCache>
            </c:numRef>
          </c:val>
          <c:extLst>
            <c:ext xmlns:c16="http://schemas.microsoft.com/office/drawing/2014/chart" uri="{C3380CC4-5D6E-409C-BE32-E72D297353CC}">
              <c16:uniqueId val="{00000000-2E61-7A42-AFEE-98158795017D}"/>
            </c:ext>
          </c:extLst>
        </c:ser>
        <c:ser>
          <c:idx val="0"/>
          <c:order val="0"/>
          <c:dLbls>
            <c:spPr>
              <a:noFill/>
              <a:ln>
                <a:noFill/>
              </a:ln>
              <a:effectLst/>
            </c:spPr>
            <c:txPr>
              <a:bodyPr rot="0"/>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'GF Pie'!$C$11:$C$22</c:f>
              <c:strCache>
                <c:ptCount val="12"/>
                <c:pt idx="0">
                  <c:v>Income Tax</c:v>
                </c:pt>
                <c:pt idx="1">
                  <c:v>Sales Tax</c:v>
                </c:pt>
                <c:pt idx="2">
                  <c:v>Corporate Tax</c:v>
                </c:pt>
                <c:pt idx="3">
                  <c:v>Statewide Prop. Tax</c:v>
                </c:pt>
                <c:pt idx="4">
                  <c:v>Gross Earnings Taxes</c:v>
                </c:pt>
                <c:pt idx="5">
                  <c:v>Alcohol Taxes</c:v>
                </c:pt>
                <c:pt idx="6">
                  <c:v>Cig &amp; Tobac Taxes</c:v>
                </c:pt>
                <c:pt idx="7">
                  <c:v>Other Tax Revenues</c:v>
                </c:pt>
                <c:pt idx="8">
                  <c:v>Non-Tax Revenues</c:v>
                </c:pt>
                <c:pt idx="9">
                  <c:v>Transfers</c:v>
                </c:pt>
                <c:pt idx="10">
                  <c:v>All Other Revenues</c:v>
                </c:pt>
                <c:pt idx="11">
                  <c:v>Subtotal, Non Dedicated Revenues</c:v>
                </c:pt>
              </c:strCache>
            </c:strRef>
          </c:cat>
          <c:val>
            <c:numRef>
              <c:f>'GF Pie'!$D$11:$D$22</c:f>
              <c:numCache>
                <c:formatCode>General</c:formatCode>
                <c:ptCount val="12"/>
              </c:numCache>
            </c:numRef>
          </c:val>
          <c:extLst>
            <c:ext xmlns:c16="http://schemas.microsoft.com/office/drawing/2014/chart" uri="{C3380CC4-5D6E-409C-BE32-E72D297353CC}">
              <c16:uniqueId val="{00000001-2E61-7A42-AFEE-98158795017D}"/>
            </c:ext>
          </c:extLst>
        </c:ser>
        <c:ser>
          <c:idx val="2"/>
          <c:order val="2"/>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'GF Pie'!$C$11:$C$22</c:f>
              <c:strCache>
                <c:ptCount val="12"/>
                <c:pt idx="0">
                  <c:v>Income Tax</c:v>
                </c:pt>
                <c:pt idx="1">
                  <c:v>Sales Tax</c:v>
                </c:pt>
                <c:pt idx="2">
                  <c:v>Corporate Tax</c:v>
                </c:pt>
                <c:pt idx="3">
                  <c:v>Statewide Prop. Tax</c:v>
                </c:pt>
                <c:pt idx="4">
                  <c:v>Gross Earnings Taxes</c:v>
                </c:pt>
                <c:pt idx="5">
                  <c:v>Alcohol Taxes</c:v>
                </c:pt>
                <c:pt idx="6">
                  <c:v>Cig &amp; Tobac Taxes</c:v>
                </c:pt>
                <c:pt idx="7">
                  <c:v>Other Tax Revenues</c:v>
                </c:pt>
                <c:pt idx="8">
                  <c:v>Non-Tax Revenues</c:v>
                </c:pt>
                <c:pt idx="9">
                  <c:v>Transfers</c:v>
                </c:pt>
                <c:pt idx="10">
                  <c:v>All Other Revenues</c:v>
                </c:pt>
                <c:pt idx="11">
                  <c:v>Subtotal, Non Dedicated Revenues</c:v>
                </c:pt>
              </c:strCache>
            </c:strRef>
          </c:cat>
          <c:val>
            <c:numRef>
              <c:f>'GF Pie'!$F$11:$F$22</c:f>
              <c:numCache>
                <c:formatCode>General</c:formatCode>
                <c:ptCount val="12"/>
              </c:numCache>
            </c:numRef>
          </c:val>
          <c:extLst>
            <c:ext xmlns:c16="http://schemas.microsoft.com/office/drawing/2014/chart" uri="{C3380CC4-5D6E-409C-BE32-E72D297353CC}">
              <c16:uniqueId val="{00000002-2E61-7A42-AFEE-98158795017D}"/>
            </c:ext>
          </c:extLst>
        </c:ser>
        <c:ser>
          <c:idx val="3"/>
          <c:order val="3"/>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'GF Pie'!$C$11:$C$22</c:f>
              <c:strCache>
                <c:ptCount val="12"/>
                <c:pt idx="0">
                  <c:v>Income Tax</c:v>
                </c:pt>
                <c:pt idx="1">
                  <c:v>Sales Tax</c:v>
                </c:pt>
                <c:pt idx="2">
                  <c:v>Corporate Tax</c:v>
                </c:pt>
                <c:pt idx="3">
                  <c:v>Statewide Prop. Tax</c:v>
                </c:pt>
                <c:pt idx="4">
                  <c:v>Gross Earnings Taxes</c:v>
                </c:pt>
                <c:pt idx="5">
                  <c:v>Alcohol Taxes</c:v>
                </c:pt>
                <c:pt idx="6">
                  <c:v>Cig &amp; Tobac Taxes</c:v>
                </c:pt>
                <c:pt idx="7">
                  <c:v>Other Tax Revenues</c:v>
                </c:pt>
                <c:pt idx="8">
                  <c:v>Non-Tax Revenues</c:v>
                </c:pt>
                <c:pt idx="9">
                  <c:v>Transfers</c:v>
                </c:pt>
                <c:pt idx="10">
                  <c:v>All Other Revenues</c:v>
                </c:pt>
                <c:pt idx="11">
                  <c:v>Subtotal, Non Dedicated Revenues</c:v>
                </c:pt>
              </c:strCache>
            </c:strRef>
          </c:cat>
          <c:val>
            <c:numRef>
              <c:f>'GF Pie'!$K$11:$K$22</c:f>
              <c:numCache>
                <c:formatCode>#,##0_);[Red]\(#,##0\)</c:formatCode>
                <c:ptCount val="12"/>
                <c:pt idx="0">
                  <c:v>16493</c:v>
                </c:pt>
                <c:pt idx="1">
                  <c:v>9514</c:v>
                </c:pt>
                <c:pt idx="2">
                  <c:v>2124</c:v>
                </c:pt>
                <c:pt idx="3">
                  <c:v>1616</c:v>
                </c:pt>
                <c:pt idx="4">
                  <c:v>607</c:v>
                </c:pt>
                <c:pt idx="5">
                  <c:v>159</c:v>
                </c:pt>
                <c:pt idx="6">
                  <c:v>381</c:v>
                </c:pt>
                <c:pt idx="7">
                  <c:v>1213</c:v>
                </c:pt>
                <c:pt idx="10">
                  <c:v>1558</c:v>
                </c:pt>
                <c:pt idx="11">
                  <c:v>33665</c:v>
                </c:pt>
              </c:numCache>
            </c:numRef>
          </c:val>
          <c:extLst>
            <c:ext xmlns:c16="http://schemas.microsoft.com/office/drawing/2014/chart" uri="{C3380CC4-5D6E-409C-BE32-E72D297353CC}">
              <c16:uniqueId val="{00000003-2E61-7A42-AFEE-98158795017D}"/>
            </c:ext>
          </c:extLst>
        </c:ser>
        <c:ser>
          <c:idx val="4"/>
          <c:order val="4"/>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'GF Pie'!$C$11:$C$22</c:f>
              <c:strCache>
                <c:ptCount val="12"/>
                <c:pt idx="0">
                  <c:v>Income Tax</c:v>
                </c:pt>
                <c:pt idx="1">
                  <c:v>Sales Tax</c:v>
                </c:pt>
                <c:pt idx="2">
                  <c:v>Corporate Tax</c:v>
                </c:pt>
                <c:pt idx="3">
                  <c:v>Statewide Prop. Tax</c:v>
                </c:pt>
                <c:pt idx="4">
                  <c:v>Gross Earnings Taxes</c:v>
                </c:pt>
                <c:pt idx="5">
                  <c:v>Alcohol Taxes</c:v>
                </c:pt>
                <c:pt idx="6">
                  <c:v>Cig &amp; Tobac Taxes</c:v>
                </c:pt>
                <c:pt idx="7">
                  <c:v>Other Tax Revenues</c:v>
                </c:pt>
                <c:pt idx="8">
                  <c:v>Non-Tax Revenues</c:v>
                </c:pt>
                <c:pt idx="9">
                  <c:v>Transfers</c:v>
                </c:pt>
                <c:pt idx="10">
                  <c:v>All Other Revenues</c:v>
                </c:pt>
                <c:pt idx="11">
                  <c:v>Subtotal, Non Dedicated Revenues</c:v>
                </c:pt>
              </c:strCache>
            </c:strRef>
          </c:cat>
          <c:val>
            <c:numRef>
              <c:f>'GF Pie'!$I$11:$I$22</c:f>
              <c:numCache>
                <c:formatCode>#,##0_);[Red]\(#,##0\)</c:formatCode>
                <c:ptCount val="12"/>
                <c:pt idx="0">
                  <c:v>16262</c:v>
                </c:pt>
                <c:pt idx="1">
                  <c:v>9362</c:v>
                </c:pt>
                <c:pt idx="2">
                  <c:v>1799</c:v>
                </c:pt>
                <c:pt idx="3">
                  <c:v>1581</c:v>
                </c:pt>
                <c:pt idx="4">
                  <c:v>607</c:v>
                </c:pt>
                <c:pt idx="5">
                  <c:v>162</c:v>
                </c:pt>
                <c:pt idx="6">
                  <c:v>393</c:v>
                </c:pt>
                <c:pt idx="7">
                  <c:v>1095</c:v>
                </c:pt>
                <c:pt idx="10">
                  <c:v>1472</c:v>
                </c:pt>
                <c:pt idx="11">
                  <c:v>32733</c:v>
                </c:pt>
              </c:numCache>
            </c:numRef>
          </c:val>
          <c:extLst>
            <c:ext xmlns:c16="http://schemas.microsoft.com/office/drawing/2014/chart" uri="{C3380CC4-5D6E-409C-BE32-E72D297353CC}">
              <c16:uniqueId val="{00000004-2E61-7A42-AFEE-98158795017D}"/>
            </c:ext>
          </c:extLst>
        </c:ser>
        <c:dLbls>
          <c:showLegendKey val="0"/>
          <c:showVal val="0"/>
          <c:showCatName val="1"/>
          <c:showSerName val="0"/>
          <c:showPercent val="1"/>
          <c:showBubbleSize val="0"/>
          <c:showLeaderLines val="1"/>
        </c:dLbls>
        <c:firstSliceAng val="156"/>
      </c:pieChart>
    </c:plotArea>
    <c:plotVisOnly val="1"/>
    <c:dispBlanksAs val="gap"/>
    <c:showDLblsOverMax val="0"/>
  </c:chart>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160" b="1" i="0" baseline="0" dirty="0">
                <a:solidFill>
                  <a:sysClr val="windowText" lastClr="000000"/>
                </a:solidFill>
                <a:effectLst/>
              </a:rPr>
              <a:t>General Fund Spending &amp; Forecast </a:t>
            </a:r>
            <a:endParaRPr lang="en-US" sz="2160" dirty="0">
              <a:solidFill>
                <a:sysClr val="windowText" lastClr="000000"/>
              </a:solidFill>
              <a:effectLst/>
            </a:endParaRPr>
          </a:p>
          <a:p>
            <a:pPr>
              <a:defRPr>
                <a:solidFill>
                  <a:sysClr val="windowText" lastClr="000000"/>
                </a:solidFill>
              </a:defRPr>
            </a:pPr>
            <a:r>
              <a:rPr lang="en-US" sz="2160" b="1" i="0" baseline="0" dirty="0">
                <a:solidFill>
                  <a:sysClr val="windowText" lastClr="000000"/>
                </a:solidFill>
                <a:effectLst/>
              </a:rPr>
              <a:t>FY 2018-19 – FY 2024-25</a:t>
            </a:r>
            <a:endParaRPr lang="en-US" sz="2160" dirty="0">
              <a:solidFill>
                <a:sysClr val="windowText" lastClr="000000"/>
              </a:solidFill>
              <a:effectLst/>
            </a:endParaRPr>
          </a:p>
          <a:p>
            <a:pPr>
              <a:defRPr>
                <a:solidFill>
                  <a:sysClr val="windowText" lastClr="000000"/>
                </a:solidFill>
              </a:defRPr>
            </a:pPr>
            <a:r>
              <a:rPr lang="en-US" sz="1200" b="1" i="0" baseline="0" dirty="0">
                <a:solidFill>
                  <a:sysClr val="windowText" lastClr="000000"/>
                </a:solidFill>
                <a:effectLst/>
              </a:rPr>
              <a:t>(dollars in millions)</a:t>
            </a:r>
            <a:endParaRPr lang="en-US" sz="1050" dirty="0">
              <a:solidFill>
                <a:sysClr val="windowText" lastClr="000000"/>
              </a:solidFill>
              <a:effectLst/>
            </a:endParaRPr>
          </a:p>
        </c:rich>
      </c:tx>
      <c:layout>
        <c:manualLayout>
          <c:xMode val="edge"/>
          <c:yMode val="edge"/>
          <c:x val="0.24380685852601572"/>
          <c:y val="1.7060258406303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HE!$B$61</c:f>
              <c:strCache>
                <c:ptCount val="1"/>
                <c:pt idx="0">
                  <c:v>EOS'20</c:v>
                </c:pt>
              </c:strCache>
            </c:strRef>
          </c:tx>
          <c:spPr>
            <a:gradFill flip="none" rotWithShape="1">
              <a:gsLst>
                <a:gs pos="0">
                  <a:schemeClr val="accent1"/>
                </a:gs>
                <a:gs pos="0">
                  <a:schemeClr val="accent1">
                    <a:shade val="67500"/>
                    <a:satMod val="115000"/>
                  </a:schemeClr>
                </a:gs>
                <a:gs pos="100000">
                  <a:schemeClr val="accent1">
                    <a:shade val="100000"/>
                    <a:satMod val="115000"/>
                  </a:schemeClr>
                </a:gs>
              </a:gsLst>
              <a:lin ang="16200000" scaled="1"/>
              <a:tileRect/>
            </a:gradFill>
            <a:ln>
              <a:noFill/>
            </a:ln>
            <a:effectLst/>
          </c:spPr>
          <c:invertIfNegative val="0"/>
          <c:dLbls>
            <c:dLbl>
              <c:idx val="1"/>
              <c:layout>
                <c:manualLayout>
                  <c:x val="-9.9259604115704992E-3"/>
                  <c:y val="4.87435954465803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79-4168-BD4A-5D0ABD3EA8B4}"/>
                </c:ext>
              </c:extLst>
            </c:dLbl>
            <c:dLbl>
              <c:idx val="2"/>
              <c:layout>
                <c:manualLayout>
                  <c:x val="-1.3234613882094041E-2"/>
                  <c:y val="7.3115393169871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79-4168-BD4A-5D0ABD3EA8B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HE!$A$62:$A$65</c:f>
              <c:strCache>
                <c:ptCount val="4"/>
                <c:pt idx="0">
                  <c:v>FY 2018-19 Biennium</c:v>
                </c:pt>
                <c:pt idx="1">
                  <c:v>FY2020-21 Forecast</c:v>
                </c:pt>
                <c:pt idx="2">
                  <c:v>FY2022-23 Forecast</c:v>
                </c:pt>
                <c:pt idx="3">
                  <c:v>FY2024-25 Planning Est</c:v>
                </c:pt>
              </c:strCache>
            </c:strRef>
          </c:cat>
          <c:val>
            <c:numRef>
              <c:f>HE!$B$62:$B$65</c:f>
              <c:numCache>
                <c:formatCode>_("$"* #,##0_);_("$"* \(#,##0\);_("$"* "-"??_);_(@_)</c:formatCode>
                <c:ptCount val="4"/>
                <c:pt idx="0">
                  <c:v>3290</c:v>
                </c:pt>
                <c:pt idx="1">
                  <c:v>3406</c:v>
                </c:pt>
                <c:pt idx="2">
                  <c:v>3406</c:v>
                </c:pt>
              </c:numCache>
            </c:numRef>
          </c:val>
          <c:extLst>
            <c:ext xmlns:c16="http://schemas.microsoft.com/office/drawing/2014/chart" uri="{C3380CC4-5D6E-409C-BE32-E72D297353CC}">
              <c16:uniqueId val="{00000000-8379-4168-BD4A-5D0ABD3EA8B4}"/>
            </c:ext>
          </c:extLst>
        </c:ser>
        <c:ser>
          <c:idx val="1"/>
          <c:order val="1"/>
          <c:tx>
            <c:strRef>
              <c:f>HE!$C$61</c:f>
              <c:strCache>
                <c:ptCount val="1"/>
                <c:pt idx="0">
                  <c:v>7SS'20</c:v>
                </c:pt>
              </c:strCache>
            </c:strRef>
          </c:tx>
          <c:spPr>
            <a:gradFill flip="none" rotWithShape="1">
              <a:gsLst>
                <a:gs pos="0">
                  <a:srgbClr val="C00000"/>
                </a:gs>
                <a:gs pos="7000">
                  <a:srgbClr val="C00000">
                    <a:shade val="67500"/>
                    <a:satMod val="115000"/>
                  </a:srgbClr>
                </a:gs>
                <a:gs pos="100000">
                  <a:srgbClr val="C00000">
                    <a:shade val="100000"/>
                    <a:satMod val="115000"/>
                  </a:srgbClr>
                </a:gs>
              </a:gsLst>
              <a:lin ang="16200000" scaled="1"/>
              <a:tileRect/>
            </a:gradFill>
            <a:ln>
              <a:noFill/>
            </a:ln>
            <a:effectLst/>
          </c:spPr>
          <c:invertIfNegative val="0"/>
          <c:dLbls>
            <c:dLbl>
              <c:idx val="1"/>
              <c:layout>
                <c:manualLayout>
                  <c:x val="1.1580287146832119E-2"/>
                  <c:y val="4.87435954465803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79-4168-BD4A-5D0ABD3EA8B4}"/>
                </c:ext>
              </c:extLst>
            </c:dLbl>
            <c:dLbl>
              <c:idx val="2"/>
              <c:layout>
                <c:manualLayout>
                  <c:x val="1.6543267352617397E-2"/>
                  <c:y val="1.2185898861645143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9590129479073355E-2"/>
                      <c:h val="6.465837935988912E-2"/>
                    </c:manualLayout>
                  </c15:layout>
                </c:ext>
                <c:ext xmlns:c16="http://schemas.microsoft.com/office/drawing/2014/chart" uri="{C3380CC4-5D6E-409C-BE32-E72D297353CC}">
                  <c16:uniqueId val="{00000003-8379-4168-BD4A-5D0ABD3EA8B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HE!$A$62:$A$65</c:f>
              <c:strCache>
                <c:ptCount val="4"/>
                <c:pt idx="0">
                  <c:v>FY 2018-19 Biennium</c:v>
                </c:pt>
                <c:pt idx="1">
                  <c:v>FY2020-21 Forecast</c:v>
                </c:pt>
                <c:pt idx="2">
                  <c:v>FY2022-23 Forecast</c:v>
                </c:pt>
                <c:pt idx="3">
                  <c:v>FY2024-25 Planning Est</c:v>
                </c:pt>
              </c:strCache>
            </c:strRef>
          </c:cat>
          <c:val>
            <c:numRef>
              <c:f>HE!$C$62:$C$65</c:f>
              <c:numCache>
                <c:formatCode>_("$"* #,##0_);_("$"* \(#,##0\);_("$"* "-"??_);_(@_)</c:formatCode>
                <c:ptCount val="4"/>
                <c:pt idx="1">
                  <c:v>3407</c:v>
                </c:pt>
                <c:pt idx="2">
                  <c:v>3406</c:v>
                </c:pt>
                <c:pt idx="3">
                  <c:v>3405.8</c:v>
                </c:pt>
              </c:numCache>
            </c:numRef>
          </c:val>
          <c:extLst>
            <c:ext xmlns:c16="http://schemas.microsoft.com/office/drawing/2014/chart" uri="{C3380CC4-5D6E-409C-BE32-E72D297353CC}">
              <c16:uniqueId val="{00000001-8379-4168-BD4A-5D0ABD3EA8B4}"/>
            </c:ext>
          </c:extLst>
        </c:ser>
        <c:dLbls>
          <c:showLegendKey val="0"/>
          <c:showVal val="0"/>
          <c:showCatName val="0"/>
          <c:showSerName val="0"/>
          <c:showPercent val="0"/>
          <c:showBubbleSize val="0"/>
        </c:dLbls>
        <c:gapWidth val="150"/>
        <c:axId val="508943568"/>
        <c:axId val="508927760"/>
      </c:barChart>
      <c:catAx>
        <c:axId val="508943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508927760"/>
        <c:crosses val="autoZero"/>
        <c:auto val="1"/>
        <c:lblAlgn val="ctr"/>
        <c:lblOffset val="100"/>
        <c:noMultiLvlLbl val="0"/>
      </c:catAx>
      <c:valAx>
        <c:axId val="508927760"/>
        <c:scaling>
          <c:orientation val="minMax"/>
          <c:max val="4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out"/>
        <c:minorTickMark val="none"/>
        <c:tickLblPos val="low"/>
        <c:spPr>
          <a:noFill/>
          <a:ln>
            <a:solidFill>
              <a:sysClr val="windowText" lastClr="000000">
                <a:lumMod val="25000"/>
                <a:lumOff val="75000"/>
              </a:sysClr>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508943568"/>
        <c:crosses val="autoZero"/>
        <c:crossBetween val="between"/>
      </c:valAx>
      <c:spPr>
        <a:noFill/>
        <a:ln>
          <a:noFill/>
          <a:prstDash val="solid"/>
        </a:ln>
        <a:effectLst/>
      </c:spPr>
    </c:plotArea>
    <c:legend>
      <c:legendPos val="b"/>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All Funds, FY 2022-23</a:t>
            </a:r>
          </a:p>
          <a:p>
            <a:pPr>
              <a:defRPr>
                <a:solidFill>
                  <a:schemeClr val="tx1"/>
                </a:solidFill>
              </a:defRPr>
            </a:pPr>
            <a:r>
              <a:rPr lang="en-US" sz="1600" b="1" dirty="0">
                <a:solidFill>
                  <a:schemeClr val="tx1"/>
                </a:solidFill>
              </a:rPr>
              <a:t>Base Budget $3.0 Billion</a:t>
            </a:r>
            <a:r>
              <a:rPr lang="en-US" sz="1600" b="1" baseline="0" dirty="0">
                <a:solidFill>
                  <a:schemeClr val="tx1"/>
                </a:solidFill>
              </a:rPr>
              <a:t> (3.2% of total All Funds)</a:t>
            </a:r>
            <a:endParaRPr lang="en-US" sz="1600" b="1" dirty="0">
              <a:solidFill>
                <a:schemeClr val="tx1"/>
              </a:solidFill>
            </a:endParaRPr>
          </a:p>
        </c:rich>
      </c:tx>
      <c:layout>
        <c:manualLayout>
          <c:xMode val="edge"/>
          <c:yMode val="edge"/>
          <c:x val="0.2391858656556819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039594712823052"/>
          <c:y val="0.25658494347494243"/>
          <c:w val="0.42719609373152678"/>
          <c:h val="0.69712115400791941"/>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6A-4F5A-BE3E-D06CFD8AD0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6A-4F5A-BE3E-D06CFD8AD0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6A-4F5A-BE3E-D06CFD8AD0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6A-4F5A-BE3E-D06CFD8AD0A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6A-4F5A-BE3E-D06CFD8AD0A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6A-4F5A-BE3E-D06CFD8AD0A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6A-4F5A-BE3E-D06CFD8AD0A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26A-4F5A-BE3E-D06CFD8AD0A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26A-4F5A-BE3E-D06CFD8AD0A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26A-4F5A-BE3E-D06CFD8AD0AC}"/>
              </c:ext>
            </c:extLst>
          </c:dPt>
          <c:dLbls>
            <c:dLbl>
              <c:idx val="0"/>
              <c:layout>
                <c:manualLayout>
                  <c:x val="-0.14968622165472562"/>
                  <c:y val="-0.1305594163283292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26A-4F5A-BE3E-D06CFD8AD0AC}"/>
                </c:ext>
              </c:extLst>
            </c:dLbl>
            <c:dLbl>
              <c:idx val="1"/>
              <c:layout>
                <c:manualLayout>
                  <c:x val="-7.834451249149417E-2"/>
                  <c:y val="2.23147489786194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26A-4F5A-BE3E-D06CFD8AD0AC}"/>
                </c:ext>
              </c:extLst>
            </c:dLbl>
            <c:dLbl>
              <c:idx val="2"/>
              <c:layout>
                <c:manualLayout>
                  <c:x val="-5.5276654607363272E-2"/>
                  <c:y val="-2.4187044730000145E-2"/>
                </c:manualLayout>
              </c:layout>
              <c:tx>
                <c:rich>
                  <a:bodyPr/>
                  <a:lstStyle/>
                  <a:p>
                    <a:r>
                      <a:rPr lang="en-US" baseline="0" dirty="0"/>
                      <a:t>Special Revenue
5%</a:t>
                    </a:r>
                    <a:endParaRPr lang="en-US" dirty="0"/>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26A-4F5A-BE3E-D06CFD8AD0AC}"/>
                </c:ext>
              </c:extLst>
            </c:dLbl>
            <c:dLbl>
              <c:idx val="3"/>
              <c:layout>
                <c:manualLayout>
                  <c:x val="4.8126788205528362E-2"/>
                  <c:y val="-1.269585436607742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26A-4F5A-BE3E-D06CFD8AD0AC}"/>
                </c:ext>
              </c:extLst>
            </c:dLbl>
            <c:dLbl>
              <c:idx val="4"/>
              <c:layout>
                <c:manualLayout>
                  <c:x val="2.3914771070282767E-2"/>
                  <c:y val="6.22605289097983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26A-4F5A-BE3E-D06CFD8AD0AC}"/>
                </c:ext>
              </c:extLst>
            </c:dLbl>
            <c:dLbl>
              <c:idx val="8"/>
              <c:layout>
                <c:manualLayout>
                  <c:x val="0.20018518518518508"/>
                  <c:y val="0.12142785966213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26A-4F5A-BE3E-D06CFD8AD0A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5"/>
                <c:pt idx="0">
                  <c:v>General</c:v>
                </c:pt>
                <c:pt idx="1">
                  <c:v>Federal</c:v>
                </c:pt>
                <c:pt idx="2">
                  <c:v>Special Revenue</c:v>
                </c:pt>
                <c:pt idx="3">
                  <c:v>911-E</c:v>
                </c:pt>
                <c:pt idx="4">
                  <c:v>Other</c:v>
                </c:pt>
              </c:strCache>
            </c:strRef>
          </c:cat>
          <c:val>
            <c:numRef>
              <c:f>Sheet1!$B$2:$B$10</c:f>
              <c:numCache>
                <c:formatCode>_("$"* #,##0_);_("$"* \(#,##0\);_("$"* "-"??_);_(@_)</c:formatCode>
                <c:ptCount val="9"/>
                <c:pt idx="0">
                  <c:v>2537863</c:v>
                </c:pt>
                <c:pt idx="1">
                  <c:v>260973</c:v>
                </c:pt>
                <c:pt idx="2">
                  <c:v>138260</c:v>
                </c:pt>
                <c:pt idx="3">
                  <c:v>88298</c:v>
                </c:pt>
                <c:pt idx="4">
                  <c:v>6309</c:v>
                </c:pt>
              </c:numCache>
            </c:numRef>
          </c:val>
          <c:extLst>
            <c:ext xmlns:c16="http://schemas.microsoft.com/office/drawing/2014/chart" uri="{C3380CC4-5D6E-409C-BE32-E72D297353CC}">
              <c16:uniqueId val="{00000014-826A-4F5A-BE3E-D06CFD8AD0AC}"/>
            </c:ext>
          </c:extLst>
        </c:ser>
        <c:dLbls>
          <c:showLegendKey val="0"/>
          <c:showVal val="0"/>
          <c:showCatName val="0"/>
          <c:showSerName val="0"/>
          <c:showPercent val="0"/>
          <c:showBubbleSize val="0"/>
          <c:showLeaderLines val="1"/>
        </c:dLbls>
        <c:firstSliceAng val="4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04877645866381E-3"/>
          <c:y val="7.9336044063992583E-2"/>
          <c:w val="0.8423121938572794"/>
          <c:h val="0.81326758526306941"/>
        </c:manualLayout>
      </c:layout>
      <c:ofPieChart>
        <c:ofPieType val="bar"/>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80-402B-BF36-3ED71571CD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80-402B-BF36-3ED71571CD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80-402B-BF36-3ED71571CD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80-402B-BF36-3ED71571CD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F80-402B-BF36-3ED71571CD5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F80-402B-BF36-3ED71571CD5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F80-402B-BF36-3ED71571CD5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F80-402B-BF36-3ED71571CD5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F80-402B-BF36-3ED71571CD5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F80-402B-BF36-3ED71571CD5A}"/>
              </c:ext>
            </c:extLst>
          </c:dPt>
          <c:dLbls>
            <c:dLbl>
              <c:idx val="0"/>
              <c:layout>
                <c:manualLayout>
                  <c:x val="-0.11341852175447184"/>
                  <c:y val="-5.77225409828181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F80-402B-BF36-3ED71571CD5A}"/>
                </c:ext>
              </c:extLst>
            </c:dLbl>
            <c:dLbl>
              <c:idx val="1"/>
              <c:layout>
                <c:manualLayout>
                  <c:x val="1.1275891244721838E-2"/>
                  <c:y val="6.928491867775116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F80-402B-BF36-3ED71571CD5A}"/>
                </c:ext>
              </c:extLst>
            </c:dLbl>
            <c:dLbl>
              <c:idx val="2"/>
              <c:layout>
                <c:manualLayout>
                  <c:x val="-1.9308956881346605E-2"/>
                  <c:y val="1.357312376145245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F80-402B-BF36-3ED71571CD5A}"/>
                </c:ext>
              </c:extLst>
            </c:dLbl>
            <c:dLbl>
              <c:idx val="3"/>
              <c:layout>
                <c:manualLayout>
                  <c:x val="-3.6864649293289658E-3"/>
                  <c:y val="-4.875124055144929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F80-402B-BF36-3ED71571CD5A}"/>
                </c:ext>
              </c:extLst>
            </c:dLbl>
            <c:dLbl>
              <c:idx val="4"/>
              <c:layout>
                <c:manualLayout>
                  <c:x val="-1.8778391395643388E-2"/>
                  <c:y val="-0.1132502971659103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F80-402B-BF36-3ED71571CD5A}"/>
                </c:ext>
              </c:extLst>
            </c:dLbl>
            <c:dLbl>
              <c:idx val="5"/>
              <c:tx>
                <c:rich>
                  <a:bodyPr/>
                  <a:lstStyle/>
                  <a:p>
                    <a:fld id="{780C9097-BF79-4219-BC86-98E72873CED6}" type="CATEGORYNAME">
                      <a:rPr lang="en-US"/>
                      <a:pPr/>
                      <a:t>[CATEGORY NAME]</a:t>
                    </a:fld>
                    <a:r>
                      <a:rPr lang="en-US" baseline="0" dirty="0"/>
                      <a:t>
1.7%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F80-402B-BF36-3ED71571CD5A}"/>
                </c:ext>
              </c:extLst>
            </c:dLbl>
            <c:dLbl>
              <c:idx val="6"/>
              <c:tx>
                <c:rich>
                  <a:bodyPr/>
                  <a:lstStyle/>
                  <a:p>
                    <a:r>
                      <a:rPr lang="en-US" sz="1200" baseline="0" dirty="0">
                        <a:solidFill>
                          <a:schemeClr val="tx1"/>
                        </a:solidFill>
                      </a:rPr>
                      <a:t>Court of Appeals
1.0%</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2F80-402B-BF36-3ED71571CD5A}"/>
                </c:ext>
              </c:extLst>
            </c:dLbl>
            <c:dLbl>
              <c:idx val="7"/>
              <c:tx>
                <c:rich>
                  <a:bodyPr/>
                  <a:lstStyle/>
                  <a:p>
                    <a:r>
                      <a:rPr lang="en-US" sz="1200" baseline="0" dirty="0">
                        <a:solidFill>
                          <a:schemeClr val="tx1"/>
                        </a:solidFill>
                      </a:rPr>
                      <a:t>POST Board
0.9%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2F80-402B-BF36-3ED71571CD5A}"/>
                </c:ext>
              </c:extLst>
            </c:dLbl>
            <c:dLbl>
              <c:idx val="8"/>
              <c:layout>
                <c:manualLayout>
                  <c:x val="-1.5384615384615482E-3"/>
                  <c:y val="7.2956849183256692E-2"/>
                </c:manualLayout>
              </c:layout>
              <c:tx>
                <c:rich>
                  <a:bodyPr/>
                  <a:lstStyle/>
                  <a:p>
                    <a:r>
                      <a:rPr lang="en-US" sz="1200" baseline="0" dirty="0">
                        <a:solidFill>
                          <a:schemeClr val="tx1"/>
                        </a:solidFill>
                      </a:rPr>
                      <a:t>Other Agencies
0.7%</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1-2F80-402B-BF36-3ED71571CD5A}"/>
                </c:ext>
              </c:extLst>
            </c:dLbl>
            <c:dLbl>
              <c:idx val="9"/>
              <c:layout>
                <c:manualLayout>
                  <c:x val="-1.1777032867215662E-2"/>
                  <c:y val="-1.002059908561983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F80-402B-BF36-3ED71571CD5A}"/>
                </c:ext>
              </c:extLst>
            </c:dLbl>
            <c:dLbl>
              <c:idx val="13"/>
              <c:tx>
                <c:rich>
                  <a:bodyPr/>
                  <a:lstStyle/>
                  <a:p>
                    <a:r>
                      <a:rPr lang="en-US"/>
                      <a:t>3</a:t>
                    </a:r>
                    <a:r>
                      <a:rPr lang="en-US" dirty="0"/>
                      <a:t>%</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4-2F80-402B-BF36-3ED71571CD5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Corrections</c:v>
                </c:pt>
                <c:pt idx="1">
                  <c:v>Trial Courts</c:v>
                </c:pt>
                <c:pt idx="2">
                  <c:v>Public Safety</c:v>
                </c:pt>
                <c:pt idx="3">
                  <c:v>Public Defense</c:v>
                </c:pt>
                <c:pt idx="4">
                  <c:v>Supreme Court</c:v>
                </c:pt>
                <c:pt idx="5">
                  <c:v>Guardian ad litem</c:v>
                </c:pt>
                <c:pt idx="6">
                  <c:v>Court of Appeals</c:v>
                </c:pt>
                <c:pt idx="7">
                  <c:v>Human Rights</c:v>
                </c:pt>
                <c:pt idx="8">
                  <c:v>Other Agencies</c:v>
                </c:pt>
              </c:strCache>
            </c:strRef>
          </c:cat>
          <c:val>
            <c:numRef>
              <c:f>Sheet1!$B$2:$B$10</c:f>
              <c:numCache>
                <c:formatCode>General</c:formatCode>
                <c:ptCount val="9"/>
                <c:pt idx="0">
                  <c:v>1257259</c:v>
                </c:pt>
                <c:pt idx="1">
                  <c:v>634404</c:v>
                </c:pt>
                <c:pt idx="2">
                  <c:v>220310</c:v>
                </c:pt>
                <c:pt idx="3">
                  <c:v>202356</c:v>
                </c:pt>
                <c:pt idx="4">
                  <c:v>113004</c:v>
                </c:pt>
                <c:pt idx="5">
                  <c:v>44000</c:v>
                </c:pt>
                <c:pt idx="6">
                  <c:v>26326</c:v>
                </c:pt>
                <c:pt idx="7">
                  <c:v>22262</c:v>
                </c:pt>
                <c:pt idx="8">
                  <c:v>17020</c:v>
                </c:pt>
              </c:numCache>
            </c:numRef>
          </c:val>
          <c:extLst>
            <c:ext xmlns:c16="http://schemas.microsoft.com/office/drawing/2014/chart" uri="{C3380CC4-5D6E-409C-BE32-E72D297353CC}">
              <c16:uniqueId val="{00000015-2F80-402B-BF36-3ED71571CD5A}"/>
            </c:ext>
          </c:extLst>
        </c:ser>
        <c:dLbls>
          <c:showLegendKey val="0"/>
          <c:showVal val="0"/>
          <c:showCatName val="1"/>
          <c:showSerName val="0"/>
          <c:showPercent val="1"/>
          <c:showBubbleSize val="0"/>
          <c:showLeaderLines val="1"/>
        </c:dLbls>
        <c:gapWidth val="136"/>
        <c:splitType val="pos"/>
        <c:splitPos val="4"/>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baseline="0" dirty="0"/>
              <a:t>General Fund Spending &amp; Forecast </a:t>
            </a:r>
          </a:p>
          <a:p>
            <a:pPr>
              <a:defRPr/>
            </a:pPr>
            <a:r>
              <a:rPr lang="en-US" baseline="0" dirty="0"/>
              <a:t>FY 2018-19 – FY 2024-25</a:t>
            </a:r>
            <a:endParaRPr lang="en-US" sz="1400" baseline="0" dirty="0"/>
          </a:p>
          <a:p>
            <a:pPr>
              <a:defRPr/>
            </a:pPr>
            <a:r>
              <a:rPr lang="en-US" sz="1400" baseline="0" dirty="0"/>
              <a:t>(dollars in millions)</a:t>
            </a:r>
            <a:endParaRPr lang="en-US" sz="1400" dirty="0"/>
          </a:p>
        </c:rich>
      </c:tx>
      <c:layout>
        <c:manualLayout>
          <c:xMode val="edge"/>
          <c:yMode val="edge"/>
          <c:x val="0.27776469342745358"/>
          <c:y val="2.3287173388225053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1.4807339030233554E-3"/>
                  <c:y val="9.3148693552900213E-3"/>
                </c:manualLayout>
              </c:layout>
              <c:numFmt formatCode="&quot;$&quot;#,##0" sourceLinked="0"/>
              <c:spPr>
                <a:noFill/>
                <a:ln>
                  <a:noFill/>
                </a:ln>
                <a:effectLst/>
              </c:spPr>
              <c:txPr>
                <a:bodyPr rot="0" spcFirstLastPara="1" vertOverflow="overflow" horzOverflow="overflow"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DC8B-4DBD-A857-82F338E77B76}"/>
                </c:ext>
              </c:extLst>
            </c:dLbl>
            <c:dLbl>
              <c:idx val="1"/>
              <c:layout>
                <c:manualLayout>
                  <c:x val="-1.1845871224186897E-2"/>
                  <c:y val="6.9862436982525084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7123436321316043E-2"/>
                    </c:manualLayout>
                  </c15:layout>
                </c:ext>
                <c:ext xmlns:c16="http://schemas.microsoft.com/office/drawing/2014/chart" uri="{C3380CC4-5D6E-409C-BE32-E72D297353CC}">
                  <c16:uniqueId val="{00000006-DC8B-4DBD-A857-82F338E77B76}"/>
                </c:ext>
              </c:extLst>
            </c:dLbl>
            <c:dLbl>
              <c:idx val="2"/>
              <c:layout>
                <c:manualLayout>
                  <c:x val="-1.1845871224186844E-2"/>
                  <c:y val="3.4929843264487649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0137284304848526E-2"/>
                    </c:manualLayout>
                  </c15:layout>
                </c:ext>
                <c:ext xmlns:c16="http://schemas.microsoft.com/office/drawing/2014/chart" uri="{C3380CC4-5D6E-409C-BE32-E72D297353CC}">
                  <c16:uniqueId val="{00000004-DC8B-4DBD-A857-82F338E77B76}"/>
                </c:ext>
              </c:extLst>
            </c:dLbl>
            <c:dLbl>
              <c:idx val="3"/>
              <c:layout>
                <c:manualLayout>
                  <c:x val="-2.3691742448373687E-2"/>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8B-4DBD-A857-82F338E77B76}"/>
                </c:ext>
              </c:extLst>
            </c:dLbl>
            <c:numFmt formatCode="&quot;$&quot;#,##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Sheet1!$B$2:$B$5</c:f>
              <c:numCache>
                <c:formatCode>_(* #,##0.0_);_(* \(#,##0.0\);_(* "-"??_);_(@_)</c:formatCode>
                <c:ptCount val="4"/>
                <c:pt idx="0">
                  <c:v>2356.5790000000002</c:v>
                </c:pt>
                <c:pt idx="1">
                  <c:v>2563.9540000000002</c:v>
                </c:pt>
                <c:pt idx="2">
                  <c:v>2542.386</c:v>
                </c:pt>
              </c:numCache>
            </c:numRef>
          </c:val>
          <c:extLst>
            <c:ext xmlns:c16="http://schemas.microsoft.com/office/drawing/2014/chart" uri="{C3380CC4-5D6E-409C-BE32-E72D297353CC}">
              <c16:uniqueId val="{00000000-DC8B-4DBD-A857-82F338E77B76}"/>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2.0730274642326976E-2"/>
                  <c:y val="9.31486935529002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8B-4DBD-A857-82F338E77B76}"/>
                </c:ext>
              </c:extLst>
            </c:dLbl>
            <c:dLbl>
              <c:idx val="1"/>
              <c:layout>
                <c:manualLayout>
                  <c:x val="4.4422017090700126E-3"/>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8B-4DBD-A857-82F338E77B76}"/>
                </c:ext>
              </c:extLst>
            </c:dLbl>
            <c:dLbl>
              <c:idx val="2"/>
              <c:layout>
                <c:manualLayout>
                  <c:x val="4.4422017090699579E-3"/>
                  <c:y val="4.65743467764496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8B-4DBD-A857-82F338E77B76}"/>
                </c:ext>
              </c:extLst>
            </c:dLbl>
            <c:dLbl>
              <c:idx val="3"/>
              <c:layout>
                <c:manualLayout>
                  <c:x val="3.7018347575585005E-3"/>
                  <c:y val="1.2807945363523771E-2"/>
                </c:manualLayout>
              </c:layout>
              <c:numFmt formatCode="&quot;$&quot;#,##0" sourceLinked="0"/>
              <c:spPr>
                <a:noFill/>
                <a:ln>
                  <a:noFill/>
                </a:ln>
                <a:effectLst/>
              </c:spPr>
              <c:txPr>
                <a:bodyPr rot="0" spcFirstLastPara="1" vertOverflow="overflow" horzOverflow="overflow" vert="horz" wrap="square" lIns="0" tIns="19050" rIns="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7.9278493167870459E-2"/>
                      <c:h val="5.9452153660138556E-2"/>
                    </c:manualLayout>
                  </c15:layout>
                </c:ext>
                <c:ext xmlns:c16="http://schemas.microsoft.com/office/drawing/2014/chart" uri="{C3380CC4-5D6E-409C-BE32-E72D297353CC}">
                  <c16:uniqueId val="{00000009-DC8B-4DBD-A857-82F338E77B76}"/>
                </c:ext>
              </c:extLst>
            </c:dLbl>
            <c:numFmt formatCode="&quot;$&quot;#,##0" sourceLinked="0"/>
            <c:spPr>
              <a:noFill/>
              <a:ln>
                <a:noFill/>
              </a:ln>
              <a:effectLst/>
            </c:spPr>
            <c:txPr>
              <a:bodyPr rot="0" spcFirstLastPara="1" vertOverflow="overflow" horzOverflow="overflow" vert="horz" wrap="square" lIns="0" tIns="19050" rIns="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Sheet1!$C$2:$C$5</c:f>
              <c:numCache>
                <c:formatCode>_(* #,##0.0_);_(* \(#,##0.0\);_(* "-"??_);_(@_)</c:formatCode>
                <c:ptCount val="4"/>
                <c:pt idx="1">
                  <c:v>2562.482</c:v>
                </c:pt>
                <c:pt idx="2">
                  <c:v>2538.1469999999999</c:v>
                </c:pt>
                <c:pt idx="3">
                  <c:v>2537.864</c:v>
                </c:pt>
              </c:numCache>
            </c:numRef>
          </c:val>
          <c:extLst>
            <c:ext xmlns:c16="http://schemas.microsoft.com/office/drawing/2014/chart" uri="{C3380CC4-5D6E-409C-BE32-E72D297353CC}">
              <c16:uniqueId val="{00000001-DC8B-4DBD-A857-82F338E77B76}"/>
            </c:ext>
          </c:extLst>
        </c:ser>
        <c:dLbls>
          <c:showLegendKey val="0"/>
          <c:showVal val="0"/>
          <c:showCatName val="0"/>
          <c:showSerName val="0"/>
          <c:showPercent val="0"/>
          <c:showBubbleSize val="0"/>
        </c:dLbls>
        <c:gapWidth val="150"/>
        <c:axId val="179524480"/>
        <c:axId val="179524872"/>
      </c:barChart>
      <c:catAx>
        <c:axId val="179524480"/>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9524872"/>
        <c:crosses val="autoZero"/>
        <c:auto val="1"/>
        <c:lblAlgn val="ctr"/>
        <c:lblOffset val="100"/>
        <c:noMultiLvlLbl val="0"/>
      </c:catAx>
      <c:valAx>
        <c:axId val="17952487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95244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6001045008262857"/>
          <c:y val="0.13977333014844848"/>
          <c:w val="0.47843601147078835"/>
          <c:h val="0.77279981408856191"/>
        </c:manualLayout>
      </c:layout>
      <c:pieChart>
        <c:varyColors val="1"/>
        <c:ser>
          <c:idx val="0"/>
          <c:order val="0"/>
          <c:tx>
            <c:strRef>
              <c:f>Sheet1!$B$1</c:f>
              <c:strCache>
                <c:ptCount val="1"/>
                <c:pt idx="0">
                  <c:v>(in millions)</c:v>
                </c:pt>
              </c:strCache>
            </c:strRef>
          </c:tx>
          <c:dLbls>
            <c:dLbl>
              <c:idx val="0"/>
              <c:layout>
                <c:manualLayout>
                  <c:x val="2.969403130164285E-3"/>
                  <c:y val="1.9806084477827267E-3"/>
                </c:manualLayout>
              </c:layout>
              <c:numFmt formatCode="0.0%" sourceLinked="0"/>
              <c:spPr>
                <a:noFill/>
                <a:ln>
                  <a:noFill/>
                </a:ln>
                <a:effectLst/>
              </c:spPr>
              <c:txPr>
                <a:bodyPr wrap="square" lIns="38100" tIns="19050" rIns="38100" bIns="19050" anchor="ctr">
                  <a:spAutoFit/>
                </a:bodyPr>
                <a:lstStyle/>
                <a:p>
                  <a:pPr>
                    <a:defRPr sz="1400" b="1"/>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34E-44C7-AC4F-2C940683359E}"/>
                </c:ext>
              </c:extLst>
            </c:dLbl>
            <c:dLbl>
              <c:idx val="1"/>
              <c:layout>
                <c:manualLayout>
                  <c:x val="-0.15422863808690587"/>
                  <c:y val="0"/>
                </c:manualLayout>
              </c:layout>
              <c:numFmt formatCode="0.0%" sourceLinked="0"/>
              <c:spPr>
                <a:noFill/>
                <a:ln>
                  <a:noFill/>
                </a:ln>
                <a:effectLst/>
              </c:spPr>
              <c:txPr>
                <a:bodyPr wrap="square" lIns="38100" tIns="19050" rIns="38100" bIns="19050" anchor="ctr">
                  <a:spAutoFit/>
                </a:bodyPr>
                <a:lstStyle/>
                <a:p>
                  <a:pPr>
                    <a:defRPr sz="1400" b="1"/>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4E-44C7-AC4F-2C940683359E}"/>
                </c:ext>
              </c:extLst>
            </c:dLbl>
            <c:dLbl>
              <c:idx val="2"/>
              <c:layout>
                <c:manualLayout>
                  <c:x val="-1.6217920676582093E-2"/>
                  <c:y val="-1.3107816268781868E-2"/>
                </c:manualLayout>
              </c:layout>
              <c:numFmt formatCode="0.0%" sourceLinked="0"/>
              <c:spPr>
                <a:noFill/>
                <a:ln>
                  <a:noFill/>
                </a:ln>
                <a:effectLst/>
              </c:spPr>
              <c:txPr>
                <a:bodyPr wrap="square" lIns="38100" tIns="19050" rIns="38100" bIns="19050" anchor="ctr">
                  <a:spAutoFit/>
                </a:bodyPr>
                <a:lstStyle/>
                <a:p>
                  <a:pPr>
                    <a:defRPr sz="1400" b="1"/>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34E-44C7-AC4F-2C940683359E}"/>
                </c:ext>
              </c:extLst>
            </c:dLbl>
            <c:dLbl>
              <c:idx val="3"/>
              <c:layout>
                <c:manualLayout>
                  <c:x val="-4.5875984251968503E-2"/>
                  <c:y val="-2.1655776404521539E-2"/>
                </c:manualLayout>
              </c:layout>
              <c:tx>
                <c:rich>
                  <a:bodyPr/>
                  <a:lstStyle/>
                  <a:p>
                    <a:r>
                      <a:rPr lang="en-US" sz="1400" baseline="0" dirty="0"/>
                      <a:t>Transit Assistance </a:t>
                    </a:r>
                    <a:fld id="{20486060-F3B5-45A3-B298-300DE5881EF2}" type="PERCENTAGE">
                      <a:rPr lang="en-US" sz="1400" baseline="0" smtClean="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34E-44C7-AC4F-2C940683359E}"/>
                </c:ext>
              </c:extLst>
            </c:dLbl>
            <c:dLbl>
              <c:idx val="4"/>
              <c:layout>
                <c:manualLayout>
                  <c:x val="-8.7847282978516572E-2"/>
                  <c:y val="9.9474689204540872E-3"/>
                </c:manualLayout>
              </c:layout>
              <c:tx>
                <c:rich>
                  <a:bodyPr/>
                  <a:lstStyle/>
                  <a:p>
                    <a:fld id="{25B75027-6ADA-4D44-B57D-AFF6BDAB46D8}" type="CATEGORYNAME">
                      <a:rPr lang="en-US" sz="1400"/>
                      <a:pPr/>
                      <a:t>[CATEGORY NAME]</a:t>
                    </a:fld>
                    <a:r>
                      <a:rPr lang="en-US" sz="1400" baseline="0" dirty="0"/>
                      <a:t>
</a:t>
                    </a:r>
                    <a:fld id="{A8082C50-DB35-47F9-8A3E-DA3FB5309417}" type="PERCENTAGE">
                      <a:rPr lang="en-US" sz="1400" baseline="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34E-44C7-AC4F-2C940683359E}"/>
                </c:ext>
              </c:extLst>
            </c:dLbl>
            <c:dLbl>
              <c:idx val="5"/>
              <c:layout>
                <c:manualLayout>
                  <c:x val="-7.6859142607174106E-3"/>
                  <c:y val="-1.4645825167486153E-2"/>
                </c:manualLayout>
              </c:layout>
              <c:tx>
                <c:rich>
                  <a:bodyPr/>
                  <a:lstStyle/>
                  <a:p>
                    <a:fld id="{2B99C674-6898-4363-BDA6-CEC4F3377B3F}" type="CATEGORYNAME">
                      <a:rPr lang="en-US" sz="1400"/>
                      <a:pPr/>
                      <a:t>[CATEGORY NAME]</a:t>
                    </a:fld>
                    <a:r>
                      <a:rPr lang="en-US" sz="1400" baseline="0" dirty="0"/>
                      <a:t>
</a:t>
                    </a:r>
                    <a:fld id="{1770A71B-E090-46EB-A6B7-4A8AEF8D1FBD}" type="PERCENTAGE">
                      <a:rPr lang="en-US" sz="1400" baseline="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34E-44C7-AC4F-2C940683359E}"/>
                </c:ext>
              </c:extLst>
            </c:dLbl>
            <c:dLbl>
              <c:idx val="6"/>
              <c:layout>
                <c:manualLayout>
                  <c:x val="1.6415196364343347E-2"/>
                  <c:y val="-6.9127965048963681E-4"/>
                </c:manualLayout>
              </c:layout>
              <c:tx>
                <c:rich>
                  <a:bodyPr/>
                  <a:lstStyle/>
                  <a:p>
                    <a:fld id="{AF9BB6CE-E1EF-49F5-ADB2-8B91AB799B14}" type="CATEGORYNAME">
                      <a:rPr lang="en-US" sz="1400"/>
                      <a:pPr/>
                      <a:t>[CATEGORY NAME]</a:t>
                    </a:fld>
                    <a:r>
                      <a:rPr lang="en-US" sz="1400" baseline="0" dirty="0"/>
                      <a:t>
</a:t>
                    </a:r>
                    <a:fld id="{8018DA98-30A5-4BDC-8BC4-3BC04F4753F8}" type="PERCENTAGE">
                      <a:rPr lang="en-US" sz="1400" baseline="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34E-44C7-AC4F-2C940683359E}"/>
                </c:ext>
              </c:extLst>
            </c:dLbl>
            <c:dLbl>
              <c:idx val="7"/>
              <c:layout>
                <c:manualLayout>
                  <c:x val="0.10498189462428308"/>
                  <c:y val="-1.417044773605915E-2"/>
                </c:manualLayout>
              </c:layout>
              <c:tx>
                <c:rich>
                  <a:bodyPr/>
                  <a:lstStyle/>
                  <a:p>
                    <a:fld id="{055F306B-CEA8-4CB0-BA2B-0A6CB370967D}" type="CATEGORYNAME">
                      <a:rPr lang="en-US" sz="1400"/>
                      <a:pPr/>
                      <a:t>[CATEGORY NAME]</a:t>
                    </a:fld>
                    <a:r>
                      <a:rPr lang="en-US" sz="1400" baseline="0" dirty="0"/>
                      <a:t>
</a:t>
                    </a:r>
                    <a:fld id="{19B5C06D-2239-4385-84BE-4302BBBD4DD2}" type="PERCENTAGE">
                      <a:rPr lang="en-US" sz="1400" baseline="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34E-44C7-AC4F-2C940683359E}"/>
                </c:ext>
              </c:extLst>
            </c:dLbl>
            <c:dLbl>
              <c:idx val="8"/>
              <c:layout>
                <c:manualLayout>
                  <c:x val="0.16181637017595024"/>
                  <c:y val="5.7425475951535056E-2"/>
                </c:manualLayout>
              </c:layout>
              <c:tx>
                <c:rich>
                  <a:bodyPr/>
                  <a:lstStyle/>
                  <a:p>
                    <a:fld id="{2F49D89E-5B89-49F4-8031-3984104705DE}" type="CATEGORYNAME">
                      <a:rPr lang="en-US" sz="1400"/>
                      <a:pPr/>
                      <a:t>[CATEGORY NAME]</a:t>
                    </a:fld>
                    <a:r>
                      <a:rPr lang="en-US" sz="1400" baseline="0" dirty="0"/>
                      <a:t>
</a:t>
                    </a:r>
                    <a:fld id="{60423D15-9AFF-4474-9EEC-DA7534A64354}" type="PERCENTAGE">
                      <a:rPr lang="en-US" sz="1400" baseline="0"/>
                      <a:pPr/>
                      <a:t>[PERCENTAGE]</a:t>
                    </a:fld>
                    <a:endParaRPr lang="en-US" sz="14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34E-44C7-AC4F-2C940683359E}"/>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Sheet1!$A$2:$A$10</c:f>
              <c:strCache>
                <c:ptCount val="9"/>
                <c:pt idx="0">
                  <c:v>Trunk Highway</c:v>
                </c:pt>
                <c:pt idx="1">
                  <c:v>Federal</c:v>
                </c:pt>
                <c:pt idx="2">
                  <c:v>County State Aid</c:v>
                </c:pt>
                <c:pt idx="3">
                  <c:v>Transit Assistance</c:v>
                </c:pt>
                <c:pt idx="4">
                  <c:v>Municipal State Aid</c:v>
                </c:pt>
                <c:pt idx="5">
                  <c:v>Special Revenue</c:v>
                </c:pt>
                <c:pt idx="6">
                  <c:v>General</c:v>
                </c:pt>
                <c:pt idx="7">
                  <c:v>State Airports</c:v>
                </c:pt>
                <c:pt idx="8">
                  <c:v>Other</c:v>
                </c:pt>
              </c:strCache>
            </c:strRef>
          </c:cat>
          <c:val>
            <c:numRef>
              <c:f>Sheet1!$B$2:$B$10</c:f>
              <c:numCache>
                <c:formatCode>General</c:formatCode>
                <c:ptCount val="9"/>
                <c:pt idx="0">
                  <c:v>3719</c:v>
                </c:pt>
                <c:pt idx="1">
                  <c:v>1935</c:v>
                </c:pt>
                <c:pt idx="2">
                  <c:v>1748</c:v>
                </c:pt>
                <c:pt idx="3">
                  <c:v>813</c:v>
                </c:pt>
                <c:pt idx="4">
                  <c:v>440</c:v>
                </c:pt>
                <c:pt idx="5">
                  <c:v>355</c:v>
                </c:pt>
                <c:pt idx="6">
                  <c:v>250</c:v>
                </c:pt>
                <c:pt idx="7">
                  <c:v>55</c:v>
                </c:pt>
                <c:pt idx="8">
                  <c:v>41</c:v>
                </c:pt>
              </c:numCache>
            </c:numRef>
          </c:val>
          <c:extLst>
            <c:ext xmlns:c16="http://schemas.microsoft.com/office/drawing/2014/chart" uri="{C3380CC4-5D6E-409C-BE32-E72D297353CC}">
              <c16:uniqueId val="{00000009-F34E-44C7-AC4F-2C940683359E}"/>
            </c:ext>
          </c:extLst>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711118401866433"/>
          <c:y val="0.17768826888890199"/>
          <c:w val="0.43925780110819485"/>
          <c:h val="0.76249058202058173"/>
        </c:manualLayout>
      </c:layout>
      <c:pieChart>
        <c:varyColors val="1"/>
        <c:ser>
          <c:idx val="0"/>
          <c:order val="0"/>
          <c:tx>
            <c:strRef>
              <c:f>Sheet1!$B$1</c:f>
              <c:strCache>
                <c:ptCount val="1"/>
                <c:pt idx="0">
                  <c:v>(in millions)</c:v>
                </c:pt>
              </c:strCache>
            </c:strRef>
          </c:tx>
          <c:dLbls>
            <c:dLbl>
              <c:idx val="0"/>
              <c:layout>
                <c:manualLayout>
                  <c:x val="3.9362787984835113E-2"/>
                  <c:y val="-8.15974580525516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3F8-4688-874E-7AC0E5DC0A1F}"/>
                </c:ext>
              </c:extLst>
            </c:dLbl>
            <c:dLbl>
              <c:idx val="1"/>
              <c:layout>
                <c:manualLayout>
                  <c:x val="-0.16334208223972008"/>
                  <c:y val="-5.357596354472172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3F8-4688-874E-7AC0E5DC0A1F}"/>
                </c:ext>
              </c:extLst>
            </c:dLbl>
            <c:dLbl>
              <c:idx val="2"/>
              <c:layout>
                <c:manualLayout>
                  <c:x val="-9.5934188781957811E-3"/>
                  <c:y val="-6.3494477457175083E-2"/>
                </c:manualLayout>
              </c:layout>
              <c:numFmt formatCode="0.0%" sourceLinked="0"/>
              <c:spPr>
                <a:noFill/>
                <a:ln>
                  <a:noFill/>
                </a:ln>
                <a:effectLst/>
              </c:spPr>
              <c:txPr>
                <a:bodyPr vertOverflow="overflow" horzOverflow="overflow" wrap="square" lIns="38100" tIns="19050" rIns="38100" bIns="19050" anchor="ctr">
                  <a:noAutofit/>
                </a:bodyPr>
                <a:lstStyle/>
                <a:p>
                  <a:pPr>
                    <a:defRPr b="1"/>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444444444444446"/>
                      <c:h val="0.18463626983048903"/>
                    </c:manualLayout>
                  </c15:layout>
                </c:ext>
                <c:ext xmlns:c16="http://schemas.microsoft.com/office/drawing/2014/chart" uri="{C3380CC4-5D6E-409C-BE32-E72D297353CC}">
                  <c16:uniqueId val="{00000002-23F8-4688-874E-7AC0E5DC0A1F}"/>
                </c:ext>
              </c:extLst>
            </c:dLbl>
            <c:dLbl>
              <c:idx val="3"/>
              <c:layout>
                <c:manualLayout>
                  <c:x val="-3.6375644016720131E-2"/>
                  <c:y val="1.912071297373596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53C-4EF7-AD07-D09AC2392D90}"/>
                </c:ext>
              </c:extLst>
            </c:dLbl>
            <c:dLbl>
              <c:idx val="4"/>
              <c:layout>
                <c:manualLayout>
                  <c:x val="0.18859239817245066"/>
                  <c:y val="1.27732268676285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53C-4EF7-AD07-D09AC2392D90}"/>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Met Council (Metro Mobility)</c:v>
                </c:pt>
                <c:pt idx="1">
                  <c:v>Met Council (Transit)</c:v>
                </c:pt>
                <c:pt idx="2">
                  <c:v>MnDOT (Transit)</c:v>
                </c:pt>
                <c:pt idx="3">
                  <c:v>Dept of Public Safety</c:v>
                </c:pt>
                <c:pt idx="4">
                  <c:v>MnDOT (Other)</c:v>
                </c:pt>
              </c:strCache>
            </c:strRef>
          </c:cat>
          <c:val>
            <c:numRef>
              <c:f>Sheet1!$B$2:$B$6</c:f>
              <c:numCache>
                <c:formatCode>General</c:formatCode>
                <c:ptCount val="5"/>
                <c:pt idx="0">
                  <c:v>112392</c:v>
                </c:pt>
                <c:pt idx="1">
                  <c:v>65308</c:v>
                </c:pt>
                <c:pt idx="2">
                  <c:v>34498</c:v>
                </c:pt>
                <c:pt idx="3">
                  <c:v>33102</c:v>
                </c:pt>
                <c:pt idx="4">
                  <c:v>4252</c:v>
                </c:pt>
              </c:numCache>
            </c:numRef>
          </c:val>
          <c:extLst>
            <c:ext xmlns:c16="http://schemas.microsoft.com/office/drawing/2014/chart" uri="{C3380CC4-5D6E-409C-BE32-E72D297353CC}">
              <c16:uniqueId val="{00000003-23F8-4688-874E-7AC0E5DC0A1F}"/>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baseline="0" dirty="0"/>
              <a:t>General Fund Spending &amp; Forecast </a:t>
            </a:r>
          </a:p>
          <a:p>
            <a:pPr>
              <a:defRPr/>
            </a:pPr>
            <a:r>
              <a:rPr lang="en-US" baseline="0" dirty="0"/>
              <a:t>FY 2018-19 – FY 2024-25</a:t>
            </a:r>
            <a:endParaRPr lang="en-US" sz="1400" baseline="0" dirty="0"/>
          </a:p>
          <a:p>
            <a:pPr>
              <a:defRPr/>
            </a:pPr>
            <a:r>
              <a:rPr lang="en-US" sz="1400" baseline="0" dirty="0"/>
              <a:t>(dollars in millions)</a:t>
            </a:r>
            <a:endParaRPr lang="en-US" sz="1400" dirty="0"/>
          </a:p>
        </c:rich>
      </c:tx>
      <c:layout>
        <c:manualLayout>
          <c:xMode val="edge"/>
          <c:yMode val="edge"/>
          <c:x val="0.27776469342745358"/>
          <c:y val="2.3287173388225053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8.8036945249719042E-2"/>
          <c:y val="0.2012286826097624"/>
          <c:w val="0.88859384156404997"/>
          <c:h val="0.58539608181389113"/>
        </c:manualLayout>
      </c:layout>
      <c:barChart>
        <c:barDir val="col"/>
        <c:grouping val="clustered"/>
        <c:varyColors val="0"/>
        <c:ser>
          <c:idx val="0"/>
          <c:order val="0"/>
          <c:tx>
            <c:strRef>
              <c:f>Sheet1!$B$1</c:f>
              <c:strCache>
                <c:ptCount val="1"/>
                <c:pt idx="0">
                  <c:v>EOS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1.4807339030233554E-3"/>
                  <c:y val="9.3148693552900213E-3"/>
                </c:manualLayout>
              </c:layout>
              <c:numFmt formatCode="&quot;$&quot;#,##0" sourceLinked="0"/>
              <c:spPr>
                <a:noFill/>
                <a:ln>
                  <a:noFill/>
                </a:ln>
                <a:effectLst/>
              </c:spPr>
              <c:txPr>
                <a:bodyPr rot="0" spcFirstLastPara="1" vertOverflow="overflow" horzOverflow="overflow"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DC8B-4DBD-A857-82F338E77B76}"/>
                </c:ext>
              </c:extLst>
            </c:dLbl>
            <c:dLbl>
              <c:idx val="1"/>
              <c:layout>
                <c:manualLayout>
                  <c:x val="-1.1845871224186897E-2"/>
                  <c:y val="6.9862436982525084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7123436321316043E-2"/>
                    </c:manualLayout>
                  </c15:layout>
                </c:ext>
                <c:ext xmlns:c16="http://schemas.microsoft.com/office/drawing/2014/chart" uri="{C3380CC4-5D6E-409C-BE32-E72D297353CC}">
                  <c16:uniqueId val="{00000006-DC8B-4DBD-A857-82F338E77B76}"/>
                </c:ext>
              </c:extLst>
            </c:dLbl>
            <c:dLbl>
              <c:idx val="2"/>
              <c:layout>
                <c:manualLayout>
                  <c:x val="-1.1845871224186844E-2"/>
                  <c:y val="3.4929843264487649E-3"/>
                </c:manualLayout>
              </c:layout>
              <c:numFmt formatCode="&quot;$&quot;#,##0" sourceLinked="0"/>
              <c:spPr>
                <a:noFill/>
                <a:ln>
                  <a:noFill/>
                </a:ln>
                <a:effectLst/>
              </c:spPr>
              <c:txPr>
                <a:bodyPr rot="0" spcFirstLastPara="1" vertOverflow="ellipsis" vert="horz" wrap="square" lIns="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827208380534154E-2"/>
                      <c:h val="5.0137284304848526E-2"/>
                    </c:manualLayout>
                  </c15:layout>
                </c:ext>
                <c:ext xmlns:c16="http://schemas.microsoft.com/office/drawing/2014/chart" uri="{C3380CC4-5D6E-409C-BE32-E72D297353CC}">
                  <c16:uniqueId val="{00000004-DC8B-4DBD-A857-82F338E77B76}"/>
                </c:ext>
              </c:extLst>
            </c:dLbl>
            <c:dLbl>
              <c:idx val="3"/>
              <c:layout>
                <c:manualLayout>
                  <c:x val="-2.3691742448373687E-2"/>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8B-4DBD-A857-82F338E77B76}"/>
                </c:ext>
              </c:extLst>
            </c:dLbl>
            <c:numFmt formatCode="&quot;$&quot;#,##0" sourceLinked="0"/>
            <c:spPr>
              <a:noFill/>
              <a:ln>
                <a:noFill/>
              </a:ln>
              <a:effectLst/>
            </c:spPr>
            <c:txPr>
              <a:bodyPr rot="0" spcFirstLastPara="1" vertOverflow="ellipsis" vert="horz" wrap="square" lIns="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Sheet1!$B$2:$B$5</c:f>
              <c:numCache>
                <c:formatCode>_(* #,##0.0_);_(* \(#,##0.0\);_(* "-"??_);_(@_)</c:formatCode>
                <c:ptCount val="4"/>
                <c:pt idx="0">
                  <c:v>362.6</c:v>
                </c:pt>
                <c:pt idx="1">
                  <c:v>352.8</c:v>
                </c:pt>
                <c:pt idx="2">
                  <c:v>249.6</c:v>
                </c:pt>
              </c:numCache>
            </c:numRef>
          </c:val>
          <c:extLst>
            <c:ext xmlns:c16="http://schemas.microsoft.com/office/drawing/2014/chart" uri="{C3380CC4-5D6E-409C-BE32-E72D297353CC}">
              <c16:uniqueId val="{00000000-DC8B-4DBD-A857-82F338E77B76}"/>
            </c:ext>
          </c:extLst>
        </c:ser>
        <c:ser>
          <c:idx val="1"/>
          <c:order val="1"/>
          <c:tx>
            <c:strRef>
              <c:f>Sheet1!$C$1</c:f>
              <c:strCache>
                <c:ptCount val="1"/>
                <c:pt idx="0">
                  <c:v>7th SS 2020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2.0730274642326976E-2"/>
                  <c:y val="9.31486935529002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8B-4DBD-A857-82F338E77B76}"/>
                </c:ext>
              </c:extLst>
            </c:dLbl>
            <c:dLbl>
              <c:idx val="1"/>
              <c:layout>
                <c:manualLayout>
                  <c:x val="4.4422017090700126E-3"/>
                  <c:y val="4.6574346776450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8B-4DBD-A857-82F338E77B76}"/>
                </c:ext>
              </c:extLst>
            </c:dLbl>
            <c:dLbl>
              <c:idx val="2"/>
              <c:layout>
                <c:manualLayout>
                  <c:x val="4.4422017090699579E-3"/>
                  <c:y val="4.65743467764496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8B-4DBD-A857-82F338E77B76}"/>
                </c:ext>
              </c:extLst>
            </c:dLbl>
            <c:dLbl>
              <c:idx val="3"/>
              <c:layout>
                <c:manualLayout>
                  <c:x val="3.7018347575585005E-3"/>
                  <c:y val="1.2807945363523771E-2"/>
                </c:manualLayout>
              </c:layout>
              <c:numFmt formatCode="&quot;$&quot;#,##0" sourceLinked="0"/>
              <c:spPr>
                <a:noFill/>
                <a:ln>
                  <a:noFill/>
                </a:ln>
                <a:effectLst/>
              </c:spPr>
              <c:txPr>
                <a:bodyPr rot="0" spcFirstLastPara="1" vertOverflow="overflow" horzOverflow="overflow" vert="horz" wrap="square" lIns="0" tIns="19050" rIns="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7.9278493167870459E-2"/>
                      <c:h val="5.9452153660138556E-2"/>
                    </c:manualLayout>
                  </c15:layout>
                </c:ext>
                <c:ext xmlns:c16="http://schemas.microsoft.com/office/drawing/2014/chart" uri="{C3380CC4-5D6E-409C-BE32-E72D297353CC}">
                  <c16:uniqueId val="{00000009-DC8B-4DBD-A857-82F338E77B76}"/>
                </c:ext>
              </c:extLst>
            </c:dLbl>
            <c:numFmt formatCode="&quot;$&quot;#,##0" sourceLinked="0"/>
            <c:spPr>
              <a:noFill/>
              <a:ln>
                <a:noFill/>
              </a:ln>
              <a:effectLst/>
            </c:spPr>
            <c:txPr>
              <a:bodyPr rot="0" spcFirstLastPara="1" vertOverflow="overflow" horzOverflow="overflow" vert="horz" wrap="square" lIns="0" tIns="19050" rIns="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Sheet1!$A$2:$A$5</c:f>
              <c:strCache>
                <c:ptCount val="4"/>
                <c:pt idx="0">
                  <c:v>FY 2018-19
Closed Biennum</c:v>
                </c:pt>
                <c:pt idx="1">
                  <c:v>FY 2020-21
Forecast</c:v>
                </c:pt>
                <c:pt idx="2">
                  <c:v>FY 2022-23
Forecast</c:v>
                </c:pt>
                <c:pt idx="3">
                  <c:v>FY 2024-25
Planning Estimates</c:v>
                </c:pt>
              </c:strCache>
            </c:strRef>
          </c:cat>
          <c:val>
            <c:numRef>
              <c:f>Sheet1!$C$2:$C$5</c:f>
              <c:numCache>
                <c:formatCode>_(* #,##0.0_);_(* \(#,##0.0\);_(* "-"??_);_(@_)</c:formatCode>
                <c:ptCount val="4"/>
                <c:pt idx="1">
                  <c:v>349.5</c:v>
                </c:pt>
                <c:pt idx="2">
                  <c:v>249.6</c:v>
                </c:pt>
                <c:pt idx="3">
                  <c:v>249.1</c:v>
                </c:pt>
              </c:numCache>
            </c:numRef>
          </c:val>
          <c:extLst>
            <c:ext xmlns:c16="http://schemas.microsoft.com/office/drawing/2014/chart" uri="{C3380CC4-5D6E-409C-BE32-E72D297353CC}">
              <c16:uniqueId val="{00000001-DC8B-4DBD-A857-82F338E77B76}"/>
            </c:ext>
          </c:extLst>
        </c:ser>
        <c:dLbls>
          <c:showLegendKey val="0"/>
          <c:showVal val="0"/>
          <c:showCatName val="0"/>
          <c:showSerName val="0"/>
          <c:showPercent val="0"/>
          <c:showBubbleSize val="0"/>
        </c:dLbls>
        <c:gapWidth val="150"/>
        <c:axId val="179524480"/>
        <c:axId val="179524872"/>
      </c:barChart>
      <c:catAx>
        <c:axId val="179524480"/>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9524872"/>
        <c:crosses val="autoZero"/>
        <c:auto val="1"/>
        <c:lblAlgn val="ctr"/>
        <c:lblOffset val="100"/>
        <c:noMultiLvlLbl val="0"/>
      </c:catAx>
      <c:valAx>
        <c:axId val="17952487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quot;$&quot;#,##0"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95244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overlay val="0"/>
      <c:spPr>
        <a:no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stacked"/>
        <c:varyColors val="0"/>
        <c:ser>
          <c:idx val="0"/>
          <c:order val="0"/>
          <c:tx>
            <c:strRef>
              <c:f>Sheet1!$B$1</c:f>
              <c:strCache>
                <c:ptCount val="1"/>
                <c:pt idx="0">
                  <c:v>Gas Tax</c:v>
                </c:pt>
              </c:strCache>
            </c:strRef>
          </c:tx>
          <c:invertIfNegative val="0"/>
          <c:cat>
            <c:numRef>
              <c:f>Sheet1!$A$2:$A$21</c:f>
              <c:numCache>
                <c:formatCode>0</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Sheet1!$B$2:$B$21</c:f>
              <c:numCache>
                <c:formatCode>General</c:formatCode>
                <c:ptCount val="20"/>
                <c:pt idx="0">
                  <c:v>607</c:v>
                </c:pt>
                <c:pt idx="1">
                  <c:v>639.1</c:v>
                </c:pt>
                <c:pt idx="2">
                  <c:v>619.1</c:v>
                </c:pt>
                <c:pt idx="3">
                  <c:v>638.5</c:v>
                </c:pt>
                <c:pt idx="4">
                  <c:v>648.1</c:v>
                </c:pt>
                <c:pt idx="5">
                  <c:v>650.6</c:v>
                </c:pt>
                <c:pt idx="6">
                  <c:v>646.79999999999995</c:v>
                </c:pt>
                <c:pt idx="7">
                  <c:v>644.1</c:v>
                </c:pt>
                <c:pt idx="8">
                  <c:v>648.4</c:v>
                </c:pt>
                <c:pt idx="9">
                  <c:v>742.6</c:v>
                </c:pt>
                <c:pt idx="10">
                  <c:v>823.4</c:v>
                </c:pt>
                <c:pt idx="11">
                  <c:v>846</c:v>
                </c:pt>
                <c:pt idx="12">
                  <c:v>846.7</c:v>
                </c:pt>
                <c:pt idx="13">
                  <c:v>860</c:v>
                </c:pt>
                <c:pt idx="14">
                  <c:v>878</c:v>
                </c:pt>
                <c:pt idx="15">
                  <c:v>887.8</c:v>
                </c:pt>
                <c:pt idx="16">
                  <c:v>899.3</c:v>
                </c:pt>
                <c:pt idx="17">
                  <c:v>910.6</c:v>
                </c:pt>
                <c:pt idx="18">
                  <c:v>925.7</c:v>
                </c:pt>
                <c:pt idx="19">
                  <c:v>937.6</c:v>
                </c:pt>
              </c:numCache>
            </c:numRef>
          </c:val>
          <c:extLst>
            <c:ext xmlns:c16="http://schemas.microsoft.com/office/drawing/2014/chart" uri="{C3380CC4-5D6E-409C-BE32-E72D297353CC}">
              <c16:uniqueId val="{00000000-BDC3-4BC2-AD2D-6C224544FF0D}"/>
            </c:ext>
          </c:extLst>
        </c:ser>
        <c:ser>
          <c:idx val="1"/>
          <c:order val="1"/>
          <c:tx>
            <c:strRef>
              <c:f>Sheet1!$C$1</c:f>
              <c:strCache>
                <c:ptCount val="1"/>
                <c:pt idx="0">
                  <c:v>Registration Tax</c:v>
                </c:pt>
              </c:strCache>
            </c:strRef>
          </c:tx>
          <c:invertIfNegative val="0"/>
          <c:cat>
            <c:numRef>
              <c:f>Sheet1!$A$2:$A$21</c:f>
              <c:numCache>
                <c:formatCode>0</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Sheet1!$C$2:$C$21</c:f>
              <c:numCache>
                <c:formatCode>General</c:formatCode>
                <c:ptCount val="20"/>
                <c:pt idx="0">
                  <c:v>596</c:v>
                </c:pt>
                <c:pt idx="1">
                  <c:v>497.5</c:v>
                </c:pt>
                <c:pt idx="2">
                  <c:v>473.2</c:v>
                </c:pt>
                <c:pt idx="3">
                  <c:v>491.7</c:v>
                </c:pt>
                <c:pt idx="4">
                  <c:v>492.3</c:v>
                </c:pt>
                <c:pt idx="5">
                  <c:v>496.3</c:v>
                </c:pt>
                <c:pt idx="6">
                  <c:v>491.4</c:v>
                </c:pt>
                <c:pt idx="7">
                  <c:v>484</c:v>
                </c:pt>
                <c:pt idx="8">
                  <c:v>477.3</c:v>
                </c:pt>
                <c:pt idx="9">
                  <c:v>501.4</c:v>
                </c:pt>
                <c:pt idx="10">
                  <c:v>531.6</c:v>
                </c:pt>
                <c:pt idx="11">
                  <c:v>557.20000000000005</c:v>
                </c:pt>
                <c:pt idx="12">
                  <c:v>579.6</c:v>
                </c:pt>
                <c:pt idx="13">
                  <c:v>622.6</c:v>
                </c:pt>
                <c:pt idx="14">
                  <c:v>652.29999999999995</c:v>
                </c:pt>
                <c:pt idx="15">
                  <c:v>686.4</c:v>
                </c:pt>
                <c:pt idx="16">
                  <c:v>701.6</c:v>
                </c:pt>
                <c:pt idx="17">
                  <c:v>752.7</c:v>
                </c:pt>
                <c:pt idx="18">
                  <c:v>781.9</c:v>
                </c:pt>
                <c:pt idx="19">
                  <c:v>803.7</c:v>
                </c:pt>
              </c:numCache>
            </c:numRef>
          </c:val>
          <c:extLst>
            <c:ext xmlns:c16="http://schemas.microsoft.com/office/drawing/2014/chart" uri="{C3380CC4-5D6E-409C-BE32-E72D297353CC}">
              <c16:uniqueId val="{00000001-BDC3-4BC2-AD2D-6C224544FF0D}"/>
            </c:ext>
          </c:extLst>
        </c:ser>
        <c:ser>
          <c:idx val="2"/>
          <c:order val="2"/>
          <c:tx>
            <c:strRef>
              <c:f>Sheet1!$D$1</c:f>
              <c:strCache>
                <c:ptCount val="1"/>
                <c:pt idx="0">
                  <c:v>MVST</c:v>
                </c:pt>
              </c:strCache>
            </c:strRef>
          </c:tx>
          <c:invertIfNegative val="0"/>
          <c:cat>
            <c:numRef>
              <c:f>Sheet1!$A$2:$A$21</c:f>
              <c:numCache>
                <c:formatCode>0</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Sheet1!$D$2:$D$21</c:f>
              <c:numCache>
                <c:formatCode>General</c:formatCode>
                <c:ptCount val="20"/>
                <c:pt idx="0">
                  <c:v>0</c:v>
                </c:pt>
                <c:pt idx="1">
                  <c:v>161.5</c:v>
                </c:pt>
                <c:pt idx="2">
                  <c:v>189.4</c:v>
                </c:pt>
                <c:pt idx="3">
                  <c:v>193.8</c:v>
                </c:pt>
                <c:pt idx="4">
                  <c:v>178.1</c:v>
                </c:pt>
                <c:pt idx="5">
                  <c:v>166.7</c:v>
                </c:pt>
                <c:pt idx="6">
                  <c:v>161.30000000000001</c:v>
                </c:pt>
                <c:pt idx="7">
                  <c:v>159.69999999999999</c:v>
                </c:pt>
                <c:pt idx="8">
                  <c:v>196.1</c:v>
                </c:pt>
                <c:pt idx="9">
                  <c:v>195.5</c:v>
                </c:pt>
                <c:pt idx="10">
                  <c:v>216.7</c:v>
                </c:pt>
                <c:pt idx="11">
                  <c:v>276.10000000000002</c:v>
                </c:pt>
                <c:pt idx="12">
                  <c:v>335.4</c:v>
                </c:pt>
                <c:pt idx="13">
                  <c:v>358.7</c:v>
                </c:pt>
                <c:pt idx="14">
                  <c:v>384.2</c:v>
                </c:pt>
                <c:pt idx="15">
                  <c:v>416.6</c:v>
                </c:pt>
                <c:pt idx="16">
                  <c:v>428.8</c:v>
                </c:pt>
                <c:pt idx="17">
                  <c:v>452.6</c:v>
                </c:pt>
                <c:pt idx="18">
                  <c:v>463.4</c:v>
                </c:pt>
                <c:pt idx="19">
                  <c:v>485.9</c:v>
                </c:pt>
              </c:numCache>
            </c:numRef>
          </c:val>
          <c:extLst>
            <c:ext xmlns:c16="http://schemas.microsoft.com/office/drawing/2014/chart" uri="{C3380CC4-5D6E-409C-BE32-E72D297353CC}">
              <c16:uniqueId val="{00000002-BDC3-4BC2-AD2D-6C224544FF0D}"/>
            </c:ext>
          </c:extLst>
        </c:ser>
        <c:ser>
          <c:idx val="3"/>
          <c:order val="3"/>
          <c:tx>
            <c:strRef>
              <c:f>Sheet1!$E$1</c:f>
              <c:strCache>
                <c:ptCount val="1"/>
                <c:pt idx="0">
                  <c:v>Other</c:v>
                </c:pt>
              </c:strCache>
            </c:strRef>
          </c:tx>
          <c:invertIfNegative val="0"/>
          <c:cat>
            <c:numRef>
              <c:f>Sheet1!$A$2:$A$21</c:f>
              <c:numCache>
                <c:formatCode>0</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Sheet1!$E$2:$E$21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84.8</c:v>
                </c:pt>
                <c:pt idx="19">
                  <c:v>90.3</c:v>
                </c:pt>
              </c:numCache>
            </c:numRef>
          </c:val>
          <c:extLst>
            <c:ext xmlns:c16="http://schemas.microsoft.com/office/drawing/2014/chart" uri="{C3380CC4-5D6E-409C-BE32-E72D297353CC}">
              <c16:uniqueId val="{00000001-0B7E-4CAA-99B2-D5524A6A156A}"/>
            </c:ext>
          </c:extLst>
        </c:ser>
        <c:dLbls>
          <c:showLegendKey val="0"/>
          <c:showVal val="0"/>
          <c:showCatName val="0"/>
          <c:showSerName val="0"/>
          <c:showPercent val="0"/>
          <c:showBubbleSize val="0"/>
        </c:dLbls>
        <c:gapWidth val="150"/>
        <c:overlap val="100"/>
        <c:axId val="413996512"/>
        <c:axId val="413996904"/>
      </c:barChart>
      <c:catAx>
        <c:axId val="413996512"/>
        <c:scaling>
          <c:orientation val="minMax"/>
        </c:scaling>
        <c:delete val="0"/>
        <c:axPos val="b"/>
        <c:numFmt formatCode="0" sourceLinked="1"/>
        <c:majorTickMark val="none"/>
        <c:minorTickMark val="none"/>
        <c:tickLblPos val="nextTo"/>
        <c:txPr>
          <a:bodyPr rot="-3600000" vert="horz"/>
          <a:lstStyle/>
          <a:p>
            <a:pPr>
              <a:defRPr sz="1400"/>
            </a:pPr>
            <a:endParaRPr lang="en-US"/>
          </a:p>
        </c:txPr>
        <c:crossAx val="413996904"/>
        <c:crosses val="autoZero"/>
        <c:auto val="1"/>
        <c:lblAlgn val="ctr"/>
        <c:lblOffset val="100"/>
        <c:tickLblSkip val="2"/>
        <c:noMultiLvlLbl val="0"/>
      </c:catAx>
      <c:valAx>
        <c:axId val="413996904"/>
        <c:scaling>
          <c:orientation val="minMax"/>
          <c:max val="2500"/>
          <c:min val="0"/>
        </c:scaling>
        <c:delete val="0"/>
        <c:axPos val="l"/>
        <c:majorGridlines/>
        <c:numFmt formatCode="&quot;$&quot;#,##0" sourceLinked="0"/>
        <c:majorTickMark val="out"/>
        <c:minorTickMark val="none"/>
        <c:tickLblPos val="nextTo"/>
        <c:txPr>
          <a:bodyPr/>
          <a:lstStyle/>
          <a:p>
            <a:pPr>
              <a:defRPr sz="1600"/>
            </a:pPr>
            <a:endParaRPr lang="en-US"/>
          </a:p>
        </c:txPr>
        <c:crossAx val="413996512"/>
        <c:crosses val="autoZero"/>
        <c:crossBetween val="between"/>
      </c:valAx>
    </c:plotArea>
    <c:legend>
      <c:legendPos val="b"/>
      <c:layout>
        <c:manualLayout>
          <c:xMode val="edge"/>
          <c:yMode val="edge"/>
          <c:x val="0.23218418878195785"/>
          <c:y val="0.92677054642408851"/>
          <c:w val="0.62651915038397976"/>
          <c:h val="7.3229453575911485E-2"/>
        </c:manualLayout>
      </c:layout>
      <c:overlay val="0"/>
    </c:legend>
    <c:plotVisOnly val="1"/>
    <c:dispBlanksAs val="zero"/>
    <c:showDLblsOverMax val="0"/>
  </c:chart>
  <c:txPr>
    <a:bodyPr/>
    <a:lstStyle/>
    <a:p>
      <a:pPr>
        <a:defRPr sz="1800"/>
      </a:pPr>
      <a:endParaRPr lang="en-US"/>
    </a:p>
  </c:txPr>
  <c:externalData r:id="rId1">
    <c:autoUpdate val="0"/>
  </c:externalData>
  <c:userShapes r:id="rId2"/>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stacked"/>
        <c:varyColors val="0"/>
        <c:ser>
          <c:idx val="0"/>
          <c:order val="0"/>
          <c:tx>
            <c:strRef>
              <c:f>Sheet1!$B$1</c:f>
              <c:strCache>
                <c:ptCount val="1"/>
                <c:pt idx="0">
                  <c:v>Gas Tax</c:v>
                </c:pt>
              </c:strCache>
            </c:strRef>
          </c:tx>
          <c:invertIfNegative val="0"/>
          <c:dLbls>
            <c:dLbl>
              <c:idx val="0"/>
              <c:tx>
                <c:rich>
                  <a:bodyPr/>
                  <a:lstStyle/>
                  <a:p>
                    <a:fld id="{F5AD3AEC-6C9B-4840-A77F-1DB2595B82ED}"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FDE-4B8E-9BDD-D9C3873F279A}"/>
                </c:ext>
              </c:extLst>
            </c:dLbl>
            <c:numFmt formatCode="&quot;$&quot;#,##0" sourceLinked="0"/>
            <c:spPr>
              <a:noFill/>
              <a:ln>
                <a:noFill/>
              </a:ln>
              <a:effectLst/>
            </c:spPr>
            <c:txPr>
              <a:bodyPr wrap="square" lIns="0" tIns="19050" rIns="38100" bIns="19050" anchor="ctr" anchorCtr="1">
                <a:spAutoFit/>
              </a:bodyPr>
              <a:lstStyle/>
              <a:p>
                <a:pPr>
                  <a:defRPr sz="14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Sheet1!$A$2:$A$7</c:f>
              <c:numCache>
                <c:formatCode>0</c:formatCode>
                <c:ptCount val="6"/>
                <c:pt idx="0">
                  <c:v>2020</c:v>
                </c:pt>
                <c:pt idx="1">
                  <c:v>2021</c:v>
                </c:pt>
                <c:pt idx="2">
                  <c:v>2022</c:v>
                </c:pt>
                <c:pt idx="3">
                  <c:v>2023</c:v>
                </c:pt>
                <c:pt idx="4">
                  <c:v>2024</c:v>
                </c:pt>
                <c:pt idx="5">
                  <c:v>2025</c:v>
                </c:pt>
              </c:numCache>
            </c:numRef>
          </c:cat>
          <c:val>
            <c:numRef>
              <c:f>Sheet1!$B$2:$B$7</c:f>
              <c:numCache>
                <c:formatCode>General</c:formatCode>
                <c:ptCount val="6"/>
                <c:pt idx="0">
                  <c:v>879</c:v>
                </c:pt>
                <c:pt idx="1">
                  <c:v>858</c:v>
                </c:pt>
                <c:pt idx="2">
                  <c:v>923</c:v>
                </c:pt>
                <c:pt idx="3">
                  <c:v>914</c:v>
                </c:pt>
                <c:pt idx="4">
                  <c:v>905</c:v>
                </c:pt>
                <c:pt idx="5">
                  <c:v>896</c:v>
                </c:pt>
              </c:numCache>
            </c:numRef>
          </c:val>
          <c:extLst>
            <c:ext xmlns:c16="http://schemas.microsoft.com/office/drawing/2014/chart" uri="{C3380CC4-5D6E-409C-BE32-E72D297353CC}">
              <c16:uniqueId val="{00000001-4FDE-4B8E-9BDD-D9C3873F279A}"/>
            </c:ext>
          </c:extLst>
        </c:ser>
        <c:ser>
          <c:idx val="1"/>
          <c:order val="1"/>
          <c:tx>
            <c:strRef>
              <c:f>Sheet1!$C$1</c:f>
              <c:strCache>
                <c:ptCount val="1"/>
                <c:pt idx="0">
                  <c:v>Registration Tax</c:v>
                </c:pt>
              </c:strCache>
            </c:strRef>
          </c:tx>
          <c:invertIfNegative val="0"/>
          <c:dLbls>
            <c:numFmt formatCode="&quot;$&quot;#,##0" sourceLinked="0"/>
            <c:spPr>
              <a:noFill/>
              <a:ln>
                <a:noFill/>
              </a:ln>
              <a:effectLst/>
            </c:spPr>
            <c:txPr>
              <a:bodyPr wrap="square" lIns="0" tIns="19050" rIns="38100" bIns="19050" anchor="ctr" anchorCtr="1">
                <a:spAutoFit/>
              </a:bodyPr>
              <a:lstStyle/>
              <a:p>
                <a:pPr>
                  <a:defRPr sz="14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Ref>
              <c:f>Sheet1!$A$2:$A$7</c:f>
              <c:numCache>
                <c:formatCode>0</c:formatCode>
                <c:ptCount val="6"/>
                <c:pt idx="0">
                  <c:v>2020</c:v>
                </c:pt>
                <c:pt idx="1">
                  <c:v>2021</c:v>
                </c:pt>
                <c:pt idx="2">
                  <c:v>2022</c:v>
                </c:pt>
                <c:pt idx="3">
                  <c:v>2023</c:v>
                </c:pt>
                <c:pt idx="4">
                  <c:v>2024</c:v>
                </c:pt>
                <c:pt idx="5">
                  <c:v>2025</c:v>
                </c:pt>
              </c:numCache>
            </c:numRef>
          </c:cat>
          <c:val>
            <c:numRef>
              <c:f>Sheet1!$C$2:$C$7</c:f>
              <c:numCache>
                <c:formatCode>General</c:formatCode>
                <c:ptCount val="6"/>
                <c:pt idx="0">
                  <c:v>813</c:v>
                </c:pt>
                <c:pt idx="1">
                  <c:v>855</c:v>
                </c:pt>
                <c:pt idx="2">
                  <c:v>897</c:v>
                </c:pt>
                <c:pt idx="3">
                  <c:v>933</c:v>
                </c:pt>
                <c:pt idx="4">
                  <c:v>961</c:v>
                </c:pt>
                <c:pt idx="5">
                  <c:v>990</c:v>
                </c:pt>
              </c:numCache>
            </c:numRef>
          </c:val>
          <c:extLst>
            <c:ext xmlns:c16="http://schemas.microsoft.com/office/drawing/2014/chart" uri="{C3380CC4-5D6E-409C-BE32-E72D297353CC}">
              <c16:uniqueId val="{00000002-4FDE-4B8E-9BDD-D9C3873F279A}"/>
            </c:ext>
          </c:extLst>
        </c:ser>
        <c:ser>
          <c:idx val="2"/>
          <c:order val="2"/>
          <c:tx>
            <c:strRef>
              <c:f>Sheet1!$D$1</c:f>
              <c:strCache>
                <c:ptCount val="1"/>
                <c:pt idx="0">
                  <c:v>Motor Vehicle Sales Tax</c:v>
                </c:pt>
              </c:strCache>
            </c:strRef>
          </c:tx>
          <c:invertIfNegative val="0"/>
          <c:dLbls>
            <c:dLbl>
              <c:idx val="0"/>
              <c:layout>
                <c:manualLayout>
                  <c:x val="1.5432098765432098E-3"/>
                  <c:y val="-1.48331273176761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DE-4B8E-9BDD-D9C3873F279A}"/>
                </c:ext>
              </c:extLst>
            </c:dLbl>
            <c:dLbl>
              <c:idx val="1"/>
              <c:layout>
                <c:manualLayout>
                  <c:x val="3.0864197530864196E-3"/>
                  <c:y val="-3.2138442521631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DE-4B8E-9BDD-D9C3873F279A}"/>
                </c:ext>
              </c:extLst>
            </c:dLbl>
            <c:dLbl>
              <c:idx val="2"/>
              <c:layout>
                <c:manualLayout>
                  <c:x val="-5.658370848008886E-17"/>
                  <c:y val="-4.2027194066749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DE-4B8E-9BDD-D9C3873F279A}"/>
                </c:ext>
              </c:extLst>
            </c:dLbl>
            <c:dLbl>
              <c:idx val="3"/>
              <c:layout>
                <c:manualLayout>
                  <c:x val="-1.1316741696017772E-16"/>
                  <c:y val="-3.9555006180469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DE-4B8E-9BDD-D9C3873F279A}"/>
                </c:ext>
              </c:extLst>
            </c:dLbl>
            <c:dLbl>
              <c:idx val="4"/>
              <c:layout>
                <c:manualLayout>
                  <c:x val="-1.543209876543323E-3"/>
                  <c:y val="-4.9443757725587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DE-4B8E-9BDD-D9C3873F279A}"/>
                </c:ext>
              </c:extLst>
            </c:dLbl>
            <c:dLbl>
              <c:idx val="5"/>
              <c:layout>
                <c:manualLayout>
                  <c:x val="-1.5432098765432098E-3"/>
                  <c:y val="-4.6971569839307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DE-4B8E-9BDD-D9C3873F279A}"/>
                </c:ext>
              </c:extLst>
            </c:dLbl>
            <c:numFmt formatCode="&quot;$&quot;#,##0" sourceLinked="0"/>
            <c:spPr>
              <a:noFill/>
              <a:ln>
                <a:noFill/>
              </a:ln>
              <a:effectLst/>
            </c:spPr>
            <c:txPr>
              <a:bodyPr wrap="square" lIns="0" tIns="19050" rIns="38100" bIns="19050" anchor="ctr">
                <a:spAutoFit/>
              </a:bodyPr>
              <a:lstStyle/>
              <a:p>
                <a:pPr>
                  <a:defRPr sz="14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Sheet1!$A$2:$A$7</c:f>
              <c:numCache>
                <c:formatCode>0</c:formatCode>
                <c:ptCount val="6"/>
                <c:pt idx="0">
                  <c:v>2020</c:v>
                </c:pt>
                <c:pt idx="1">
                  <c:v>2021</c:v>
                </c:pt>
                <c:pt idx="2">
                  <c:v>2022</c:v>
                </c:pt>
                <c:pt idx="3">
                  <c:v>2023</c:v>
                </c:pt>
                <c:pt idx="4">
                  <c:v>2024</c:v>
                </c:pt>
                <c:pt idx="5">
                  <c:v>2025</c:v>
                </c:pt>
              </c:numCache>
            </c:numRef>
          </c:cat>
          <c:val>
            <c:numRef>
              <c:f>Sheet1!$D$2:$D$7</c:f>
              <c:numCache>
                <c:formatCode>General</c:formatCode>
                <c:ptCount val="6"/>
                <c:pt idx="0">
                  <c:v>486</c:v>
                </c:pt>
                <c:pt idx="1">
                  <c:v>529</c:v>
                </c:pt>
                <c:pt idx="2">
                  <c:v>548</c:v>
                </c:pt>
                <c:pt idx="3">
                  <c:v>566</c:v>
                </c:pt>
                <c:pt idx="4">
                  <c:v>595</c:v>
                </c:pt>
                <c:pt idx="5">
                  <c:v>629</c:v>
                </c:pt>
              </c:numCache>
            </c:numRef>
          </c:val>
          <c:extLst>
            <c:ext xmlns:c16="http://schemas.microsoft.com/office/drawing/2014/chart" uri="{C3380CC4-5D6E-409C-BE32-E72D297353CC}">
              <c16:uniqueId val="{00000009-4FDE-4B8E-9BDD-D9C3873F279A}"/>
            </c:ext>
          </c:extLst>
        </c:ser>
        <c:ser>
          <c:idx val="3"/>
          <c:order val="3"/>
          <c:tx>
            <c:strRef>
              <c:f>Sheet1!$E$1</c:f>
              <c:strCache>
                <c:ptCount val="1"/>
                <c:pt idx="0">
                  <c:v>Other</c:v>
                </c:pt>
              </c:strCache>
            </c:strRef>
          </c:tx>
          <c:invertIfNegative val="0"/>
          <c:dLbls>
            <c:numFmt formatCode="&quot;$&quot;#,##0" sourceLinked="0"/>
            <c:spPr>
              <a:noFill/>
              <a:ln>
                <a:noFill/>
              </a:ln>
              <a:effectLst/>
            </c:spPr>
            <c:txPr>
              <a:bodyPr wrap="square" lIns="0" tIns="19050" rIns="38100" bIns="19050" anchor="ctr">
                <a:spAutoFit/>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Ref>
              <c:f>Sheet1!$A$2:$A$7</c:f>
              <c:numCache>
                <c:formatCode>0</c:formatCode>
                <c:ptCount val="6"/>
                <c:pt idx="0">
                  <c:v>2020</c:v>
                </c:pt>
                <c:pt idx="1">
                  <c:v>2021</c:v>
                </c:pt>
                <c:pt idx="2">
                  <c:v>2022</c:v>
                </c:pt>
                <c:pt idx="3">
                  <c:v>2023</c:v>
                </c:pt>
                <c:pt idx="4">
                  <c:v>2024</c:v>
                </c:pt>
                <c:pt idx="5">
                  <c:v>2025</c:v>
                </c:pt>
              </c:numCache>
            </c:numRef>
          </c:cat>
          <c:val>
            <c:numRef>
              <c:f>Sheet1!$E$2:$E$7</c:f>
              <c:numCache>
                <c:formatCode>General</c:formatCode>
                <c:ptCount val="6"/>
                <c:pt idx="0">
                  <c:v>198</c:v>
                </c:pt>
                <c:pt idx="1">
                  <c:v>183</c:v>
                </c:pt>
                <c:pt idx="2">
                  <c:v>197</c:v>
                </c:pt>
                <c:pt idx="3">
                  <c:v>207</c:v>
                </c:pt>
                <c:pt idx="4">
                  <c:v>210</c:v>
                </c:pt>
                <c:pt idx="5">
                  <c:v>213</c:v>
                </c:pt>
              </c:numCache>
            </c:numRef>
          </c:val>
          <c:extLst>
            <c:ext xmlns:c16="http://schemas.microsoft.com/office/drawing/2014/chart" uri="{C3380CC4-5D6E-409C-BE32-E72D297353CC}">
              <c16:uniqueId val="{00000001-C5F9-4216-8FB3-7622D57F9093}"/>
            </c:ext>
          </c:extLst>
        </c:ser>
        <c:dLbls>
          <c:showLegendKey val="0"/>
          <c:showVal val="0"/>
          <c:showCatName val="0"/>
          <c:showSerName val="0"/>
          <c:showPercent val="0"/>
          <c:showBubbleSize val="0"/>
        </c:dLbls>
        <c:gapWidth val="150"/>
        <c:overlap val="100"/>
        <c:axId val="413989456"/>
        <c:axId val="413995336"/>
      </c:barChart>
      <c:dateAx>
        <c:axId val="413989456"/>
        <c:scaling>
          <c:orientation val="minMax"/>
        </c:scaling>
        <c:delete val="0"/>
        <c:axPos val="b"/>
        <c:numFmt formatCode="0" sourceLinked="0"/>
        <c:majorTickMark val="none"/>
        <c:minorTickMark val="none"/>
        <c:tickLblPos val="nextTo"/>
        <c:spPr>
          <a:ln/>
        </c:spPr>
        <c:txPr>
          <a:bodyPr rot="0" vert="horz"/>
          <a:lstStyle/>
          <a:p>
            <a:pPr>
              <a:defRPr/>
            </a:pPr>
            <a:endParaRPr lang="en-US"/>
          </a:p>
        </c:txPr>
        <c:crossAx val="413995336"/>
        <c:crosses val="autoZero"/>
        <c:auto val="0"/>
        <c:lblOffset val="0"/>
        <c:baseTimeUnit val="days"/>
      </c:dateAx>
      <c:valAx>
        <c:axId val="413995336"/>
        <c:scaling>
          <c:orientation val="minMax"/>
        </c:scaling>
        <c:delete val="0"/>
        <c:axPos val="l"/>
        <c:majorGridlines/>
        <c:numFmt formatCode="&quot;$&quot;#,##0" sourceLinked="0"/>
        <c:majorTickMark val="out"/>
        <c:minorTickMark val="none"/>
        <c:tickLblPos val="nextTo"/>
        <c:crossAx val="413989456"/>
        <c:crosses val="autoZero"/>
        <c:crossBetween val="between"/>
      </c:valAx>
    </c:plotArea>
    <c:legend>
      <c:legendPos val="b"/>
      <c:layout>
        <c:manualLayout>
          <c:xMode val="edge"/>
          <c:yMode val="edge"/>
          <c:x val="0.12240923009623798"/>
          <c:y val="0.92643956279259898"/>
          <c:w val="0.87076042578011081"/>
          <c:h val="6.8616061434842279E-2"/>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91071163274409E-2"/>
          <c:y val="0.21623972621959128"/>
          <c:w val="0.80581785767345115"/>
          <c:h val="0.7190460903016662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4C-44D2-A9B5-041C2092B9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4C-44D2-A9B5-041C2092B9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4C-44D2-A9B5-041C2092B9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4C-44D2-A9B5-041C2092B92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44C-44D2-A9B5-041C2092B92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44C-44D2-A9B5-041C2092B92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44C-44D2-A9B5-041C2092B929}"/>
              </c:ext>
            </c:extLst>
          </c:dPt>
          <c:dLbls>
            <c:dLbl>
              <c:idx val="0"/>
              <c:layout>
                <c:manualLayout>
                  <c:x val="1.2061110285742584E-2"/>
                  <c:y val="-1.8799535038178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44C-44D2-A9B5-041C2092B929}"/>
                </c:ext>
              </c:extLst>
            </c:dLbl>
            <c:dLbl>
              <c:idx val="1"/>
              <c:layout>
                <c:manualLayout>
                  <c:x val="-3.7566483434853672E-2"/>
                  <c:y val="3.07304765858669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4C-44D2-A9B5-041C2092B929}"/>
                </c:ext>
              </c:extLst>
            </c:dLbl>
            <c:dLbl>
              <c:idx val="2"/>
              <c:layout>
                <c:manualLayout>
                  <c:x val="0.31568984301490616"/>
                  <c:y val="-4.40160469716609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4C-44D2-A9B5-041C2092B929}"/>
                </c:ext>
              </c:extLst>
            </c:dLbl>
            <c:dLbl>
              <c:idx val="3"/>
              <c:layout>
                <c:manualLayout>
                  <c:x val="4.2230352102213639E-2"/>
                  <c:y val="4.624651151589175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44C-44D2-A9B5-041C2092B929}"/>
                </c:ext>
              </c:extLst>
            </c:dLbl>
            <c:dLbl>
              <c:idx val="4"/>
              <c:layout>
                <c:manualLayout>
                  <c:x val="-0.11697172287426336"/>
                  <c:y val="4.62354641432110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44C-44D2-A9B5-041C2092B929}"/>
                </c:ext>
              </c:extLst>
            </c:dLbl>
            <c:dLbl>
              <c:idx val="5"/>
              <c:layout>
                <c:manualLayout>
                  <c:x val="-0.31132075471698112"/>
                  <c:y val="-4.4896522574311808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864779874213839"/>
                      <c:h val="0.17327251681023464"/>
                    </c:manualLayout>
                  </c15:layout>
                </c:ext>
                <c:ext xmlns:c16="http://schemas.microsoft.com/office/drawing/2014/chart" uri="{C3380CC4-5D6E-409C-BE32-E72D297353CC}">
                  <c16:uniqueId val="{0000000B-044C-44D2-A9B5-041C2092B92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Transit Assistance</c:v>
                </c:pt>
                <c:pt idx="1">
                  <c:v>General</c:v>
                </c:pt>
              </c:strCache>
            </c:strRef>
          </c:cat>
          <c:val>
            <c:numRef>
              <c:f>Sheet1!$B$2:$B$4</c:f>
              <c:numCache>
                <c:formatCode>General</c:formatCode>
                <c:ptCount val="3"/>
                <c:pt idx="0">
                  <c:v>668088</c:v>
                </c:pt>
                <c:pt idx="1">
                  <c:v>177700</c:v>
                </c:pt>
              </c:numCache>
            </c:numRef>
          </c:val>
          <c:extLst>
            <c:ext xmlns:c16="http://schemas.microsoft.com/office/drawing/2014/chart" uri="{C3380CC4-5D6E-409C-BE32-E72D297353CC}">
              <c16:uniqueId val="{0000000E-044C-44D2-A9B5-041C2092B9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Where Do General Fund Dollars Go - FY 2018-19</a:t>
            </a:r>
          </a:p>
          <a:p>
            <a:pPr>
              <a:defRPr/>
            </a:pPr>
            <a:r>
              <a:rPr lang="en-US"/>
              <a:t>Total Spending $44.6 Billion</a:t>
            </a:r>
          </a:p>
        </c:rich>
      </c:tx>
      <c:layout>
        <c:manualLayout>
          <c:xMode val="edge"/>
          <c:yMode val="edge"/>
          <c:x val="0.24557324205075953"/>
          <c:y val="8.9399187269537071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dLbls>
          <c:showLegendKey val="0"/>
          <c:showVal val="0"/>
          <c:showCatName val="1"/>
          <c:showSerName val="0"/>
          <c:showPercent val="1"/>
          <c:showBubbleSize val="0"/>
          <c:showLeaderLines val="0"/>
        </c:dLbls>
        <c:firstSliceAng val="11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91071163274409E-2"/>
          <c:y val="0.21623972621959128"/>
          <c:w val="0.80581785767345115"/>
          <c:h val="0.7190460903016662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81-49D3-ADD9-EFB96E43DB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81-49D3-ADD9-EFB96E43DB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81-49D3-ADD9-EFB96E43DB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81-49D3-ADD9-EFB96E43DB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681-49D3-ADD9-EFB96E43DB9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681-49D3-ADD9-EFB96E43DB9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681-49D3-ADD9-EFB96E43DB94}"/>
              </c:ext>
            </c:extLst>
          </c:dPt>
          <c:dLbls>
            <c:dLbl>
              <c:idx val="0"/>
              <c:layout>
                <c:manualLayout>
                  <c:x val="1.2061110285742584E-2"/>
                  <c:y val="-1.8799535038178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681-49D3-ADD9-EFB96E43DB94}"/>
                </c:ext>
              </c:extLst>
            </c:dLbl>
            <c:dLbl>
              <c:idx val="1"/>
              <c:layout>
                <c:manualLayout>
                  <c:x val="-3.7566483434853672E-2"/>
                  <c:y val="3.07304765858669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681-49D3-ADD9-EFB96E43DB94}"/>
                </c:ext>
              </c:extLst>
            </c:dLbl>
            <c:dLbl>
              <c:idx val="2"/>
              <c:layout>
                <c:manualLayout>
                  <c:x val="0.38487223295201306"/>
                  <c:y val="9.62855860730633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681-49D3-ADD9-EFB96E43DB94}"/>
                </c:ext>
              </c:extLst>
            </c:dLbl>
            <c:dLbl>
              <c:idx val="3"/>
              <c:layout>
                <c:manualLayout>
                  <c:x val="4.2230352102213639E-2"/>
                  <c:y val="4.624651151589175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681-49D3-ADD9-EFB96E43DB94}"/>
                </c:ext>
              </c:extLst>
            </c:dLbl>
            <c:dLbl>
              <c:idx val="4"/>
              <c:layout>
                <c:manualLayout>
                  <c:x val="-0.11697172287426336"/>
                  <c:y val="4.62354641432110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681-49D3-ADD9-EFB96E43DB94}"/>
                </c:ext>
              </c:extLst>
            </c:dLbl>
            <c:dLbl>
              <c:idx val="5"/>
              <c:layout>
                <c:manualLayout>
                  <c:x val="-0.31132075471698112"/>
                  <c:y val="-4.4896522574311808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864779874213839"/>
                      <c:h val="0.17327251681023464"/>
                    </c:manualLayout>
                  </c15:layout>
                </c:ext>
                <c:ext xmlns:c16="http://schemas.microsoft.com/office/drawing/2014/chart" uri="{C3380CC4-5D6E-409C-BE32-E72D297353CC}">
                  <c16:uniqueId val="{0000000B-9681-49D3-ADD9-EFB96E43DB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Transit Assistance</c:v>
                </c:pt>
                <c:pt idx="1">
                  <c:v>General</c:v>
                </c:pt>
                <c:pt idx="2">
                  <c:v>Trunk Highway</c:v>
                </c:pt>
              </c:strCache>
            </c:strRef>
          </c:cat>
          <c:val>
            <c:numRef>
              <c:f>Sheet1!$B$2:$B$5</c:f>
              <c:numCache>
                <c:formatCode>General</c:formatCode>
                <c:ptCount val="4"/>
                <c:pt idx="0">
                  <c:v>144592</c:v>
                </c:pt>
                <c:pt idx="1">
                  <c:v>34498</c:v>
                </c:pt>
                <c:pt idx="2">
                  <c:v>1864</c:v>
                </c:pt>
              </c:numCache>
            </c:numRef>
          </c:val>
          <c:extLst>
            <c:ext xmlns:c16="http://schemas.microsoft.com/office/drawing/2014/chart" uri="{C3380CC4-5D6E-409C-BE32-E72D297353CC}">
              <c16:uniqueId val="{0000000E-9681-49D3-ADD9-EFB96E43DB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Agency All Funds, FY 2022-23</a:t>
            </a:r>
          </a:p>
          <a:p>
            <a:pPr>
              <a:defRPr>
                <a:solidFill>
                  <a:schemeClr val="tx1"/>
                </a:solidFill>
              </a:defRPr>
            </a:pPr>
            <a:r>
              <a:rPr lang="en-US" sz="1600" b="1" dirty="0">
                <a:solidFill>
                  <a:schemeClr val="tx1"/>
                </a:solidFill>
              </a:rPr>
              <a:t>Base Budget $7.9 Billion</a:t>
            </a:r>
            <a:r>
              <a:rPr lang="en-US" sz="1600" b="1" baseline="0" dirty="0">
                <a:solidFill>
                  <a:schemeClr val="tx1"/>
                </a:solidFill>
              </a:rPr>
              <a:t> (8.5% of total All Funds)</a:t>
            </a:r>
            <a:endParaRPr lang="en-US" sz="1600" b="1" dirty="0">
              <a:solidFill>
                <a:schemeClr val="tx1"/>
              </a:solidFill>
            </a:endParaRPr>
          </a:p>
        </c:rich>
      </c:tx>
      <c:layout>
        <c:manualLayout>
          <c:xMode val="edge"/>
          <c:yMode val="edge"/>
          <c:x val="0.2887354283417275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039594712823052"/>
          <c:y val="0.25658494347494243"/>
          <c:w val="0.42719609373152678"/>
          <c:h val="0.69712115400791941"/>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9B-4B7F-B00B-F0A862AFE3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9B-4B7F-B00B-F0A862AFE3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9B-4B7F-B00B-F0A862AFE3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9B-4B7F-B00B-F0A862AFE3A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9B-4B7F-B00B-F0A862AFE3A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9B-4B7F-B00B-F0A862AFE3A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9B-4B7F-B00B-F0A862AFE3A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29B-4B7F-B00B-F0A862AFE3A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29B-4B7F-B00B-F0A862AFE3A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29B-4B7F-B00B-F0A862AFE3A4}"/>
              </c:ext>
            </c:extLst>
          </c:dPt>
          <c:dLbls>
            <c:dLbl>
              <c:idx val="0"/>
              <c:layout>
                <c:manualLayout>
                  <c:x val="2.5989454020950084E-2"/>
                  <c:y val="-5.46023026754962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29B-4B7F-B00B-F0A862AFE3A4}"/>
                </c:ext>
              </c:extLst>
            </c:dLbl>
            <c:dLbl>
              <c:idx val="1"/>
              <c:layout>
                <c:manualLayout>
                  <c:x val="-2.2789009481922883E-2"/>
                  <c:y val="-9.538145249603139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29B-4B7F-B00B-F0A862AFE3A4}"/>
                </c:ext>
              </c:extLst>
            </c:dLbl>
            <c:dLbl>
              <c:idx val="2"/>
              <c:layout>
                <c:manualLayout>
                  <c:x val="-4.1763141093849758E-2"/>
                  <c:y val="-2.13497947595186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29B-4B7F-B00B-F0A862AFE3A4}"/>
                </c:ext>
              </c:extLst>
            </c:dLbl>
            <c:dLbl>
              <c:idx val="3"/>
              <c:layout>
                <c:manualLayout>
                  <c:x val="-9.6017355938615781E-2"/>
                  <c:y val="-3.96483785654697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29B-4B7F-B00B-F0A862AFE3A4}"/>
                </c:ext>
              </c:extLst>
            </c:dLbl>
            <c:dLbl>
              <c:idx val="4"/>
              <c:layout>
                <c:manualLayout>
                  <c:x val="-1.6625759617885601E-2"/>
                  <c:y val="-3.57486550748304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29B-4B7F-B00B-F0A862AFE3A4}"/>
                </c:ext>
              </c:extLst>
            </c:dLbl>
            <c:dLbl>
              <c:idx val="5"/>
              <c:layout>
                <c:manualLayout>
                  <c:x val="0.10656215270388499"/>
                  <c:y val="-7.08075801996763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29B-4B7F-B00B-F0A862AFE3A4}"/>
                </c:ext>
              </c:extLst>
            </c:dLbl>
            <c:dLbl>
              <c:idx val="6"/>
              <c:layout>
                <c:manualLayout>
                  <c:x val="9.3318554775247572E-2"/>
                  <c:y val="-3.2605415817446716E-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29B-4B7F-B00B-F0A862AFE3A4}"/>
                </c:ext>
              </c:extLst>
            </c:dLbl>
            <c:dLbl>
              <c:idx val="7"/>
              <c:layout>
                <c:manualLayout>
                  <c:x val="0.11061425598827174"/>
                  <c:y val="8.493517888990327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29B-4B7F-B00B-F0A862AFE3A4}"/>
                </c:ext>
              </c:extLst>
            </c:dLbl>
            <c:dLbl>
              <c:idx val="8"/>
              <c:layout>
                <c:manualLayout>
                  <c:x val="4.8533494124045305E-2"/>
                  <c:y val="0.150830531325508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29B-4B7F-B00B-F0A862AFE3A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Trunk Highway</c:v>
                </c:pt>
                <c:pt idx="1">
                  <c:v>Federal</c:v>
                </c:pt>
                <c:pt idx="2">
                  <c:v>County State-Aid</c:v>
                </c:pt>
                <c:pt idx="3">
                  <c:v>Municipal State Aid</c:v>
                </c:pt>
                <c:pt idx="4">
                  <c:v>Special Revenue</c:v>
                </c:pt>
                <c:pt idx="5">
                  <c:v>Transit Assistance</c:v>
                </c:pt>
                <c:pt idx="6">
                  <c:v>State Airports</c:v>
                </c:pt>
                <c:pt idx="7">
                  <c:v>General</c:v>
                </c:pt>
                <c:pt idx="8">
                  <c:v>Other</c:v>
                </c:pt>
              </c:strCache>
            </c:strRef>
          </c:cat>
          <c:val>
            <c:numRef>
              <c:f>Sheet1!$B$2:$B$10</c:f>
              <c:numCache>
                <c:formatCode>_("$"* #,##0_);_("$"* \(#,##0\);_("$"* "-"??_);_(@_)</c:formatCode>
                <c:ptCount val="9"/>
                <c:pt idx="0">
                  <c:v>3466995</c:v>
                </c:pt>
                <c:pt idx="1">
                  <c:v>1875351</c:v>
                </c:pt>
                <c:pt idx="2">
                  <c:v>1748499</c:v>
                </c:pt>
                <c:pt idx="3">
                  <c:v>440406</c:v>
                </c:pt>
                <c:pt idx="4">
                  <c:v>160156</c:v>
                </c:pt>
                <c:pt idx="5">
                  <c:v>144592</c:v>
                </c:pt>
                <c:pt idx="6">
                  <c:v>54799</c:v>
                </c:pt>
                <c:pt idx="7">
                  <c:v>38750</c:v>
                </c:pt>
                <c:pt idx="8">
                  <c:v>19614</c:v>
                </c:pt>
              </c:numCache>
            </c:numRef>
          </c:val>
          <c:extLst>
            <c:ext xmlns:c16="http://schemas.microsoft.com/office/drawing/2014/chart" uri="{C3380CC4-5D6E-409C-BE32-E72D297353CC}">
              <c16:uniqueId val="{00000014-C29B-4B7F-B00B-F0A862AFE3A4}"/>
            </c:ext>
          </c:extLst>
        </c:ser>
        <c:dLbls>
          <c:showLegendKey val="0"/>
          <c:showVal val="0"/>
          <c:showCatName val="0"/>
          <c:showSerName val="0"/>
          <c:showPercent val="0"/>
          <c:showBubbleSize val="0"/>
          <c:showLeaderLines val="1"/>
        </c:dLbls>
        <c:firstSliceAng val="53"/>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Agency All Funds, FY 2022-23</a:t>
            </a:r>
          </a:p>
          <a:p>
            <a:pPr>
              <a:defRPr>
                <a:solidFill>
                  <a:schemeClr val="tx1"/>
                </a:solidFill>
              </a:defRPr>
            </a:pPr>
            <a:r>
              <a:rPr lang="en-US" sz="1600" b="1" dirty="0">
                <a:solidFill>
                  <a:schemeClr val="tx1"/>
                </a:solidFill>
              </a:rPr>
              <a:t>Base Budget $560.8 million</a:t>
            </a:r>
            <a:r>
              <a:rPr lang="en-US" sz="1600" b="1" baseline="0" dirty="0">
                <a:solidFill>
                  <a:schemeClr val="tx1"/>
                </a:solidFill>
              </a:rPr>
              <a:t> (0.6% of total All Funds)</a:t>
            </a:r>
            <a:endParaRPr lang="en-US" sz="1600" b="1" dirty="0">
              <a:solidFill>
                <a:schemeClr val="tx1"/>
              </a:solidFill>
            </a:endParaRPr>
          </a:p>
        </c:rich>
      </c:tx>
      <c:layout>
        <c:manualLayout>
          <c:xMode val="edge"/>
          <c:yMode val="edge"/>
          <c:x val="0.2557023953086945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039594712823052"/>
          <c:y val="0.25658494347494243"/>
          <c:w val="0.42719609373152678"/>
          <c:h val="0.69712115400791941"/>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7F-4D27-8BA4-C29A5B76E40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7F-4D27-8BA4-C29A5B76E40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7F-4D27-8BA4-C29A5B76E40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7F-4D27-8BA4-C29A5B76E40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7F-4D27-8BA4-C29A5B76E40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7F-4D27-8BA4-C29A5B76E40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F7F-4D27-8BA4-C29A5B76E40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F7F-4D27-8BA4-C29A5B76E40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F7F-4D27-8BA4-C29A5B76E40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F7F-4D27-8BA4-C29A5B76E400}"/>
              </c:ext>
            </c:extLst>
          </c:dPt>
          <c:dLbls>
            <c:dLbl>
              <c:idx val="0"/>
              <c:layout>
                <c:manualLayout>
                  <c:x val="2.5989454020950084E-2"/>
                  <c:y val="-5.46023026754962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F7F-4D27-8BA4-C29A5B76E400}"/>
                </c:ext>
              </c:extLst>
            </c:dLbl>
            <c:dLbl>
              <c:idx val="1"/>
              <c:layout>
                <c:manualLayout>
                  <c:x val="-2.2789009481922883E-2"/>
                  <c:y val="-9.538145249603139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F7F-4D27-8BA4-C29A5B76E400}"/>
                </c:ext>
              </c:extLst>
            </c:dLbl>
            <c:dLbl>
              <c:idx val="2"/>
              <c:layout>
                <c:manualLayout>
                  <c:x val="-4.2256035563122173E-3"/>
                  <c:y val="-2.41870447300001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F7F-4D27-8BA4-C29A5B76E400}"/>
                </c:ext>
              </c:extLst>
            </c:dLbl>
            <c:dLbl>
              <c:idx val="3"/>
              <c:layout>
                <c:manualLayout>
                  <c:x val="-5.3975313896573736E-2"/>
                  <c:y val="-5.67999848741739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F7F-4D27-8BA4-C29A5B76E400}"/>
                </c:ext>
              </c:extLst>
            </c:dLbl>
            <c:dLbl>
              <c:idx val="4"/>
              <c:layout>
                <c:manualLayout>
                  <c:x val="-1.6625759617885601E-2"/>
                  <c:y val="-3.57486550748304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F7F-4D27-8BA4-C29A5B76E400}"/>
                </c:ext>
              </c:extLst>
            </c:dLbl>
            <c:dLbl>
              <c:idx val="5"/>
              <c:layout>
                <c:manualLayout>
                  <c:x val="9.4550140691873091E-2"/>
                  <c:y val="1.98509102891888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F7F-4D27-8BA4-C29A5B76E400}"/>
                </c:ext>
              </c:extLst>
            </c:dLbl>
            <c:dLbl>
              <c:idx val="6"/>
              <c:layout>
                <c:manualLayout>
                  <c:x val="9.3318554775247572E-2"/>
                  <c:y val="-3.2605415817446716E-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F7F-4D27-8BA4-C29A5B76E400}"/>
                </c:ext>
              </c:extLst>
            </c:dLbl>
            <c:dLbl>
              <c:idx val="7"/>
              <c:layout>
                <c:manualLayout>
                  <c:x val="0.11061425598827174"/>
                  <c:y val="8.493517888990327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F7F-4D27-8BA4-C29A5B76E400}"/>
                </c:ext>
              </c:extLst>
            </c:dLbl>
            <c:dLbl>
              <c:idx val="8"/>
              <c:layout>
                <c:manualLayout>
                  <c:x val="4.8533494124045305E-2"/>
                  <c:y val="0.150830531325508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F7F-4D27-8BA4-C29A5B76E4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Trunk Highway</c:v>
                </c:pt>
                <c:pt idx="1">
                  <c:v>Special Revenue</c:v>
                </c:pt>
                <c:pt idx="2">
                  <c:v>Federal</c:v>
                </c:pt>
                <c:pt idx="3">
                  <c:v>General</c:v>
                </c:pt>
                <c:pt idx="4">
                  <c:v>Highway User Tax Distribution</c:v>
                </c:pt>
                <c:pt idx="5">
                  <c:v>Other</c:v>
                </c:pt>
              </c:strCache>
            </c:strRef>
          </c:cat>
          <c:val>
            <c:numRef>
              <c:f>Sheet1!$B$2:$B$7</c:f>
              <c:numCache>
                <c:formatCode>_("$"* #,##0_);_("$"* \(#,##0\);_("$"* "-"??_);_(@_)</c:formatCode>
                <c:ptCount val="6"/>
                <c:pt idx="0">
                  <c:v>251754</c:v>
                </c:pt>
                <c:pt idx="1">
                  <c:v>194703</c:v>
                </c:pt>
                <c:pt idx="2">
                  <c:v>59557</c:v>
                </c:pt>
                <c:pt idx="3">
                  <c:v>33102</c:v>
                </c:pt>
                <c:pt idx="4">
                  <c:v>18524</c:v>
                </c:pt>
                <c:pt idx="5">
                  <c:v>3160</c:v>
                </c:pt>
              </c:numCache>
            </c:numRef>
          </c:val>
          <c:extLst>
            <c:ext xmlns:c16="http://schemas.microsoft.com/office/drawing/2014/chart" uri="{C3380CC4-5D6E-409C-BE32-E72D297353CC}">
              <c16:uniqueId val="{00000014-8F7F-4D27-8BA4-C29A5B76E400}"/>
            </c:ext>
          </c:extLst>
        </c:ser>
        <c:dLbls>
          <c:showLegendKey val="0"/>
          <c:showVal val="0"/>
          <c:showCatName val="0"/>
          <c:showSerName val="0"/>
          <c:showPercent val="0"/>
          <c:showBubbleSize val="0"/>
          <c:showLeaderLines val="1"/>
        </c:dLbls>
        <c:firstSliceAng val="53"/>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2-01T12:15:23.138" idx="1">
    <p:pos x="5088" y="712"/>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1.png"/></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5.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png"/></Relationships>
</file>

<file path=ppt/drawings/_rels/vmlDrawing146.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1.png"/></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0.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1.png"/></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0.09091</cdr:x>
      <cdr:y>0</cdr:y>
    </cdr:from>
    <cdr:to>
      <cdr:x>0.91818</cdr:x>
      <cdr:y>0.15682</cdr:y>
    </cdr:to>
    <cdr:sp macro="" textlink="">
      <cdr:nvSpPr>
        <cdr:cNvPr id="2" name="TextBox 1">
          <a:extLst xmlns:a="http://schemas.openxmlformats.org/drawingml/2006/main">
            <a:ext uri="{FF2B5EF4-FFF2-40B4-BE49-F238E27FC236}">
              <a16:creationId xmlns:a16="http://schemas.microsoft.com/office/drawing/2014/main" id="{A6DAC483-4C11-4181-B87D-922EF92C1EA1}"/>
            </a:ext>
          </a:extLst>
        </cdr:cNvPr>
        <cdr:cNvSpPr txBox="1"/>
      </cdr:nvSpPr>
      <cdr:spPr>
        <a:xfrm xmlns:a="http://schemas.openxmlformats.org/drawingml/2006/main">
          <a:off x="762000" y="-1200151"/>
          <a:ext cx="6934200" cy="8112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rtl="0">
            <a:defRPr sz="1862" b="1" i="0" u="none" strike="noStrike" kern="1200" spc="0" baseline="0">
              <a:solidFill>
                <a:prstClr val="black"/>
              </a:solidFill>
              <a:latin typeface="+mj-lt"/>
              <a:ea typeface="+mn-ea"/>
              <a:cs typeface="+mn-cs"/>
            </a:defRPr>
          </a:pPr>
          <a:r>
            <a:rPr lang="en-US" b="1" kern="1200" dirty="0">
              <a:solidFill>
                <a:schemeClr val="tx1"/>
              </a:solidFill>
            </a:rPr>
            <a:t>Education Property Tax Trends By Fund/Category, FY 2002 – 2025 (est.)</a:t>
          </a:r>
        </a:p>
        <a:p xmlns:a="http://schemas.openxmlformats.org/drawingml/2006/main">
          <a:pPr algn="ctr" rtl="0">
            <a:defRPr sz="1862" b="1" i="0" u="none" strike="noStrike" kern="1200" spc="0" baseline="0">
              <a:solidFill>
                <a:prstClr val="black"/>
              </a:solidFill>
              <a:latin typeface="+mj-lt"/>
              <a:ea typeface="+mn-ea"/>
              <a:cs typeface="+mn-cs"/>
            </a:defRPr>
          </a:pPr>
          <a:r>
            <a:rPr lang="en-US" sz="1400" b="1" kern="1200" dirty="0">
              <a:solidFill>
                <a:schemeClr val="tx1"/>
              </a:solidFill>
            </a:rPr>
            <a:t>(dollars in 000s)</a:t>
          </a:r>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0.04645</cdr:x>
      <cdr:y>0.78947</cdr:y>
    </cdr:from>
    <cdr:to>
      <cdr:x>0.34018</cdr:x>
      <cdr:y>1</cdr:y>
    </cdr:to>
    <cdr:sp macro="" textlink="">
      <cdr:nvSpPr>
        <cdr:cNvPr id="2" name="TextBox 1">
          <a:extLst xmlns:a="http://schemas.openxmlformats.org/drawingml/2006/main">
            <a:ext uri="{FF2B5EF4-FFF2-40B4-BE49-F238E27FC236}">
              <a16:creationId xmlns:a16="http://schemas.microsoft.com/office/drawing/2014/main" id="{8C445BD7-21A9-41FF-8CDD-98271212BAD7}"/>
            </a:ext>
          </a:extLst>
        </cdr:cNvPr>
        <cdr:cNvSpPr txBox="1"/>
      </cdr:nvSpPr>
      <cdr:spPr>
        <a:xfrm xmlns:a="http://schemas.openxmlformats.org/drawingml/2006/main">
          <a:off x="409736" y="3429000"/>
          <a:ext cx="2590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0.49074</cdr:x>
      <cdr:y>0.70997</cdr:y>
    </cdr:from>
    <cdr:to>
      <cdr:x>0.73148</cdr:x>
      <cdr:y>0.78714</cdr:y>
    </cdr:to>
    <cdr:sp macro="" textlink="">
      <cdr:nvSpPr>
        <cdr:cNvPr id="2" name="TextBox 1"/>
        <cdr:cNvSpPr txBox="1"/>
      </cdr:nvSpPr>
      <cdr:spPr>
        <a:xfrm xmlns:a="http://schemas.openxmlformats.org/drawingml/2006/main">
          <a:off x="4038600" y="3505200"/>
          <a:ext cx="1981194" cy="380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0.11321</cdr:x>
      <cdr:y>0.02267</cdr:y>
    </cdr:from>
    <cdr:to>
      <cdr:x>0.88679</cdr:x>
      <cdr:y>0.14543</cdr:y>
    </cdr:to>
    <cdr:sp macro="" textlink="">
      <cdr:nvSpPr>
        <cdr:cNvPr id="2" name="TextBox 1"/>
        <cdr:cNvSpPr txBox="1"/>
      </cdr:nvSpPr>
      <cdr:spPr>
        <a:xfrm xmlns:a="http://schemas.openxmlformats.org/drawingml/2006/main">
          <a:off x="457200" y="102603"/>
          <a:ext cx="3124200" cy="5556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dirty="0"/>
            <a:t>Metropolitan Transit (Met Council)</a:t>
          </a:r>
        </a:p>
        <a:p xmlns:a="http://schemas.openxmlformats.org/drawingml/2006/main">
          <a:pPr algn="ctr"/>
          <a:r>
            <a:rPr lang="en-US" sz="1300" b="1" dirty="0"/>
            <a:t>Base Budget $845.8 million (0.9% of total All Funds)</a:t>
          </a:r>
        </a:p>
      </cdr:txBody>
    </cdr:sp>
  </cdr:relSizeAnchor>
</c:userShapes>
</file>

<file path=ppt/drawings/drawing5.xml><?xml version="1.0" encoding="utf-8"?>
<c:userShapes xmlns:c="http://schemas.openxmlformats.org/drawingml/2006/chart">
  <cdr:relSizeAnchor xmlns:cdr="http://schemas.openxmlformats.org/drawingml/2006/chartDrawing">
    <cdr:from>
      <cdr:x>0.11321</cdr:x>
      <cdr:y>0.01497</cdr:y>
    </cdr:from>
    <cdr:to>
      <cdr:x>0.88679</cdr:x>
      <cdr:y>0.13774</cdr:y>
    </cdr:to>
    <cdr:sp macro="" textlink="">
      <cdr:nvSpPr>
        <cdr:cNvPr id="3" name="TextBox 1"/>
        <cdr:cNvSpPr txBox="1"/>
      </cdr:nvSpPr>
      <cdr:spPr>
        <a:xfrm xmlns:a="http://schemas.openxmlformats.org/drawingml/2006/main">
          <a:off x="457200" y="67760"/>
          <a:ext cx="3124200" cy="5556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t>Greater MN Transit (</a:t>
          </a:r>
          <a:r>
            <a:rPr lang="en-US" sz="1400" b="1" dirty="0" err="1"/>
            <a:t>MnDOT</a:t>
          </a:r>
          <a:r>
            <a:rPr lang="en-US" sz="1400" b="1" dirty="0"/>
            <a:t>)</a:t>
          </a:r>
        </a:p>
        <a:p xmlns:a="http://schemas.openxmlformats.org/drawingml/2006/main">
          <a:pPr algn="ctr"/>
          <a:r>
            <a:rPr lang="en-US" sz="1300" b="1" dirty="0"/>
            <a:t>Base Budget $181.0 million (0.2% of total All Funds)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030" y="5"/>
            <a:ext cx="2972421" cy="466725"/>
          </a:xfrm>
          <a:prstGeom prst="rect">
            <a:avLst/>
          </a:prstGeom>
        </p:spPr>
        <p:txBody>
          <a:bodyPr vert="horz" lIns="91440" tIns="45720" rIns="91440" bIns="45720" rtlCol="0"/>
          <a:lstStyle>
            <a:lvl1pPr algn="r">
              <a:defRPr sz="1200"/>
            </a:lvl1pPr>
          </a:lstStyle>
          <a:p>
            <a:fld id="{9ECEB86C-6BE1-4CC0-8AD5-D86712105441}" type="datetimeFigureOut">
              <a:rPr lang="en-US" smtClean="0"/>
              <a:t>2/11/21</a:t>
            </a:fld>
            <a:endParaRPr lang="en-US"/>
          </a:p>
        </p:txBody>
      </p:sp>
      <p:sp>
        <p:nvSpPr>
          <p:cNvPr id="5" name="Slide Number Placeholder 4"/>
          <p:cNvSpPr>
            <a:spLocks noGrp="1"/>
          </p:cNvSpPr>
          <p:nvPr>
            <p:ph type="sldNum" sz="quarter" idx="3"/>
          </p:nvPr>
        </p:nvSpPr>
        <p:spPr>
          <a:xfrm>
            <a:off x="3884030" y="8829677"/>
            <a:ext cx="2972421" cy="466725"/>
          </a:xfrm>
          <a:prstGeom prst="rect">
            <a:avLst/>
          </a:prstGeom>
        </p:spPr>
        <p:txBody>
          <a:bodyPr vert="horz" lIns="91440" tIns="45720" rIns="91440" bIns="45720" rtlCol="0" anchor="b"/>
          <a:lstStyle>
            <a:lvl1pPr algn="r">
              <a:defRPr sz="1200"/>
            </a:lvl1pPr>
          </a:lstStyle>
          <a:p>
            <a:fld id="{E8B6A026-175E-4E50-B239-706A0BA2F42B}" type="slidenum">
              <a:rPr lang="en-US" smtClean="0"/>
              <a:t>‹#›</a:t>
            </a:fld>
            <a:endParaRPr lang="en-US"/>
          </a:p>
        </p:txBody>
      </p:sp>
    </p:spTree>
    <p:extLst>
      <p:ext uri="{BB962C8B-B14F-4D97-AF65-F5344CB8AC3E}">
        <p14:creationId xmlns:p14="http://schemas.microsoft.com/office/powerpoint/2010/main" val="93794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1"/>
            <a:ext cx="2971800" cy="466434"/>
          </a:xfrm>
          <a:prstGeom prst="rect">
            <a:avLst/>
          </a:prstGeom>
        </p:spPr>
        <p:txBody>
          <a:bodyPr vert="horz" lIns="93177" tIns="46589" rIns="93177" bIns="46589" rtlCol="0"/>
          <a:lstStyle>
            <a:lvl1pPr algn="r">
              <a:defRPr sz="1200"/>
            </a:lvl1pPr>
          </a:lstStyle>
          <a:p>
            <a:fld id="{3CCBC4F4-54A9-4EE1-8392-0FD7BF0069D2}" type="datetimeFigureOut">
              <a:rPr lang="en-US" smtClean="0"/>
              <a:t>2/11/21</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73895"/>
            <a:ext cx="548640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C1590B7E-9BB5-420D-8840-5921EEA10A6E}" type="slidenum">
              <a:rPr lang="en-US" smtClean="0"/>
              <a:t>‹#›</a:t>
            </a:fld>
            <a:endParaRPr lang="en-US"/>
          </a:p>
        </p:txBody>
      </p:sp>
    </p:spTree>
    <p:extLst>
      <p:ext uri="{BB962C8B-B14F-4D97-AF65-F5344CB8AC3E}">
        <p14:creationId xmlns:p14="http://schemas.microsoft.com/office/powerpoint/2010/main" val="125524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Lighten colors?</a:t>
            </a:r>
          </a:p>
        </p:txBody>
      </p:sp>
      <p:sp>
        <p:nvSpPr>
          <p:cNvPr id="4" name="Slide Number Placeholder 3"/>
          <p:cNvSpPr>
            <a:spLocks noGrp="1"/>
          </p:cNvSpPr>
          <p:nvPr>
            <p:ph type="sldNum" sz="quarter" idx="10"/>
          </p:nvPr>
        </p:nvSpPr>
        <p:spPr/>
        <p:txBody>
          <a:bodyPr/>
          <a:lstStyle/>
          <a:p>
            <a:fld id="{C1590B7E-9BB5-420D-8840-5921EEA10A6E}" type="slidenum">
              <a:rPr lang="en-US" smtClean="0"/>
              <a:t>11</a:t>
            </a:fld>
            <a:endParaRPr lang="en-US"/>
          </a:p>
        </p:txBody>
      </p:sp>
    </p:spTree>
    <p:extLst>
      <p:ext uri="{BB962C8B-B14F-4D97-AF65-F5344CB8AC3E}">
        <p14:creationId xmlns:p14="http://schemas.microsoft.com/office/powerpoint/2010/main" val="108648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E5F01-AEA1-46EA-8D38-E9324142009D}" type="slidenum">
              <a:rPr lang="en-US" smtClean="0"/>
              <a:t>57</a:t>
            </a:fld>
            <a:endParaRPr lang="en-US"/>
          </a:p>
        </p:txBody>
      </p:sp>
    </p:spTree>
    <p:extLst>
      <p:ext uri="{BB962C8B-B14F-4D97-AF65-F5344CB8AC3E}">
        <p14:creationId xmlns:p14="http://schemas.microsoft.com/office/powerpoint/2010/main" val="1755852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3ABC17-5346-473F-B902-A3BCCBB9E418}" type="slidenum">
              <a:rPr lang="en-US" smtClean="0"/>
              <a:pPr/>
              <a:t>175</a:t>
            </a:fld>
            <a:endParaRPr lang="en-US"/>
          </a:p>
        </p:txBody>
      </p:sp>
    </p:spTree>
    <p:extLst>
      <p:ext uri="{BB962C8B-B14F-4D97-AF65-F5344CB8AC3E}">
        <p14:creationId xmlns:p14="http://schemas.microsoft.com/office/powerpoint/2010/main" val="82176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signs on structural balance?</a:t>
            </a:r>
          </a:p>
        </p:txBody>
      </p:sp>
      <p:sp>
        <p:nvSpPr>
          <p:cNvPr id="4" name="Slide Number Placeholder 3"/>
          <p:cNvSpPr>
            <a:spLocks noGrp="1"/>
          </p:cNvSpPr>
          <p:nvPr>
            <p:ph type="sldNum" sz="quarter" idx="10"/>
          </p:nvPr>
        </p:nvSpPr>
        <p:spPr/>
        <p:txBody>
          <a:bodyPr/>
          <a:lstStyle/>
          <a:p>
            <a:fld id="{C1590B7E-9BB5-420D-8840-5921EEA10A6E}" type="slidenum">
              <a:rPr lang="en-US" smtClean="0"/>
              <a:t>29</a:t>
            </a:fld>
            <a:endParaRPr lang="en-US"/>
          </a:p>
        </p:txBody>
      </p:sp>
    </p:spTree>
    <p:extLst>
      <p:ext uri="{BB962C8B-B14F-4D97-AF65-F5344CB8AC3E}">
        <p14:creationId xmlns:p14="http://schemas.microsoft.com/office/powerpoint/2010/main" val="111172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signs on structural balance?</a:t>
            </a:r>
          </a:p>
        </p:txBody>
      </p:sp>
      <p:sp>
        <p:nvSpPr>
          <p:cNvPr id="4" name="Slide Number Placeholder 3"/>
          <p:cNvSpPr>
            <a:spLocks noGrp="1"/>
          </p:cNvSpPr>
          <p:nvPr>
            <p:ph type="sldNum" sz="quarter" idx="10"/>
          </p:nvPr>
        </p:nvSpPr>
        <p:spPr/>
        <p:txBody>
          <a:bodyPr/>
          <a:lstStyle/>
          <a:p>
            <a:fld id="{C1590B7E-9BB5-420D-8840-5921EEA10A6E}" type="slidenum">
              <a:rPr lang="en-US" smtClean="0"/>
              <a:t>40</a:t>
            </a:fld>
            <a:endParaRPr lang="en-US"/>
          </a:p>
        </p:txBody>
      </p:sp>
    </p:spTree>
    <p:extLst>
      <p:ext uri="{BB962C8B-B14F-4D97-AF65-F5344CB8AC3E}">
        <p14:creationId xmlns:p14="http://schemas.microsoft.com/office/powerpoint/2010/main" val="85347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E5F01-AEA1-46EA-8D38-E9324142009D}" type="slidenum">
              <a:rPr lang="en-US" smtClean="0"/>
              <a:t>44</a:t>
            </a:fld>
            <a:endParaRPr lang="en-US"/>
          </a:p>
        </p:txBody>
      </p:sp>
    </p:spTree>
    <p:extLst>
      <p:ext uri="{BB962C8B-B14F-4D97-AF65-F5344CB8AC3E}">
        <p14:creationId xmlns:p14="http://schemas.microsoft.com/office/powerpoint/2010/main" val="71881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labels</a:t>
            </a:r>
          </a:p>
        </p:txBody>
      </p:sp>
      <p:sp>
        <p:nvSpPr>
          <p:cNvPr id="4" name="Slide Number Placeholder 3"/>
          <p:cNvSpPr>
            <a:spLocks noGrp="1"/>
          </p:cNvSpPr>
          <p:nvPr>
            <p:ph type="sldNum" sz="quarter" idx="10"/>
          </p:nvPr>
        </p:nvSpPr>
        <p:spPr/>
        <p:txBody>
          <a:bodyPr/>
          <a:lstStyle/>
          <a:p>
            <a:fld id="{C1590B7E-9BB5-420D-8840-5921EEA10A6E}" type="slidenum">
              <a:rPr lang="en-US" smtClean="0"/>
              <a:t>45</a:t>
            </a:fld>
            <a:endParaRPr lang="en-US"/>
          </a:p>
        </p:txBody>
      </p:sp>
    </p:spTree>
    <p:extLst>
      <p:ext uri="{BB962C8B-B14F-4D97-AF65-F5344CB8AC3E}">
        <p14:creationId xmlns:p14="http://schemas.microsoft.com/office/powerpoint/2010/main" val="128677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47.7 billion (approximately 85% of tall tax revenue) goes into the General Fund</a:t>
            </a:r>
          </a:p>
          <a:p>
            <a:r>
              <a:rPr lang="en-US" dirty="0"/>
              <a:t>8.9 billion goes into all other funds</a:t>
            </a:r>
          </a:p>
        </p:txBody>
      </p:sp>
      <p:sp>
        <p:nvSpPr>
          <p:cNvPr id="4" name="Slide Number Placeholder 3"/>
          <p:cNvSpPr>
            <a:spLocks noGrp="1"/>
          </p:cNvSpPr>
          <p:nvPr>
            <p:ph type="sldNum" sz="quarter" idx="5"/>
          </p:nvPr>
        </p:nvSpPr>
        <p:spPr/>
        <p:txBody>
          <a:bodyPr/>
          <a:lstStyle/>
          <a:p>
            <a:fld id="{3F0E5F01-AEA1-46EA-8D38-E9324142009D}" type="slidenum">
              <a:rPr lang="en-US" smtClean="0"/>
              <a:t>47</a:t>
            </a:fld>
            <a:endParaRPr lang="en-US"/>
          </a:p>
        </p:txBody>
      </p:sp>
    </p:spTree>
    <p:extLst>
      <p:ext uri="{BB962C8B-B14F-4D97-AF65-F5344CB8AC3E}">
        <p14:creationId xmlns:p14="http://schemas.microsoft.com/office/powerpoint/2010/main" val="35223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E5F01-AEA1-46EA-8D38-E9324142009D}" type="slidenum">
              <a:rPr lang="en-US" smtClean="0"/>
              <a:t>48</a:t>
            </a:fld>
            <a:endParaRPr lang="en-US"/>
          </a:p>
        </p:txBody>
      </p:sp>
    </p:spTree>
    <p:extLst>
      <p:ext uri="{BB962C8B-B14F-4D97-AF65-F5344CB8AC3E}">
        <p14:creationId xmlns:p14="http://schemas.microsoft.com/office/powerpoint/2010/main" val="27879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E5F01-AEA1-46EA-8D38-E9324142009D}" type="slidenum">
              <a:rPr lang="en-US" smtClean="0"/>
              <a:t>51</a:t>
            </a:fld>
            <a:endParaRPr lang="en-US"/>
          </a:p>
        </p:txBody>
      </p:sp>
    </p:spTree>
    <p:extLst>
      <p:ext uri="{BB962C8B-B14F-4D97-AF65-F5344CB8AC3E}">
        <p14:creationId xmlns:p14="http://schemas.microsoft.com/office/powerpoint/2010/main" val="60812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E5F01-AEA1-46EA-8D38-E9324142009D}" type="slidenum">
              <a:rPr lang="en-US" smtClean="0"/>
              <a:t>52</a:t>
            </a:fld>
            <a:endParaRPr lang="en-US"/>
          </a:p>
        </p:txBody>
      </p:sp>
    </p:spTree>
    <p:extLst>
      <p:ext uri="{BB962C8B-B14F-4D97-AF65-F5344CB8AC3E}">
        <p14:creationId xmlns:p14="http://schemas.microsoft.com/office/powerpoint/2010/main" val="225729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54D3D3-7143-4360-9C41-FB0FF776D932}" type="datetimeFigureOut">
              <a:rPr lang="en-US" smtClean="0"/>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4D3D3-7143-4360-9C41-FB0FF776D932}" type="datetimeFigureOut">
              <a:rPr lang="en-US" smtClean="0"/>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4D3D3-7143-4360-9C41-FB0FF776D932}" type="datetimeFigureOut">
              <a:rPr lang="en-US" smtClean="0"/>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4D3D3-7143-4360-9C41-FB0FF776D932}" type="datetimeFigureOut">
              <a:rPr lang="en-US" smtClean="0"/>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4D3D3-7143-4360-9C41-FB0FF776D932}" type="datetimeFigureOut">
              <a:rPr lang="en-US" smtClean="0"/>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4D3D3-7143-4360-9C41-FB0FF776D932}" type="datetimeFigureOut">
              <a:rPr lang="en-US" smtClean="0"/>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4D3D3-7143-4360-9C41-FB0FF776D932}" type="datetimeFigureOut">
              <a:rPr lang="en-US" smtClean="0"/>
              <a:t>2/11/21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4D3D3-7143-4360-9C41-FB0FF776D932}" type="datetimeFigureOut">
              <a:rPr lang="en-US" smtClean="0"/>
              <a:t>2/11/21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4D3D3-7143-4360-9C41-FB0FF776D932}" type="datetimeFigureOut">
              <a:rPr lang="en-US" smtClean="0"/>
              <a:t>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4D3D3-7143-4360-9C41-FB0FF776D932}" type="datetimeFigureOut">
              <a:rPr lang="en-US" smtClean="0"/>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4D3D3-7143-4360-9C41-FB0FF776D932}" type="datetimeFigureOut">
              <a:rPr lang="en-US" smtClean="0"/>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CFCF9-8AE7-476E-92C3-51750232A55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4D3D3-7143-4360-9C41-FB0FF776D932}" type="datetimeFigureOut">
              <a:rPr lang="en-US" smtClean="0"/>
              <a:t>2/11/21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CFCF9-8AE7-476E-92C3-51750232A55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4.xml"/><Relationship Id="rId1" Type="http://schemas.openxmlformats.org/officeDocument/2006/relationships/vmlDrawing" Target="../drawings/vmlDrawing100.v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6.xml"/><Relationship Id="rId1" Type="http://schemas.openxmlformats.org/officeDocument/2006/relationships/vmlDrawing" Target="../drawings/vmlDrawing101.v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6.xml"/><Relationship Id="rId1" Type="http://schemas.openxmlformats.org/officeDocument/2006/relationships/vmlDrawing" Target="../drawings/vmlDrawing102.vml"/><Relationship Id="rId5" Type="http://schemas.openxmlformats.org/officeDocument/2006/relationships/chart" Target="../charts/chart57.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4.xml"/><Relationship Id="rId1" Type="http://schemas.openxmlformats.org/officeDocument/2006/relationships/vmlDrawing" Target="../drawings/vmlDrawing103.v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6.xml"/><Relationship Id="rId1" Type="http://schemas.openxmlformats.org/officeDocument/2006/relationships/vmlDrawing" Target="../drawings/vmlDrawing104.v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6.xml"/><Relationship Id="rId1" Type="http://schemas.openxmlformats.org/officeDocument/2006/relationships/vmlDrawing" Target="../drawings/vmlDrawing105.vml"/><Relationship Id="rId5" Type="http://schemas.openxmlformats.org/officeDocument/2006/relationships/chart" Target="../charts/chart60.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6.xml"/><Relationship Id="rId1" Type="http://schemas.openxmlformats.org/officeDocument/2006/relationships/vmlDrawing" Target="../drawings/vmlDrawing106.v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4.xml"/><Relationship Id="rId1" Type="http://schemas.openxmlformats.org/officeDocument/2006/relationships/vmlDrawing" Target="../drawings/vmlDrawing107.v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6.xml"/><Relationship Id="rId1" Type="http://schemas.openxmlformats.org/officeDocument/2006/relationships/vmlDrawing" Target="../drawings/vmlDrawing108.vml"/><Relationship Id="rId5" Type="http://schemas.openxmlformats.org/officeDocument/2006/relationships/chart" Target="../charts/chart61.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6.xml"/><Relationship Id="rId1" Type="http://schemas.openxmlformats.org/officeDocument/2006/relationships/vmlDrawing" Target="../drawings/vmlDrawing109.vml"/><Relationship Id="rId5" Type="http://schemas.openxmlformats.org/officeDocument/2006/relationships/hyperlink" Target="mailto:casey.muhm@senate.mn"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png"/><Relationship Id="rId4" Type="http://schemas.openxmlformats.org/officeDocument/2006/relationships/oleObject" Target="../embeddings/oleObject11.bin"/></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7.xml"/><Relationship Id="rId1" Type="http://schemas.openxmlformats.org/officeDocument/2006/relationships/vmlDrawing" Target="../drawings/vmlDrawing110.vml"/><Relationship Id="rId5" Type="http://schemas.openxmlformats.org/officeDocument/2006/relationships/chart" Target="../charts/chart62.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7.xml"/><Relationship Id="rId1" Type="http://schemas.openxmlformats.org/officeDocument/2006/relationships/vmlDrawing" Target="../drawings/vmlDrawing111.v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7.xml"/><Relationship Id="rId1" Type="http://schemas.openxmlformats.org/officeDocument/2006/relationships/vmlDrawing" Target="../drawings/vmlDrawing112.vml"/><Relationship Id="rId5" Type="http://schemas.openxmlformats.org/officeDocument/2006/relationships/chart" Target="../charts/chart63.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7.xml"/><Relationship Id="rId1" Type="http://schemas.openxmlformats.org/officeDocument/2006/relationships/vmlDrawing" Target="../drawings/vmlDrawing113.v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7.xml"/><Relationship Id="rId1" Type="http://schemas.openxmlformats.org/officeDocument/2006/relationships/vmlDrawing" Target="../drawings/vmlDrawing114.v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7.xml"/><Relationship Id="rId1" Type="http://schemas.openxmlformats.org/officeDocument/2006/relationships/vmlDrawing" Target="../drawings/vmlDrawing115.v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6.xml"/><Relationship Id="rId1" Type="http://schemas.openxmlformats.org/officeDocument/2006/relationships/vmlDrawing" Target="../drawings/vmlDrawing116.v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6.xml"/><Relationship Id="rId1" Type="http://schemas.openxmlformats.org/officeDocument/2006/relationships/vmlDrawing" Target="../drawings/vmlDrawing117.vml"/><Relationship Id="rId5" Type="http://schemas.openxmlformats.org/officeDocument/2006/relationships/chart" Target="../charts/chart66.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6.xml"/><Relationship Id="rId1" Type="http://schemas.openxmlformats.org/officeDocument/2006/relationships/vmlDrawing" Target="../drawings/vmlDrawing118.v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6.xml"/><Relationship Id="rId1" Type="http://schemas.openxmlformats.org/officeDocument/2006/relationships/vmlDrawing" Target="../drawings/vmlDrawing119.v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6.xml"/><Relationship Id="rId1" Type="http://schemas.openxmlformats.org/officeDocument/2006/relationships/vmlDrawing" Target="../drawings/vmlDrawing120.v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6.xml"/><Relationship Id="rId1" Type="http://schemas.openxmlformats.org/officeDocument/2006/relationships/vmlDrawing" Target="../drawings/vmlDrawing121.v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7.xml"/><Relationship Id="rId1" Type="http://schemas.openxmlformats.org/officeDocument/2006/relationships/vmlDrawing" Target="../drawings/vmlDrawing122.vml"/><Relationship Id="rId5" Type="http://schemas.openxmlformats.org/officeDocument/2006/relationships/chart" Target="../charts/chart67.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7.xml"/><Relationship Id="rId1" Type="http://schemas.openxmlformats.org/officeDocument/2006/relationships/vmlDrawing" Target="../drawings/vmlDrawing123.v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6.xml"/><Relationship Id="rId1" Type="http://schemas.openxmlformats.org/officeDocument/2006/relationships/vmlDrawing" Target="../drawings/vmlDrawing124.v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6.xml"/><Relationship Id="rId1" Type="http://schemas.openxmlformats.org/officeDocument/2006/relationships/vmlDrawing" Target="../drawings/vmlDrawing125.vml"/><Relationship Id="rId5" Type="http://schemas.openxmlformats.org/officeDocument/2006/relationships/chart" Target="../charts/chart68.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6.xml"/><Relationship Id="rId1" Type="http://schemas.openxmlformats.org/officeDocument/2006/relationships/vmlDrawing" Target="../drawings/vmlDrawing126.v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6.xml"/><Relationship Id="rId1" Type="http://schemas.openxmlformats.org/officeDocument/2006/relationships/vmlDrawing" Target="../drawings/vmlDrawing127.v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6.xml"/><Relationship Id="rId1" Type="http://schemas.openxmlformats.org/officeDocument/2006/relationships/vmlDrawing" Target="../drawings/vmlDrawing128.vml"/><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6.xml"/><Relationship Id="rId1" Type="http://schemas.openxmlformats.org/officeDocument/2006/relationships/vmlDrawing" Target="../drawings/vmlDrawing129.v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6.xml"/><Relationship Id="rId1" Type="http://schemas.openxmlformats.org/officeDocument/2006/relationships/vmlDrawing" Target="../drawings/vmlDrawing130.v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6.xml"/><Relationship Id="rId1" Type="http://schemas.openxmlformats.org/officeDocument/2006/relationships/vmlDrawing" Target="../drawings/vmlDrawing131.vml"/><Relationship Id="rId5" Type="http://schemas.openxmlformats.org/officeDocument/2006/relationships/chart" Target="../charts/chart69.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6.xml"/><Relationship Id="rId1" Type="http://schemas.openxmlformats.org/officeDocument/2006/relationships/vmlDrawing" Target="../drawings/vmlDrawing132.vml"/><Relationship Id="rId5" Type="http://schemas.openxmlformats.org/officeDocument/2006/relationships/hyperlink" Target="mailto:casey.muhm@senate.mn" TargetMode="External"/><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6.xml"/><Relationship Id="rId1" Type="http://schemas.openxmlformats.org/officeDocument/2006/relationships/vmlDrawing" Target="../drawings/vmlDrawing133.v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Layout" Target="../slideLayouts/slideLayout6.xml"/><Relationship Id="rId1" Type="http://schemas.openxmlformats.org/officeDocument/2006/relationships/vmlDrawing" Target="../drawings/vmlDrawing134.vml"/><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Layout" Target="../slideLayouts/slideLayout6.xml"/><Relationship Id="rId1" Type="http://schemas.openxmlformats.org/officeDocument/2006/relationships/vmlDrawing" Target="../drawings/vmlDrawing135.vml"/><Relationship Id="rId5" Type="http://schemas.openxmlformats.org/officeDocument/2006/relationships/chart" Target="../charts/chart70.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Layout" Target="../slideLayouts/slideLayout6.xml"/><Relationship Id="rId1" Type="http://schemas.openxmlformats.org/officeDocument/2006/relationships/vmlDrawing" Target="../drawings/vmlDrawing136.v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Layout" Target="../slideLayouts/slideLayout6.xml"/><Relationship Id="rId1" Type="http://schemas.openxmlformats.org/officeDocument/2006/relationships/vmlDrawing" Target="../drawings/vmlDrawing137.vml"/><Relationship Id="rId6" Type="http://schemas.openxmlformats.org/officeDocument/2006/relationships/comments" Target="../comments/comment1.xml"/><Relationship Id="rId5" Type="http://schemas.openxmlformats.org/officeDocument/2006/relationships/chart" Target="../charts/chart71.xml"/><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6.xml"/><Relationship Id="rId1" Type="http://schemas.openxmlformats.org/officeDocument/2006/relationships/vmlDrawing" Target="../drawings/vmlDrawing138.v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6.xml"/><Relationship Id="rId1" Type="http://schemas.openxmlformats.org/officeDocument/2006/relationships/vmlDrawing" Target="../drawings/vmlDrawing139.vml"/><Relationship Id="rId5" Type="http://schemas.openxmlformats.org/officeDocument/2006/relationships/hyperlink" Target="mailto:dennis.albrecht@senate.mn"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hyperlink" Target="https://www.senate.mn/departments/fiscalpol/tracking/index.html" TargetMode="External"/><Relationship Id="rId3" Type="http://schemas.openxmlformats.org/officeDocument/2006/relationships/hyperlink" Target="https://mn.gov/mmb/forecast/forecast/" TargetMode="External"/><Relationship Id="rId7" Type="http://schemas.openxmlformats.org/officeDocument/2006/relationships/hyperlink" Target="http://www.house.leg.state.mn.us/Fiscal/Home/TrackingSheets" TargetMode="Externa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hyperlink" Target="https://www.revenue.state.mn.us/revenue-analyses" TargetMode="External"/><Relationship Id="rId5" Type="http://schemas.openxmlformats.org/officeDocument/2006/relationships/hyperlink" Target="https://mn.gov/mmbapps/fnsearchlbo/" TargetMode="External"/><Relationship Id="rId10" Type="http://schemas.openxmlformats.org/officeDocument/2006/relationships/image" Target="../media/image1.png"/><Relationship Id="rId4" Type="http://schemas.openxmlformats.org/officeDocument/2006/relationships/hyperlink" Target="https://mn.gov/mmb/budget/current-budget/governors-budget-recommendations/" TargetMode="External"/><Relationship Id="rId9" Type="http://schemas.openxmlformats.org/officeDocument/2006/relationships/oleObject" Target="../embeddings/oleObject14.bin"/></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Layout" Target="../slideLayouts/slideLayout6.xml"/><Relationship Id="rId1" Type="http://schemas.openxmlformats.org/officeDocument/2006/relationships/vmlDrawing" Target="../drawings/vmlDrawing140.vml"/><Relationship Id="rId5" Type="http://schemas.openxmlformats.org/officeDocument/2006/relationships/chart" Target="../charts/chart72.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6.xml"/><Relationship Id="rId1" Type="http://schemas.openxmlformats.org/officeDocument/2006/relationships/vmlDrawing" Target="../drawings/vmlDrawing141.vml"/><Relationship Id="rId6" Type="http://schemas.openxmlformats.org/officeDocument/2006/relationships/image" Target="../media/image4.emf"/><Relationship Id="rId5" Type="http://schemas.openxmlformats.org/officeDocument/2006/relationships/package" Target="../embeddings/Microsoft_Excel_Worksheet44.xlsx"/><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6.xml"/><Relationship Id="rId1" Type="http://schemas.openxmlformats.org/officeDocument/2006/relationships/vmlDrawing" Target="../drawings/vmlDrawing142.vml"/><Relationship Id="rId5" Type="http://schemas.openxmlformats.org/officeDocument/2006/relationships/hyperlink" Target="mailto:dennis.albrecht@senate.mn" TargetMode="External"/><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6.xml"/><Relationship Id="rId1" Type="http://schemas.openxmlformats.org/officeDocument/2006/relationships/vmlDrawing" Target="../drawings/vmlDrawing143.vml"/><Relationship Id="rId5" Type="http://schemas.openxmlformats.org/officeDocument/2006/relationships/chart" Target="../charts/chart73.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6.xml"/><Relationship Id="rId1" Type="http://schemas.openxmlformats.org/officeDocument/2006/relationships/vmlDrawing" Target="../drawings/vmlDrawing144.vml"/><Relationship Id="rId5" Type="http://schemas.openxmlformats.org/officeDocument/2006/relationships/chart" Target="../charts/chart74.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6.xml"/><Relationship Id="rId1" Type="http://schemas.openxmlformats.org/officeDocument/2006/relationships/vmlDrawing" Target="../drawings/vmlDrawing145.vml"/><Relationship Id="rId6" Type="http://schemas.openxmlformats.org/officeDocument/2006/relationships/image" Target="../media/image5.emf"/><Relationship Id="rId5" Type="http://schemas.openxmlformats.org/officeDocument/2006/relationships/package" Target="../embeddings/Microsoft_Excel_Worksheet47.xlsx"/><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26.bin"/><Relationship Id="rId7" Type="http://schemas.openxmlformats.org/officeDocument/2006/relationships/hyperlink" Target="https://www.legacy.mn.gov/" TargetMode="External"/><Relationship Id="rId2" Type="http://schemas.openxmlformats.org/officeDocument/2006/relationships/slideLayout" Target="../slideLayouts/slideLayout6.xml"/><Relationship Id="rId1" Type="http://schemas.openxmlformats.org/officeDocument/2006/relationships/vmlDrawing" Target="../drawings/vmlDrawing146.vml"/><Relationship Id="rId6" Type="http://schemas.openxmlformats.org/officeDocument/2006/relationships/image" Target="../media/image6.emf"/><Relationship Id="rId5" Type="http://schemas.openxmlformats.org/officeDocument/2006/relationships/package" Target="../embeddings/Microsoft_Excel_Worksheet48.xlsx"/><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Layout" Target="../slideLayouts/slideLayout6.xml"/><Relationship Id="rId1" Type="http://schemas.openxmlformats.org/officeDocument/2006/relationships/vmlDrawing" Target="../drawings/vmlDrawing147.vml"/><Relationship Id="rId5" Type="http://schemas.openxmlformats.org/officeDocument/2006/relationships/hyperlink" Target="mailto:Hannah.Grunewald@senate.mn" TargetMode="Externa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6.xml"/><Relationship Id="rId1" Type="http://schemas.openxmlformats.org/officeDocument/2006/relationships/vmlDrawing" Target="../drawings/vmlDrawing148.vml"/><Relationship Id="rId5" Type="http://schemas.openxmlformats.org/officeDocument/2006/relationships/chart" Target="../charts/chart75.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6.xml"/><Relationship Id="rId1" Type="http://schemas.openxmlformats.org/officeDocument/2006/relationships/vmlDrawing" Target="../drawings/vmlDrawing149.vml"/><Relationship Id="rId5" Type="http://schemas.openxmlformats.org/officeDocument/2006/relationships/chart" Target="../charts/chart7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www.senate.mn/departments/fiscalpol/reports/2005/budgetbasics.pdf" TargetMode="Externa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png"/><Relationship Id="rId5" Type="http://schemas.openxmlformats.org/officeDocument/2006/relationships/oleObject" Target="../embeddings/oleObject15.bin"/><Relationship Id="rId4" Type="http://schemas.openxmlformats.org/officeDocument/2006/relationships/hyperlink" Target="http://www.house.leg.state.mn.us/Fiscal/Download/934" TargetMode="Externa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Layout" Target="../slideLayouts/slideLayout6.xml"/><Relationship Id="rId1" Type="http://schemas.openxmlformats.org/officeDocument/2006/relationships/vmlDrawing" Target="../drawings/vmlDrawing150.vml"/><Relationship Id="rId6" Type="http://schemas.openxmlformats.org/officeDocument/2006/relationships/image" Target="../media/image7.emf"/><Relationship Id="rId5" Type="http://schemas.openxmlformats.org/officeDocument/2006/relationships/package" Target="../embeddings/Microsoft_Excel_Worksheet49.xlsx"/><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Layout" Target="../slideLayouts/slideLayout6.xml"/><Relationship Id="rId1" Type="http://schemas.openxmlformats.org/officeDocument/2006/relationships/vmlDrawing" Target="../drawings/vmlDrawing151.vml"/><Relationship Id="rId5" Type="http://schemas.openxmlformats.org/officeDocument/2006/relationships/chart" Target="../charts/chart77.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Layout" Target="../slideLayouts/slideLayout6.xml"/><Relationship Id="rId1" Type="http://schemas.openxmlformats.org/officeDocument/2006/relationships/vmlDrawing" Target="../drawings/vmlDrawing152.vml"/><Relationship Id="rId5" Type="http://schemas.openxmlformats.org/officeDocument/2006/relationships/hyperlink" Target="mailto:Hannah.Grunewald@senate.mn" TargetMode="External"/><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6.xml"/><Relationship Id="rId1" Type="http://schemas.openxmlformats.org/officeDocument/2006/relationships/vmlDrawing" Target="../drawings/vmlDrawing153.vml"/><Relationship Id="rId5" Type="http://schemas.openxmlformats.org/officeDocument/2006/relationships/chart" Target="../charts/chart78.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Layout" Target="../slideLayouts/slideLayout6.xml"/><Relationship Id="rId1" Type="http://schemas.openxmlformats.org/officeDocument/2006/relationships/vmlDrawing" Target="../drawings/vmlDrawing154.vml"/><Relationship Id="rId5" Type="http://schemas.openxmlformats.org/officeDocument/2006/relationships/chart" Target="../charts/chart79.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Layout" Target="../slideLayouts/slideLayout7.xml"/><Relationship Id="rId1" Type="http://schemas.openxmlformats.org/officeDocument/2006/relationships/vmlDrawing" Target="../drawings/vmlDrawing155.v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Layout" Target="../slideLayouts/slideLayout6.xml"/><Relationship Id="rId1" Type="http://schemas.openxmlformats.org/officeDocument/2006/relationships/vmlDrawing" Target="../drawings/vmlDrawing156.vml"/><Relationship Id="rId5" Type="http://schemas.openxmlformats.org/officeDocument/2006/relationships/chart" Target="../charts/chart80.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Layout" Target="../slideLayouts/slideLayout6.xml"/><Relationship Id="rId1" Type="http://schemas.openxmlformats.org/officeDocument/2006/relationships/vmlDrawing" Target="../drawings/vmlDrawing157.vml"/><Relationship Id="rId5" Type="http://schemas.openxmlformats.org/officeDocument/2006/relationships/hyperlink" Target="mailto:Chris.Turner@senate.mn" TargetMode="Externa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6.xml"/><Relationship Id="rId1" Type="http://schemas.openxmlformats.org/officeDocument/2006/relationships/vmlDrawing" Target="../drawings/vmlDrawing158.vml"/><Relationship Id="rId5" Type="http://schemas.openxmlformats.org/officeDocument/2006/relationships/chart" Target="../charts/chart81.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Layout" Target="../slideLayouts/slideLayout7.xml"/><Relationship Id="rId1" Type="http://schemas.openxmlformats.org/officeDocument/2006/relationships/vmlDrawing" Target="../drawings/vmlDrawing159.v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s://www.senate.mn/departments/fiscalpol/tracking/2021/Overall_Budget_Rules_FINAL_2021.pdf" TargetMode="Externa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png"/><Relationship Id="rId4" Type="http://schemas.openxmlformats.org/officeDocument/2006/relationships/oleObject" Target="../embeddings/oleObject16.bin"/></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Layout" Target="../slideLayouts/slideLayout7.xml"/><Relationship Id="rId1" Type="http://schemas.openxmlformats.org/officeDocument/2006/relationships/vmlDrawing" Target="../drawings/vmlDrawing160.vml"/><Relationship Id="rId5" Type="http://schemas.openxmlformats.org/officeDocument/2006/relationships/chart" Target="../charts/chart82.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Layout" Target="../slideLayouts/slideLayout7.xml"/><Relationship Id="rId1" Type="http://schemas.openxmlformats.org/officeDocument/2006/relationships/vmlDrawing" Target="../drawings/vmlDrawing161.v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Layout" Target="../slideLayouts/slideLayout6.xml"/><Relationship Id="rId1" Type="http://schemas.openxmlformats.org/officeDocument/2006/relationships/vmlDrawing" Target="../drawings/vmlDrawing162.vml"/><Relationship Id="rId5" Type="http://schemas.openxmlformats.org/officeDocument/2006/relationships/chart" Target="../charts/chart83.xm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Layout" Target="../slideLayouts/slideLayout7.xml"/><Relationship Id="rId1" Type="http://schemas.openxmlformats.org/officeDocument/2006/relationships/vmlDrawing" Target="../drawings/vmlDrawing163.v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7.xml"/><Relationship Id="rId1" Type="http://schemas.openxmlformats.org/officeDocument/2006/relationships/vmlDrawing" Target="../drawings/vmlDrawing164.vml"/><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Layout" Target="../slideLayouts/slideLayout7.xml"/><Relationship Id="rId1" Type="http://schemas.openxmlformats.org/officeDocument/2006/relationships/vmlDrawing" Target="../drawings/vmlDrawing165.v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Layout" Target="../slideLayouts/slideLayout7.xml"/><Relationship Id="rId1" Type="http://schemas.openxmlformats.org/officeDocument/2006/relationships/vmlDrawing" Target="../drawings/vmlDrawing166.vm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Layout" Target="../slideLayouts/slideLayout6.xml"/><Relationship Id="rId1" Type="http://schemas.openxmlformats.org/officeDocument/2006/relationships/vmlDrawing" Target="../drawings/vmlDrawing167.vml"/><Relationship Id="rId5" Type="http://schemas.openxmlformats.org/officeDocument/2006/relationships/hyperlink" Target="mailto:Krista.Boyd@senate.mn" TargetMode="Externa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Layout" Target="../slideLayouts/slideLayout7.xml"/><Relationship Id="rId1" Type="http://schemas.openxmlformats.org/officeDocument/2006/relationships/vmlDrawing" Target="../drawings/vmlDrawing168.vml"/><Relationship Id="rId5" Type="http://schemas.openxmlformats.org/officeDocument/2006/relationships/chart" Target="../charts/chart84.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Layout" Target="../slideLayouts/slideLayout7.xml"/><Relationship Id="rId1" Type="http://schemas.openxmlformats.org/officeDocument/2006/relationships/vmlDrawing" Target="../drawings/vmlDrawing169.v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Layout" Target="../slideLayouts/slideLayout7.xml"/><Relationship Id="rId1" Type="http://schemas.openxmlformats.org/officeDocument/2006/relationships/vmlDrawing" Target="../drawings/vmlDrawing170.vml"/><Relationship Id="rId5" Type="http://schemas.openxmlformats.org/officeDocument/2006/relationships/chart" Target="../charts/chart85.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Layout" Target="../slideLayouts/slideLayout7.xml"/><Relationship Id="rId1" Type="http://schemas.openxmlformats.org/officeDocument/2006/relationships/vmlDrawing" Target="../drawings/vmlDrawing171.v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Layout" Target="../slideLayouts/slideLayout6.xml"/><Relationship Id="rId1" Type="http://schemas.openxmlformats.org/officeDocument/2006/relationships/vmlDrawing" Target="../drawings/vmlDrawing172.vml"/><Relationship Id="rId5" Type="http://schemas.openxmlformats.org/officeDocument/2006/relationships/chart" Target="../charts/chart86.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Layout" Target="../slideLayouts/slideLayout7.xml"/><Relationship Id="rId1" Type="http://schemas.openxmlformats.org/officeDocument/2006/relationships/vmlDrawing" Target="../drawings/vmlDrawing173.v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Layout" Target="../slideLayouts/slideLayout7.xml"/><Relationship Id="rId1" Type="http://schemas.openxmlformats.org/officeDocument/2006/relationships/vmlDrawing" Target="../drawings/vmlDrawing174.vml"/><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75.vml"/><Relationship Id="rId5" Type="http://schemas.openxmlformats.org/officeDocument/2006/relationships/image" Target="../media/image1.png"/><Relationship Id="rId4" Type="http://schemas.openxmlformats.org/officeDocument/2006/relationships/oleObject" Target="../embeddings/oleObject150.bin"/></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Layout" Target="../slideLayouts/slideLayout7.xml"/><Relationship Id="rId1" Type="http://schemas.openxmlformats.org/officeDocument/2006/relationships/vmlDrawing" Target="../drawings/vmlDrawing176.vml"/><Relationship Id="rId5" Type="http://schemas.openxmlformats.org/officeDocument/2006/relationships/chart" Target="../charts/chart87.xml"/><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Layout" Target="../slideLayouts/slideLayout7.xml"/><Relationship Id="rId1" Type="http://schemas.openxmlformats.org/officeDocument/2006/relationships/vmlDrawing" Target="../drawings/vmlDrawing177.vml"/><Relationship Id="rId5" Type="http://schemas.openxmlformats.org/officeDocument/2006/relationships/chart" Target="../charts/chart88.xml"/><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Layout" Target="../slideLayouts/slideLayout7.xml"/><Relationship Id="rId1" Type="http://schemas.openxmlformats.org/officeDocument/2006/relationships/vmlDrawing" Target="../drawings/vmlDrawing178.vml"/><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7.xml"/><Relationship Id="rId1" Type="http://schemas.openxmlformats.org/officeDocument/2006/relationships/vmlDrawing" Target="../drawings/vmlDrawing179.v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png"/></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Layout" Target="../slideLayouts/slideLayout7.xml"/><Relationship Id="rId1" Type="http://schemas.openxmlformats.org/officeDocument/2006/relationships/vmlDrawing" Target="../drawings/vmlDrawing180.vml"/><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Layout" Target="../slideLayouts/slideLayout7.xml"/><Relationship Id="rId1" Type="http://schemas.openxmlformats.org/officeDocument/2006/relationships/vmlDrawing" Target="../drawings/vmlDrawing181.vml"/><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Layout" Target="../slideLayouts/slideLayout4.xml"/><Relationship Id="rId1" Type="http://schemas.openxmlformats.org/officeDocument/2006/relationships/vmlDrawing" Target="../drawings/vmlDrawing182.v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158.bin"/><Relationship Id="rId2" Type="http://schemas.openxmlformats.org/officeDocument/2006/relationships/slideLayout" Target="../slideLayouts/slideLayout7.xml"/><Relationship Id="rId1" Type="http://schemas.openxmlformats.org/officeDocument/2006/relationships/vmlDrawing" Target="../drawings/vmlDrawing183.vml"/><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Layout" Target="../slideLayouts/slideLayout6.xml"/><Relationship Id="rId1" Type="http://schemas.openxmlformats.org/officeDocument/2006/relationships/vmlDrawing" Target="../drawings/vmlDrawing184.vml"/><Relationship Id="rId5" Type="http://schemas.openxmlformats.org/officeDocument/2006/relationships/chart" Target="../charts/chart91.xml"/><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Layout" Target="../slideLayouts/slideLayout7.xml"/><Relationship Id="rId1" Type="http://schemas.openxmlformats.org/officeDocument/2006/relationships/vmlDrawing" Target="../drawings/vmlDrawing185.vml"/><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Layout" Target="../slideLayouts/slideLayout6.xml"/><Relationship Id="rId1" Type="http://schemas.openxmlformats.org/officeDocument/2006/relationships/vmlDrawing" Target="../drawings/vmlDrawing186.vml"/><Relationship Id="rId5" Type="http://schemas.openxmlformats.org/officeDocument/2006/relationships/chart" Target="../charts/chart92.xml"/><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Layout" Target="../slideLayouts/slideLayout6.xml"/><Relationship Id="rId1" Type="http://schemas.openxmlformats.org/officeDocument/2006/relationships/vmlDrawing" Target="../drawings/vmlDrawing187.vml"/><Relationship Id="rId5" Type="http://schemas.openxmlformats.org/officeDocument/2006/relationships/hyperlink" Target="mailto:Eric.Nauman@senate.mn" TargetMode="External"/><Relationship Id="rId4" Type="http://schemas.openxmlformats.org/officeDocument/2006/relationships/image" Target="../media/image1.png"/></Relationships>
</file>

<file path=ppt/slides/_rels/slide188.xml.rels><?xml version="1.0" encoding="UTF-8" standalone="yes"?>
<Relationships xmlns="http://schemas.openxmlformats.org/package/2006/relationships"><Relationship Id="rId8" Type="http://schemas.openxmlformats.org/officeDocument/2006/relationships/hyperlink" Target="https://www.senate.mn/departments/scr/freview/2019/fiscal_review.pdf" TargetMode="External"/><Relationship Id="rId3" Type="http://schemas.openxmlformats.org/officeDocument/2006/relationships/oleObject" Target="../embeddings/oleObject163.bin"/><Relationship Id="rId7" Type="http://schemas.openxmlformats.org/officeDocument/2006/relationships/hyperlink" Target="https://mn.gov/mmb/forecast/forecast/" TargetMode="External"/><Relationship Id="rId12" Type="http://schemas.openxmlformats.org/officeDocument/2006/relationships/hyperlink" Target="https://mn.gov/mmbapps/fnsearchlbo/" TargetMode="External"/><Relationship Id="rId2" Type="http://schemas.openxmlformats.org/officeDocument/2006/relationships/slideLayout" Target="../slideLayouts/slideLayout6.xml"/><Relationship Id="rId1" Type="http://schemas.openxmlformats.org/officeDocument/2006/relationships/vmlDrawing" Target="../drawings/vmlDrawing188.vml"/><Relationship Id="rId6" Type="http://schemas.openxmlformats.org/officeDocument/2006/relationships/hyperlink" Target="https://www.senate.mn/departments/fiscalpol/tracking/index.html" TargetMode="External"/><Relationship Id="rId11" Type="http://schemas.openxmlformats.org/officeDocument/2006/relationships/hyperlink" Target="http://www.house.leg.state.mn.us/Fiscal/Download/931" TargetMode="External"/><Relationship Id="rId5" Type="http://schemas.openxmlformats.org/officeDocument/2006/relationships/hyperlink" Target="https://www.senate.mn/departments/scrfa/publications/" TargetMode="External"/><Relationship Id="rId10" Type="http://schemas.openxmlformats.org/officeDocument/2006/relationships/hyperlink" Target="https://www.senate.mn/storage/scrfa/2018_Fiscal_Note_Presentation.pdf" TargetMode="External"/><Relationship Id="rId4" Type="http://schemas.openxmlformats.org/officeDocument/2006/relationships/image" Target="../media/image1.png"/><Relationship Id="rId9" Type="http://schemas.openxmlformats.org/officeDocument/2006/relationships/hyperlink" Target="https://www.senate.mn/departments/scr/freview/2020/fiscal_review.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house.leg.state.mn.us/Fiscal/Download/125" TargetMode="Externa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png"/><Relationship Id="rId5" Type="http://schemas.openxmlformats.org/officeDocument/2006/relationships/oleObject" Target="../embeddings/oleObject19.bin"/><Relationship Id="rId4" Type="http://schemas.openxmlformats.org/officeDocument/2006/relationships/hyperlink" Target="https://www.senate.mn/storage/scrfa/Final%20Report%20to%20the%20LCPFP%202%202003.pdf" TargetMode="Externa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2.emf"/><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chart" Target="../charts/char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chart" Target="../charts/char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chart" Target="../charts/char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chart" Target="../charts/chart4.xml"/><Relationship Id="rId5" Type="http://schemas.openxmlformats.org/officeDocument/2006/relationships/image" Target="../media/image1.png"/><Relationship Id="rId4"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chart" Target="../charts/chart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chart" Target="../charts/chart6.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chart" Target="../charts/char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chart" Target="../charts/chart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chart" Target="../charts/chart10.xml"/><Relationship Id="rId5" Type="http://schemas.openxmlformats.org/officeDocument/2006/relationships/image" Target="../media/image1.png"/><Relationship Id="rId4"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35.vml"/><Relationship Id="rId5" Type="http://schemas.openxmlformats.org/officeDocument/2006/relationships/chart" Target="../charts/chart1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36.vml"/><Relationship Id="rId5" Type="http://schemas.openxmlformats.org/officeDocument/2006/relationships/image" Target="../media/image3.tiff"/><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37.v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38.v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39.vml"/><Relationship Id="rId5" Type="http://schemas.openxmlformats.org/officeDocument/2006/relationships/chart" Target="../charts/char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40.vml"/><Relationship Id="rId6" Type="http://schemas.openxmlformats.org/officeDocument/2006/relationships/chart" Target="../charts/chart13.xml"/><Relationship Id="rId5" Type="http://schemas.openxmlformats.org/officeDocument/2006/relationships/image" Target="../media/image1.png"/><Relationship Id="rId4" Type="http://schemas.openxmlformats.org/officeDocument/2006/relationships/oleObject" Target="../embeddings/oleObject30.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41.vml"/><Relationship Id="rId5" Type="http://schemas.openxmlformats.org/officeDocument/2006/relationships/chart" Target="../charts/chart14.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6.xml"/><Relationship Id="rId1" Type="http://schemas.openxmlformats.org/officeDocument/2006/relationships/vmlDrawing" Target="../drawings/vmlDrawing42.vml"/><Relationship Id="rId5" Type="http://schemas.openxmlformats.org/officeDocument/2006/relationships/hyperlink" Target="mailto:jay.willms@senate.mn" TargetMode="Externa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6.xml"/><Relationship Id="rId1" Type="http://schemas.openxmlformats.org/officeDocument/2006/relationships/vmlDrawing" Target="../drawings/vmlDrawing43.v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chart" Target="../charts/chart15.xml"/><Relationship Id="rId5" Type="http://schemas.openxmlformats.org/officeDocument/2006/relationships/image" Target="../media/image1.png"/><Relationship Id="rId4" Type="http://schemas.openxmlformats.org/officeDocument/2006/relationships/oleObject" Target="../embeddings/oleObject3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chart" Target="../charts/chart16.xml"/><Relationship Id="rId5" Type="http://schemas.openxmlformats.org/officeDocument/2006/relationships/image" Target="../media/image1.png"/><Relationship Id="rId4" Type="http://schemas.openxmlformats.org/officeDocument/2006/relationships/oleObject" Target="../embeddings/oleObject34.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46.v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chart" Target="../charts/chart17.xml"/><Relationship Id="rId5" Type="http://schemas.openxmlformats.org/officeDocument/2006/relationships/image" Target="../media/image1.png"/><Relationship Id="rId4" Type="http://schemas.openxmlformats.org/officeDocument/2006/relationships/oleObject" Target="../embeddings/oleObject3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chart" Target="../charts/chart18.xml"/><Relationship Id="rId5" Type="http://schemas.openxmlformats.org/officeDocument/2006/relationships/image" Target="../media/image1.png"/><Relationship Id="rId4" Type="http://schemas.openxmlformats.org/officeDocument/2006/relationships/oleObject" Target="../embeddings/oleObject33.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49.v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6.xml"/><Relationship Id="rId1" Type="http://schemas.openxmlformats.org/officeDocument/2006/relationships/vmlDrawing" Target="../drawings/vmlDrawing50.vml"/><Relationship Id="rId5" Type="http://schemas.openxmlformats.org/officeDocument/2006/relationships/chart" Target="../charts/chart19.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chart" Target="../charts/chart21.xml"/><Relationship Id="rId2" Type="http://schemas.openxmlformats.org/officeDocument/2006/relationships/slideLayout" Target="../slideLayouts/slideLayout6.xml"/><Relationship Id="rId1" Type="http://schemas.openxmlformats.org/officeDocument/2006/relationships/vmlDrawing" Target="../drawings/vmlDrawing51.vml"/><Relationship Id="rId6" Type="http://schemas.openxmlformats.org/officeDocument/2006/relationships/chart" Target="../charts/chart20.xml"/><Relationship Id="rId5" Type="http://schemas.openxmlformats.org/officeDocument/2006/relationships/image" Target="../media/image1.png"/><Relationship Id="rId4" Type="http://schemas.openxmlformats.org/officeDocument/2006/relationships/oleObject" Target="../embeddings/oleObject3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2.vml"/><Relationship Id="rId6" Type="http://schemas.openxmlformats.org/officeDocument/2006/relationships/image" Target="../media/image1.png"/><Relationship Id="rId5" Type="http://schemas.openxmlformats.org/officeDocument/2006/relationships/oleObject" Target="../embeddings/oleObject39.bin"/><Relationship Id="rId4" Type="http://schemas.openxmlformats.org/officeDocument/2006/relationships/chart" Target="../charts/chart2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53.vml"/><Relationship Id="rId5" Type="http://schemas.openxmlformats.org/officeDocument/2006/relationships/hyperlink" Target="mailto:jay.willms@senate.mn" TargetMode="Externa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54.vml"/><Relationship Id="rId5" Type="http://schemas.openxmlformats.org/officeDocument/2006/relationships/chart" Target="../charts/chart23.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55.v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56.vml"/><Relationship Id="rId5" Type="http://schemas.openxmlformats.org/officeDocument/2006/relationships/chart" Target="../charts/chart24.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chart" Target="../charts/chart26.xml"/><Relationship Id="rId2" Type="http://schemas.openxmlformats.org/officeDocument/2006/relationships/slideLayout" Target="../slideLayouts/slideLayout6.xml"/><Relationship Id="rId1" Type="http://schemas.openxmlformats.org/officeDocument/2006/relationships/vmlDrawing" Target="../drawings/vmlDrawing57.vml"/><Relationship Id="rId6" Type="http://schemas.openxmlformats.org/officeDocument/2006/relationships/chart" Target="../charts/chart25.xml"/><Relationship Id="rId5" Type="http://schemas.openxmlformats.org/officeDocument/2006/relationships/image" Target="../media/image1.png"/><Relationship Id="rId4" Type="http://schemas.openxmlformats.org/officeDocument/2006/relationships/oleObject" Target="../embeddings/oleObject44.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xml"/><Relationship Id="rId1" Type="http://schemas.openxmlformats.org/officeDocument/2006/relationships/vmlDrawing" Target="../drawings/vmlDrawing58.vml"/><Relationship Id="rId5" Type="http://schemas.openxmlformats.org/officeDocument/2006/relationships/chart" Target="../charts/chart27.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6.xml"/><Relationship Id="rId1" Type="http://schemas.openxmlformats.org/officeDocument/2006/relationships/vmlDrawing" Target="../drawings/vmlDrawing59.v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60.vml"/><Relationship Id="rId5" Type="http://schemas.openxmlformats.org/officeDocument/2006/relationships/hyperlink" Target="mailto:Jenna.Hofer@senate.mn" TargetMode="Externa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61.vml"/><Relationship Id="rId5" Type="http://schemas.openxmlformats.org/officeDocument/2006/relationships/chart" Target="../charts/chart28.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62.v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6.xml"/><Relationship Id="rId1" Type="http://schemas.openxmlformats.org/officeDocument/2006/relationships/vmlDrawing" Target="../drawings/vmlDrawing63.vml"/><Relationship Id="rId5" Type="http://schemas.openxmlformats.org/officeDocument/2006/relationships/chart" Target="../charts/chart29.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64.v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6.xml"/><Relationship Id="rId1" Type="http://schemas.openxmlformats.org/officeDocument/2006/relationships/vmlDrawing" Target="../drawings/vmlDrawing65.vml"/><Relationship Id="rId5" Type="http://schemas.openxmlformats.org/officeDocument/2006/relationships/chart" Target="../charts/chart30.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66.v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6.xml"/><Relationship Id="rId1" Type="http://schemas.openxmlformats.org/officeDocument/2006/relationships/vmlDrawing" Target="../drawings/vmlDrawing67.vml"/><Relationship Id="rId5" Type="http://schemas.openxmlformats.org/officeDocument/2006/relationships/chart" Target="../charts/chart3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6.xml"/><Relationship Id="rId1" Type="http://schemas.openxmlformats.org/officeDocument/2006/relationships/vmlDrawing" Target="../drawings/vmlDrawing68.v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6.xml"/><Relationship Id="rId1" Type="http://schemas.openxmlformats.org/officeDocument/2006/relationships/vmlDrawing" Target="../drawings/vmlDrawing69.vml"/><Relationship Id="rId5" Type="http://schemas.openxmlformats.org/officeDocument/2006/relationships/chart" Target="../charts/chart3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6.xml"/><Relationship Id="rId1" Type="http://schemas.openxmlformats.org/officeDocument/2006/relationships/vmlDrawing" Target="../drawings/vmlDrawing70.vml"/><Relationship Id="rId5" Type="http://schemas.openxmlformats.org/officeDocument/2006/relationships/chart" Target="../charts/chart35.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Layout" Target="../slideLayouts/slideLayout6.xml"/><Relationship Id="rId1" Type="http://schemas.openxmlformats.org/officeDocument/2006/relationships/vmlDrawing" Target="../drawings/vmlDrawing71.vml"/><Relationship Id="rId5" Type="http://schemas.openxmlformats.org/officeDocument/2006/relationships/image" Target="../media/image1.png"/><Relationship Id="rId4" Type="http://schemas.openxmlformats.org/officeDocument/2006/relationships/oleObject" Target="../embeddings/oleObject58.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6.xml"/><Relationship Id="rId1" Type="http://schemas.openxmlformats.org/officeDocument/2006/relationships/vmlDrawing" Target="../drawings/vmlDrawing72.vml"/><Relationship Id="rId5" Type="http://schemas.openxmlformats.org/officeDocument/2006/relationships/hyperlink" Target="mailto:Kevin.Lundeen@senate.mn" TargetMode="Externa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73.vml"/><Relationship Id="rId5" Type="http://schemas.openxmlformats.org/officeDocument/2006/relationships/chart" Target="../charts/chart37.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7.xml"/><Relationship Id="rId1" Type="http://schemas.openxmlformats.org/officeDocument/2006/relationships/vmlDrawing" Target="../drawings/vmlDrawing74.v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75.v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76.v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77.v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78.v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79.v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81.v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6.xml"/><Relationship Id="rId1" Type="http://schemas.openxmlformats.org/officeDocument/2006/relationships/vmlDrawing" Target="../drawings/vmlDrawing82.v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6.xml"/><Relationship Id="rId1" Type="http://schemas.openxmlformats.org/officeDocument/2006/relationships/vmlDrawing" Target="../drawings/vmlDrawing83.v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6.xml"/><Relationship Id="rId1" Type="http://schemas.openxmlformats.org/officeDocument/2006/relationships/vmlDrawing" Target="../drawings/vmlDrawing84.vml"/><Relationship Id="rId5" Type="http://schemas.openxmlformats.org/officeDocument/2006/relationships/chart" Target="../charts/chart50.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6.xml"/><Relationship Id="rId1" Type="http://schemas.openxmlformats.org/officeDocument/2006/relationships/vmlDrawing" Target="../drawings/vmlDrawing85.vml"/><Relationship Id="rId5" Type="http://schemas.openxmlformats.org/officeDocument/2006/relationships/hyperlink" Target="mailto:Kevin.Lundeen@senate.mn" TargetMode="Externa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86.v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7.xml"/><Relationship Id="rId1" Type="http://schemas.openxmlformats.org/officeDocument/2006/relationships/vmlDrawing" Target="../drawings/vmlDrawing87.v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7.xml"/><Relationship Id="rId1" Type="http://schemas.openxmlformats.org/officeDocument/2006/relationships/vmlDrawing" Target="../drawings/vmlDrawing88.vml"/><Relationship Id="rId5" Type="http://schemas.openxmlformats.org/officeDocument/2006/relationships/chart" Target="../charts/chart53.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7.xml"/><Relationship Id="rId1" Type="http://schemas.openxmlformats.org/officeDocument/2006/relationships/vmlDrawing" Target="../drawings/vmlDrawing89.v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6.xml"/><Relationship Id="rId1" Type="http://schemas.openxmlformats.org/officeDocument/2006/relationships/vmlDrawing" Target="../drawings/vmlDrawing90.vml"/><Relationship Id="rId5" Type="http://schemas.openxmlformats.org/officeDocument/2006/relationships/chart" Target="../charts/chart54.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6.xml"/><Relationship Id="rId1" Type="http://schemas.openxmlformats.org/officeDocument/2006/relationships/vmlDrawing" Target="../drawings/vmlDrawing91.v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6.xml"/><Relationship Id="rId1" Type="http://schemas.openxmlformats.org/officeDocument/2006/relationships/vmlDrawing" Target="../drawings/vmlDrawing92.v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93.v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94.v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95.vml"/><Relationship Id="rId5" Type="http://schemas.openxmlformats.org/officeDocument/2006/relationships/hyperlink" Target="mailto:dennis.albrecht@senate.mn" TargetMode="Externa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6.xml"/><Relationship Id="rId1" Type="http://schemas.openxmlformats.org/officeDocument/2006/relationships/vmlDrawing" Target="../drawings/vmlDrawing96.v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6.xml"/><Relationship Id="rId1" Type="http://schemas.openxmlformats.org/officeDocument/2006/relationships/vmlDrawing" Target="../drawings/vmlDrawing97.vml"/><Relationship Id="rId5" Type="http://schemas.openxmlformats.org/officeDocument/2006/relationships/chart" Target="../charts/chart55.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6.xml"/><Relationship Id="rId1" Type="http://schemas.openxmlformats.org/officeDocument/2006/relationships/vmlDrawing" Target="../drawings/vmlDrawing98.v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6.xml"/><Relationship Id="rId1" Type="http://schemas.openxmlformats.org/officeDocument/2006/relationships/vmlDrawing" Target="../drawings/vmlDrawing99.vml"/><Relationship Id="rId5" Type="http://schemas.openxmlformats.org/officeDocument/2006/relationships/chart" Target="../charts/chart5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8EFD34-FFD5-4E54-BC52-FEAEB005A557}" type="slidenum">
              <a:rPr lang="en-US" smtClean="0"/>
              <a:pPr/>
              <a:t>1</a:t>
            </a:fld>
            <a:endParaRPr lang="en-US" dirty="0"/>
          </a:p>
        </p:txBody>
      </p:sp>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140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495300" y="1283720"/>
            <a:ext cx="8229600" cy="45259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b="1" i="0" u="none" strike="noStrike" kern="1200" cap="none" spc="0" normalizeH="0" baseline="0" noProof="0" dirty="0">
                <a:ln>
                  <a:noFill/>
                </a:ln>
                <a:solidFill>
                  <a:schemeClr val="tx1"/>
                </a:solidFill>
                <a:effectLst/>
                <a:uLnTx/>
                <a:uFillTx/>
              </a:rPr>
              <a:t>Minnesota</a:t>
            </a:r>
            <a:r>
              <a:rPr kumimoji="0" lang="en-US" sz="3500" b="1" i="0" u="none" strike="noStrike" kern="1200" cap="none" spc="0" normalizeH="0" noProof="0" dirty="0">
                <a:ln>
                  <a:noFill/>
                </a:ln>
                <a:solidFill>
                  <a:schemeClr val="tx1"/>
                </a:solidFill>
                <a:effectLst/>
                <a:uLnTx/>
                <a:uFillTx/>
              </a:rPr>
              <a:t> State Budget: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500" b="1" noProof="0" dirty="0"/>
              <a:t>Components, Overview and Status</a:t>
            </a:r>
            <a:endParaRPr kumimoji="0" lang="en-US" sz="3500" b="1" i="0" u="none" strike="noStrike" kern="1200" cap="none" spc="0" normalizeH="0" baseline="0" noProof="0" dirty="0">
              <a:ln>
                <a:noFill/>
              </a:ln>
              <a:solidFill>
                <a:schemeClr val="tx1"/>
              </a:solidFill>
              <a:effectLst/>
              <a:uLnTx/>
              <a:uFillTx/>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chemeClr val="tx1"/>
                </a:solidFill>
                <a:effectLst/>
                <a:uLnTx/>
                <a:uFillTx/>
                <a:latin typeface="+mn-lt"/>
                <a:ea typeface="+mn-ea"/>
                <a:cs typeface="+mn-cs"/>
              </a:rPr>
              <a:t>February </a:t>
            </a:r>
            <a:r>
              <a:rPr lang="en-US" sz="2200" b="1" dirty="0"/>
              <a:t>11-12</a:t>
            </a:r>
            <a:r>
              <a:rPr kumimoji="0" lang="en-US" sz="2200" b="1" i="0" u="none" strike="noStrike" kern="1200" cap="none" spc="0" normalizeH="0" noProof="0" dirty="0">
                <a:ln>
                  <a:noFill/>
                </a:ln>
                <a:solidFill>
                  <a:schemeClr val="tx1"/>
                </a:solidFill>
                <a:effectLst/>
                <a:uLnTx/>
                <a:uFillTx/>
                <a:latin typeface="+mn-lt"/>
                <a:ea typeface="+mn-ea"/>
                <a:cs typeface="+mn-cs"/>
              </a:rPr>
              <a:t>, 2021</a:t>
            </a:r>
            <a:endParaRPr kumimoji="0" lang="en-US" sz="2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Presented by: </a:t>
            </a: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Minnesota Senate Fiscal Staff</a:t>
            </a: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Minnesota Senate, Office of Counsel, Research and Fiscal Analysis</a:t>
            </a:r>
          </a:p>
        </p:txBody>
      </p:sp>
    </p:spTree>
    <p:extLst>
      <p:ext uri="{BB962C8B-B14F-4D97-AF65-F5344CB8AC3E}">
        <p14:creationId xmlns:p14="http://schemas.microsoft.com/office/powerpoint/2010/main" val="399667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52400" y="3928056"/>
            <a:ext cx="868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505200" y="4010090"/>
            <a:ext cx="2429319" cy="369332"/>
          </a:xfrm>
          <a:prstGeom prst="rect">
            <a:avLst/>
          </a:prstGeom>
        </p:spPr>
        <p:txBody>
          <a:bodyPr wrap="none">
            <a:spAutoFit/>
          </a:bodyPr>
          <a:lstStyle/>
          <a:p>
            <a:r>
              <a:rPr lang="en-US" dirty="0">
                <a:solidFill>
                  <a:schemeClr val="bg1"/>
                </a:solidFill>
              </a:rPr>
              <a:t>2021 Legislative Session</a:t>
            </a:r>
          </a:p>
        </p:txBody>
      </p:sp>
      <p:sp>
        <p:nvSpPr>
          <p:cNvPr id="46" name="TextBox 45"/>
          <p:cNvSpPr txBox="1"/>
          <p:nvPr/>
        </p:nvSpPr>
        <p:spPr>
          <a:xfrm>
            <a:off x="415672" y="4537656"/>
            <a:ext cx="434086" cy="276999"/>
          </a:xfrm>
          <a:prstGeom prst="rect">
            <a:avLst/>
          </a:prstGeom>
          <a:noFill/>
        </p:spPr>
        <p:txBody>
          <a:bodyPr wrap="square" rtlCol="0">
            <a:spAutoFit/>
          </a:bodyPr>
          <a:lstStyle/>
          <a:p>
            <a:pPr algn="ctr"/>
            <a:r>
              <a:rPr lang="en-US" sz="1200" dirty="0"/>
              <a:t>Jan</a:t>
            </a:r>
          </a:p>
        </p:txBody>
      </p:sp>
      <p:sp>
        <p:nvSpPr>
          <p:cNvPr id="47" name="TextBox 46"/>
          <p:cNvSpPr txBox="1"/>
          <p:nvPr/>
        </p:nvSpPr>
        <p:spPr>
          <a:xfrm>
            <a:off x="8272271" y="5840350"/>
            <a:ext cx="990600" cy="646331"/>
          </a:xfrm>
          <a:prstGeom prst="rect">
            <a:avLst/>
          </a:prstGeom>
          <a:noFill/>
        </p:spPr>
        <p:txBody>
          <a:bodyPr wrap="square" rtlCol="0">
            <a:spAutoFit/>
          </a:bodyPr>
          <a:lstStyle/>
          <a:p>
            <a:pPr algn="ctr"/>
            <a:r>
              <a:rPr lang="en-US" sz="1200" dirty="0">
                <a:solidFill>
                  <a:schemeClr val="accent3"/>
                </a:solidFill>
              </a:rPr>
              <a:t>Start of Biennium,</a:t>
            </a:r>
          </a:p>
          <a:p>
            <a:r>
              <a:rPr lang="en-US" sz="1200" dirty="0">
                <a:solidFill>
                  <a:schemeClr val="accent3"/>
                </a:solidFill>
              </a:rPr>
              <a:t>July 1, 2021</a:t>
            </a:r>
          </a:p>
        </p:txBody>
      </p:sp>
      <p:sp>
        <p:nvSpPr>
          <p:cNvPr id="48" name="Right Brace 47"/>
          <p:cNvSpPr/>
          <p:nvPr/>
        </p:nvSpPr>
        <p:spPr>
          <a:xfrm rot="-5400000">
            <a:off x="2532744" y="1637667"/>
            <a:ext cx="457200" cy="407125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1923144" y="2834827"/>
            <a:ext cx="1676400" cy="523220"/>
          </a:xfrm>
          <a:prstGeom prst="rect">
            <a:avLst/>
          </a:prstGeom>
          <a:noFill/>
        </p:spPr>
        <p:txBody>
          <a:bodyPr wrap="square" rtlCol="0">
            <a:spAutoFit/>
          </a:bodyPr>
          <a:lstStyle/>
          <a:p>
            <a:pPr algn="ctr"/>
            <a:r>
              <a:rPr lang="en-US" sz="1400" dirty="0"/>
              <a:t>Budget Committee Hearings</a:t>
            </a:r>
          </a:p>
        </p:txBody>
      </p:sp>
      <p:cxnSp>
        <p:nvCxnSpPr>
          <p:cNvPr id="50" name="Straight Arrow Connector 49"/>
          <p:cNvCxnSpPr>
            <a:cxnSpLocks/>
          </p:cNvCxnSpPr>
          <p:nvPr/>
        </p:nvCxnSpPr>
        <p:spPr>
          <a:xfrm flipH="1">
            <a:off x="1727145" y="2770219"/>
            <a:ext cx="1" cy="10970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37799" y="2093111"/>
            <a:ext cx="1676400" cy="677108"/>
          </a:xfrm>
          <a:prstGeom prst="rect">
            <a:avLst/>
          </a:prstGeom>
          <a:noFill/>
        </p:spPr>
        <p:txBody>
          <a:bodyPr wrap="square" rtlCol="0">
            <a:spAutoFit/>
          </a:bodyPr>
          <a:lstStyle/>
          <a:p>
            <a:pPr algn="ctr"/>
            <a:r>
              <a:rPr lang="en-US" sz="1400" dirty="0">
                <a:solidFill>
                  <a:schemeClr val="accent3"/>
                </a:solidFill>
              </a:rPr>
              <a:t>Governor’s biennial budget submission</a:t>
            </a:r>
          </a:p>
          <a:p>
            <a:pPr algn="ctr"/>
            <a:r>
              <a:rPr lang="en-US" sz="1000" dirty="0">
                <a:solidFill>
                  <a:schemeClr val="accent3"/>
                </a:solidFill>
              </a:rPr>
              <a:t>Jan 26, 2021</a:t>
            </a:r>
          </a:p>
        </p:txBody>
      </p:sp>
      <p:sp>
        <p:nvSpPr>
          <p:cNvPr id="52" name="Right Brace 51"/>
          <p:cNvSpPr/>
          <p:nvPr/>
        </p:nvSpPr>
        <p:spPr>
          <a:xfrm rot="-5400000">
            <a:off x="4620328" y="3130505"/>
            <a:ext cx="386075" cy="120902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4259652" y="2908392"/>
            <a:ext cx="1140085" cy="523220"/>
          </a:xfrm>
          <a:prstGeom prst="rect">
            <a:avLst/>
          </a:prstGeom>
        </p:spPr>
        <p:txBody>
          <a:bodyPr wrap="square">
            <a:spAutoFit/>
          </a:bodyPr>
          <a:lstStyle/>
          <a:p>
            <a:pPr algn="ctr"/>
            <a:r>
              <a:rPr lang="en-US" sz="1400" dirty="0"/>
              <a:t>Committee Deadlines</a:t>
            </a:r>
          </a:p>
        </p:txBody>
      </p:sp>
      <p:cxnSp>
        <p:nvCxnSpPr>
          <p:cNvPr id="54" name="Straight Arrow Connector 53"/>
          <p:cNvCxnSpPr/>
          <p:nvPr/>
        </p:nvCxnSpPr>
        <p:spPr>
          <a:xfrm flipH="1">
            <a:off x="7767114" y="3541980"/>
            <a:ext cx="1195" cy="35991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6" name="Right Brace 55"/>
          <p:cNvSpPr/>
          <p:nvPr/>
        </p:nvSpPr>
        <p:spPr>
          <a:xfrm rot="-5400000">
            <a:off x="6956421" y="3186815"/>
            <a:ext cx="457200" cy="101510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6552268" y="2111225"/>
            <a:ext cx="1219200" cy="523220"/>
          </a:xfrm>
          <a:prstGeom prst="rect">
            <a:avLst/>
          </a:prstGeom>
        </p:spPr>
        <p:txBody>
          <a:bodyPr wrap="square">
            <a:spAutoFit/>
          </a:bodyPr>
          <a:lstStyle/>
          <a:p>
            <a:pPr algn="ctr"/>
            <a:r>
              <a:rPr lang="en-US" sz="1400" dirty="0"/>
              <a:t>Conference Committees</a:t>
            </a:r>
          </a:p>
        </p:txBody>
      </p:sp>
      <p:cxnSp>
        <p:nvCxnSpPr>
          <p:cNvPr id="58" name="Straight Arrow Connector 57"/>
          <p:cNvCxnSpPr/>
          <p:nvPr/>
        </p:nvCxnSpPr>
        <p:spPr>
          <a:xfrm rot="10800000">
            <a:off x="199574" y="4499556"/>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3413979" y="4477784"/>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622301" y="3265242"/>
            <a:ext cx="10414" cy="63665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1"/>
          </p:cNvCxnSpPr>
          <p:nvPr/>
        </p:nvCxnSpPr>
        <p:spPr>
          <a:xfrm flipH="1" flipV="1">
            <a:off x="7185021" y="2613606"/>
            <a:ext cx="1" cy="852160"/>
          </a:xfrm>
          <a:prstGeom prst="straightConnector1">
            <a:avLst/>
          </a:prstGeom>
          <a:ln w="22225">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8827994" y="4519477"/>
            <a:ext cx="11206" cy="123010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962126" y="5637113"/>
            <a:ext cx="914401" cy="646331"/>
          </a:xfrm>
          <a:prstGeom prst="rect">
            <a:avLst/>
          </a:prstGeom>
        </p:spPr>
        <p:txBody>
          <a:bodyPr wrap="square">
            <a:spAutoFit/>
          </a:bodyPr>
          <a:lstStyle/>
          <a:p>
            <a:pPr algn="ctr"/>
            <a:r>
              <a:rPr lang="en-US" sz="1200" dirty="0">
                <a:solidFill>
                  <a:schemeClr val="accent3"/>
                </a:solidFill>
              </a:rPr>
              <a:t>February 2021 Forecast</a:t>
            </a:r>
          </a:p>
        </p:txBody>
      </p:sp>
      <p:sp>
        <p:nvSpPr>
          <p:cNvPr id="66" name="Rectangle 65"/>
          <p:cNvSpPr/>
          <p:nvPr/>
        </p:nvSpPr>
        <p:spPr>
          <a:xfrm>
            <a:off x="0" y="5637113"/>
            <a:ext cx="914400" cy="646331"/>
          </a:xfrm>
          <a:prstGeom prst="rect">
            <a:avLst/>
          </a:prstGeom>
        </p:spPr>
        <p:txBody>
          <a:bodyPr wrap="square">
            <a:spAutoFit/>
          </a:bodyPr>
          <a:lstStyle/>
          <a:p>
            <a:pPr algn="ctr"/>
            <a:r>
              <a:rPr lang="en-US" sz="1200" dirty="0">
                <a:solidFill>
                  <a:schemeClr val="accent3"/>
                </a:solidFill>
              </a:rPr>
              <a:t>November 2020 Forecast</a:t>
            </a:r>
          </a:p>
        </p:txBody>
      </p:sp>
      <p:cxnSp>
        <p:nvCxnSpPr>
          <p:cNvPr id="70" name="Straight Arrow Connector 69"/>
          <p:cNvCxnSpPr/>
          <p:nvPr/>
        </p:nvCxnSpPr>
        <p:spPr>
          <a:xfrm>
            <a:off x="4187371" y="2389696"/>
            <a:ext cx="2699019" cy="147759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131453" y="1857011"/>
            <a:ext cx="1719943" cy="523220"/>
          </a:xfrm>
          <a:prstGeom prst="rect">
            <a:avLst/>
          </a:prstGeom>
        </p:spPr>
        <p:txBody>
          <a:bodyPr wrap="square">
            <a:spAutoFit/>
          </a:bodyPr>
          <a:lstStyle/>
          <a:p>
            <a:pPr algn="ctr"/>
            <a:r>
              <a:rPr lang="en-US" sz="1400" dirty="0"/>
              <a:t>Budget Targets/Resolutions</a:t>
            </a:r>
          </a:p>
        </p:txBody>
      </p:sp>
      <p:cxnSp>
        <p:nvCxnSpPr>
          <p:cNvPr id="73" name="Straight Arrow Connector 72"/>
          <p:cNvCxnSpPr/>
          <p:nvPr/>
        </p:nvCxnSpPr>
        <p:spPr>
          <a:xfrm>
            <a:off x="4177987" y="2375569"/>
            <a:ext cx="409733" cy="15263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542983" y="4546784"/>
            <a:ext cx="448442" cy="276999"/>
          </a:xfrm>
          <a:prstGeom prst="rect">
            <a:avLst/>
          </a:prstGeom>
          <a:noFill/>
        </p:spPr>
        <p:txBody>
          <a:bodyPr wrap="square" rtlCol="0">
            <a:spAutoFit/>
          </a:bodyPr>
          <a:lstStyle/>
          <a:p>
            <a:pPr algn="ctr"/>
            <a:r>
              <a:rPr lang="en-US" sz="1200" dirty="0"/>
              <a:t>Mar</a:t>
            </a:r>
          </a:p>
        </p:txBody>
      </p:sp>
      <p:sp>
        <p:nvSpPr>
          <p:cNvPr id="78" name="TextBox 77"/>
          <p:cNvSpPr txBox="1"/>
          <p:nvPr/>
        </p:nvSpPr>
        <p:spPr>
          <a:xfrm>
            <a:off x="5221865" y="4534320"/>
            <a:ext cx="434086" cy="276999"/>
          </a:xfrm>
          <a:prstGeom prst="rect">
            <a:avLst/>
          </a:prstGeom>
          <a:noFill/>
        </p:spPr>
        <p:txBody>
          <a:bodyPr wrap="square" rtlCol="0">
            <a:spAutoFit/>
          </a:bodyPr>
          <a:lstStyle/>
          <a:p>
            <a:pPr algn="ctr"/>
            <a:r>
              <a:rPr lang="en-US" sz="1200" dirty="0"/>
              <a:t>Apr</a:t>
            </a:r>
          </a:p>
        </p:txBody>
      </p:sp>
      <p:sp>
        <p:nvSpPr>
          <p:cNvPr id="79" name="TextBox 78"/>
          <p:cNvSpPr txBox="1"/>
          <p:nvPr/>
        </p:nvSpPr>
        <p:spPr>
          <a:xfrm>
            <a:off x="6886390" y="4545178"/>
            <a:ext cx="505009" cy="276999"/>
          </a:xfrm>
          <a:prstGeom prst="rect">
            <a:avLst/>
          </a:prstGeom>
          <a:noFill/>
        </p:spPr>
        <p:txBody>
          <a:bodyPr wrap="square" rtlCol="0">
            <a:spAutoFit/>
          </a:bodyPr>
          <a:lstStyle/>
          <a:p>
            <a:pPr algn="ctr"/>
            <a:r>
              <a:rPr lang="en-US" sz="1200" dirty="0"/>
              <a:t>May</a:t>
            </a:r>
          </a:p>
        </p:txBody>
      </p:sp>
      <p:sp>
        <p:nvSpPr>
          <p:cNvPr id="80" name="TextBox 79"/>
          <p:cNvSpPr txBox="1"/>
          <p:nvPr/>
        </p:nvSpPr>
        <p:spPr>
          <a:xfrm>
            <a:off x="1878457" y="4541257"/>
            <a:ext cx="434086" cy="276999"/>
          </a:xfrm>
          <a:prstGeom prst="rect">
            <a:avLst/>
          </a:prstGeom>
          <a:noFill/>
        </p:spPr>
        <p:txBody>
          <a:bodyPr wrap="square" rtlCol="0">
            <a:spAutoFit/>
          </a:bodyPr>
          <a:lstStyle/>
          <a:p>
            <a:pPr algn="ctr"/>
            <a:r>
              <a:rPr lang="en-US" sz="1200" dirty="0"/>
              <a:t>Feb</a:t>
            </a:r>
          </a:p>
        </p:txBody>
      </p:sp>
      <p:sp>
        <p:nvSpPr>
          <p:cNvPr id="81" name="TextBox 80"/>
          <p:cNvSpPr txBox="1"/>
          <p:nvPr/>
        </p:nvSpPr>
        <p:spPr>
          <a:xfrm>
            <a:off x="8348230" y="4511147"/>
            <a:ext cx="434086" cy="276999"/>
          </a:xfrm>
          <a:prstGeom prst="rect">
            <a:avLst/>
          </a:prstGeom>
          <a:noFill/>
        </p:spPr>
        <p:txBody>
          <a:bodyPr wrap="square" rtlCol="0">
            <a:spAutoFit/>
          </a:bodyPr>
          <a:lstStyle/>
          <a:p>
            <a:pPr algn="ctr"/>
            <a:r>
              <a:rPr lang="en-US" sz="1200" dirty="0"/>
              <a:t>Jun</a:t>
            </a:r>
          </a:p>
        </p:txBody>
      </p:sp>
      <p:sp>
        <p:nvSpPr>
          <p:cNvPr id="82" name="TextBox 81"/>
          <p:cNvSpPr txBox="1"/>
          <p:nvPr/>
        </p:nvSpPr>
        <p:spPr>
          <a:xfrm>
            <a:off x="15779" y="2569084"/>
            <a:ext cx="1213044" cy="677108"/>
          </a:xfrm>
          <a:prstGeom prst="rect">
            <a:avLst/>
          </a:prstGeom>
          <a:noFill/>
        </p:spPr>
        <p:txBody>
          <a:bodyPr wrap="square" rtlCol="0">
            <a:spAutoFit/>
          </a:bodyPr>
          <a:lstStyle/>
          <a:p>
            <a:pPr algn="ctr"/>
            <a:r>
              <a:rPr lang="en-US" sz="1400" dirty="0"/>
              <a:t>Session Begins</a:t>
            </a:r>
          </a:p>
          <a:p>
            <a:pPr algn="ctr"/>
            <a:r>
              <a:rPr lang="en-US" sz="1000" dirty="0"/>
              <a:t>Jan 5, 2021</a:t>
            </a:r>
          </a:p>
        </p:txBody>
      </p:sp>
      <p:sp>
        <p:nvSpPr>
          <p:cNvPr id="83" name="Rectangle 82"/>
          <p:cNvSpPr/>
          <p:nvPr/>
        </p:nvSpPr>
        <p:spPr>
          <a:xfrm>
            <a:off x="5536565" y="2767966"/>
            <a:ext cx="1134309" cy="523220"/>
          </a:xfrm>
          <a:prstGeom prst="rect">
            <a:avLst/>
          </a:prstGeom>
        </p:spPr>
        <p:txBody>
          <a:bodyPr wrap="square">
            <a:spAutoFit/>
          </a:bodyPr>
          <a:lstStyle/>
          <a:p>
            <a:pPr algn="ctr"/>
            <a:r>
              <a:rPr lang="en-US" sz="1400" dirty="0"/>
              <a:t>Omnibus Floor Action</a:t>
            </a:r>
          </a:p>
        </p:txBody>
      </p:sp>
      <p:sp>
        <p:nvSpPr>
          <p:cNvPr id="84" name="Right Brace 83"/>
          <p:cNvSpPr/>
          <p:nvPr/>
        </p:nvSpPr>
        <p:spPr>
          <a:xfrm rot="-5400000">
            <a:off x="5800979" y="3051564"/>
            <a:ext cx="543956" cy="120902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p:cNvSpPr txBox="1"/>
          <p:nvPr/>
        </p:nvSpPr>
        <p:spPr>
          <a:xfrm>
            <a:off x="7059227" y="2892456"/>
            <a:ext cx="1213044" cy="677108"/>
          </a:xfrm>
          <a:prstGeom prst="rect">
            <a:avLst/>
          </a:prstGeom>
          <a:noFill/>
        </p:spPr>
        <p:txBody>
          <a:bodyPr wrap="square" rtlCol="0">
            <a:spAutoFit/>
          </a:bodyPr>
          <a:lstStyle/>
          <a:p>
            <a:pPr algn="ctr"/>
            <a:r>
              <a:rPr lang="en-US" sz="1400" dirty="0" err="1"/>
              <a:t>Reg</a:t>
            </a:r>
            <a:r>
              <a:rPr lang="en-US" sz="1400" dirty="0"/>
              <a:t> Session Ends</a:t>
            </a:r>
          </a:p>
          <a:p>
            <a:pPr algn="ctr"/>
            <a:r>
              <a:rPr lang="en-US" sz="1000" dirty="0"/>
              <a:t>May 17, 2021</a:t>
            </a:r>
          </a:p>
        </p:txBody>
      </p:sp>
      <p:sp>
        <p:nvSpPr>
          <p:cNvPr id="86" name="Right Brace 85"/>
          <p:cNvSpPr/>
          <p:nvPr/>
        </p:nvSpPr>
        <p:spPr>
          <a:xfrm rot="5400000">
            <a:off x="6944819" y="4133095"/>
            <a:ext cx="213858" cy="94021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ight Brace 86"/>
          <p:cNvSpPr/>
          <p:nvPr/>
        </p:nvSpPr>
        <p:spPr>
          <a:xfrm rot="16200000">
            <a:off x="8251667" y="3408583"/>
            <a:ext cx="232349" cy="79945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Rectangle 87"/>
          <p:cNvSpPr/>
          <p:nvPr/>
        </p:nvSpPr>
        <p:spPr>
          <a:xfrm>
            <a:off x="6401634" y="4754384"/>
            <a:ext cx="1329894" cy="523220"/>
          </a:xfrm>
          <a:prstGeom prst="rect">
            <a:avLst/>
          </a:prstGeom>
        </p:spPr>
        <p:txBody>
          <a:bodyPr wrap="square">
            <a:spAutoFit/>
          </a:bodyPr>
          <a:lstStyle/>
          <a:p>
            <a:pPr algn="ctr"/>
            <a:r>
              <a:rPr lang="en-US" sz="1400" dirty="0"/>
              <a:t>Legislative/Gov Deliberations</a:t>
            </a:r>
          </a:p>
        </p:txBody>
      </p:sp>
      <p:sp>
        <p:nvSpPr>
          <p:cNvPr id="89" name="Rectangle 88"/>
          <p:cNvSpPr/>
          <p:nvPr/>
        </p:nvSpPr>
        <p:spPr>
          <a:xfrm>
            <a:off x="7963261" y="3210666"/>
            <a:ext cx="886822" cy="400110"/>
          </a:xfrm>
          <a:prstGeom prst="rect">
            <a:avLst/>
          </a:prstGeom>
        </p:spPr>
        <p:txBody>
          <a:bodyPr wrap="square">
            <a:spAutoFit/>
          </a:bodyPr>
          <a:lstStyle/>
          <a:p>
            <a:pPr algn="ctr"/>
            <a:r>
              <a:rPr lang="en-US" sz="1000" i="1" dirty="0"/>
              <a:t>Special Session??</a:t>
            </a:r>
          </a:p>
        </p:txBody>
      </p:sp>
      <p:sp>
        <p:nvSpPr>
          <p:cNvPr id="91" name="TextBox 90"/>
          <p:cNvSpPr txBox="1"/>
          <p:nvPr/>
        </p:nvSpPr>
        <p:spPr>
          <a:xfrm>
            <a:off x="146357" y="1336311"/>
            <a:ext cx="5840051" cy="338554"/>
          </a:xfrm>
          <a:prstGeom prst="rect">
            <a:avLst/>
          </a:prstGeom>
          <a:noFill/>
        </p:spPr>
        <p:txBody>
          <a:bodyPr wrap="square" rtlCol="0">
            <a:spAutoFit/>
          </a:bodyPr>
          <a:lstStyle/>
          <a:p>
            <a:r>
              <a:rPr lang="en-US" sz="1600" b="1" u="sng" dirty="0"/>
              <a:t>A Timeline of Important Session Events</a:t>
            </a:r>
          </a:p>
        </p:txBody>
      </p:sp>
      <p:sp>
        <p:nvSpPr>
          <p:cNvPr id="2" name="Slide Number Placeholder 1"/>
          <p:cNvSpPr>
            <a:spLocks noGrp="1"/>
          </p:cNvSpPr>
          <p:nvPr>
            <p:ph type="sldNum" sz="quarter" idx="12"/>
          </p:nvPr>
        </p:nvSpPr>
        <p:spPr/>
        <p:txBody>
          <a:bodyPr/>
          <a:lstStyle/>
          <a:p>
            <a:fld id="{0F6F4C99-5A0F-4122-BE71-38F1EAF1D14C}" type="slidenum">
              <a:rPr lang="en-US" smtClean="0"/>
              <a:t>10</a:t>
            </a:fld>
            <a:endParaRPr lang="en-US"/>
          </a:p>
        </p:txBody>
      </p:sp>
      <p:cxnSp>
        <p:nvCxnSpPr>
          <p:cNvPr id="41" name="Straight Connector 40"/>
          <p:cNvCxnSpPr/>
          <p:nvPr/>
        </p:nvCxnSpPr>
        <p:spPr>
          <a:xfrm>
            <a:off x="2209800" y="3922966"/>
            <a:ext cx="0" cy="533400"/>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sp>
        <p:nvSpPr>
          <p:cNvPr id="43" name="Rectangle 42"/>
          <p:cNvSpPr/>
          <p:nvPr/>
        </p:nvSpPr>
        <p:spPr>
          <a:xfrm>
            <a:off x="2251726" y="4966356"/>
            <a:ext cx="553828" cy="276999"/>
          </a:xfrm>
          <a:prstGeom prst="rect">
            <a:avLst/>
          </a:prstGeom>
          <a:noFill/>
          <a:ln>
            <a:solidFill>
              <a:schemeClr val="tx1"/>
            </a:solidFill>
          </a:ln>
        </p:spPr>
        <p:txBody>
          <a:bodyPr wrap="square">
            <a:spAutoFit/>
          </a:bodyPr>
          <a:lstStyle/>
          <a:p>
            <a:pPr algn="ctr"/>
            <a:r>
              <a:rPr lang="en-US" sz="1200" dirty="0"/>
              <a:t>Today</a:t>
            </a:r>
          </a:p>
        </p:txBody>
      </p:sp>
      <p:cxnSp>
        <p:nvCxnSpPr>
          <p:cNvPr id="44" name="Straight Arrow Connector 43"/>
          <p:cNvCxnSpPr>
            <a:cxnSpLocks/>
            <a:stCxn id="43" idx="0"/>
          </p:cNvCxnSpPr>
          <p:nvPr/>
        </p:nvCxnSpPr>
        <p:spPr>
          <a:xfrm flipH="1" flipV="1">
            <a:off x="2230118" y="4541257"/>
            <a:ext cx="298522" cy="42509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aphicFrame>
        <p:nvGraphicFramePr>
          <p:cNvPr id="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88656" r:id="rId3" imgW="463323" imgH="214562" progId="">
                  <p:embed/>
                </p:oleObj>
              </mc:Choice>
              <mc:Fallback>
                <p:oleObj r:id="rId3" imgW="463323" imgH="214562" progId="">
                  <p:embed/>
                  <p:pic>
                    <p:nvPicPr>
                      <p:cNvPr id="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2" name="Straight Connector 6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2"/>
          <p:cNvSpPr txBox="1">
            <a:spLocks noRot="1" noChangeArrowheads="1"/>
          </p:cNvSpPr>
          <p:nvPr/>
        </p:nvSpPr>
        <p:spPr>
          <a:xfrm>
            <a:off x="178372" y="381006"/>
            <a:ext cx="6197152" cy="623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67" name="Table 66"/>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62572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181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74640"/>
            <a:ext cx="8458200" cy="712787"/>
          </a:xfrm>
        </p:spPr>
        <p:txBody>
          <a:bodyPr>
            <a:normAutofit/>
          </a:bodyPr>
          <a:lstStyle/>
          <a:p>
            <a:pPr algn="l"/>
            <a:r>
              <a:rPr lang="en-US" sz="2800" b="1" dirty="0"/>
              <a:t>Health and Human Services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475241925"/>
              </p:ext>
            </p:extLst>
          </p:nvPr>
        </p:nvGraphicFramePr>
        <p:xfrm>
          <a:off x="1131747" y="2250809"/>
          <a:ext cx="6956705" cy="3327400"/>
        </p:xfrm>
        <a:graphic>
          <a:graphicData uri="http://schemas.openxmlformats.org/drawingml/2006/table">
            <a:tbl>
              <a:tblPr firstRow="1" bandRow="1">
                <a:tableStyleId>{5C22544A-7EE6-4342-B048-85BDC9FD1C3A}</a:tableStyleId>
              </a:tblPr>
              <a:tblGrid>
                <a:gridCol w="3707420">
                  <a:extLst>
                    <a:ext uri="{9D8B030D-6E8A-4147-A177-3AD203B41FA5}">
                      <a16:colId xmlns:a16="http://schemas.microsoft.com/office/drawing/2014/main" val="20000"/>
                    </a:ext>
                  </a:extLst>
                </a:gridCol>
                <a:gridCol w="1485799">
                  <a:extLst>
                    <a:ext uri="{9D8B030D-6E8A-4147-A177-3AD203B41FA5}">
                      <a16:colId xmlns:a16="http://schemas.microsoft.com/office/drawing/2014/main" val="20001"/>
                    </a:ext>
                  </a:extLst>
                </a:gridCol>
                <a:gridCol w="1763486">
                  <a:extLst>
                    <a:ext uri="{9D8B030D-6E8A-4147-A177-3AD203B41FA5}">
                      <a16:colId xmlns:a16="http://schemas.microsoft.com/office/drawing/2014/main" val="967779599"/>
                    </a:ext>
                  </a:extLst>
                </a:gridCol>
              </a:tblGrid>
              <a:tr h="370840">
                <a:tc>
                  <a:txBody>
                    <a:bodyPr/>
                    <a:lstStyle/>
                    <a:p>
                      <a:endParaRPr lang="en-US" dirty="0"/>
                    </a:p>
                  </a:txBody>
                  <a:tcPr/>
                </a:tc>
                <a:tc>
                  <a:txBody>
                    <a:bodyPr/>
                    <a:lstStyle/>
                    <a:p>
                      <a:pPr algn="ctr"/>
                      <a:r>
                        <a:rPr lang="en-US" dirty="0"/>
                        <a:t>FY 2022-23</a:t>
                      </a:r>
                    </a:p>
                  </a:txBody>
                  <a:tcPr/>
                </a:tc>
                <a:tc>
                  <a:txBody>
                    <a:bodyPr/>
                    <a:lstStyle/>
                    <a:p>
                      <a:pPr algn="ctr"/>
                      <a:r>
                        <a:rPr lang="en-US" dirty="0"/>
                        <a:t>Percent of Total</a:t>
                      </a:r>
                    </a:p>
                  </a:txBody>
                  <a:tcPr/>
                </a:tc>
                <a:extLst>
                  <a:ext uri="{0D108BD9-81ED-4DB2-BD59-A6C34878D82A}">
                    <a16:rowId xmlns:a16="http://schemas.microsoft.com/office/drawing/2014/main" val="10000"/>
                  </a:ext>
                </a:extLst>
              </a:tr>
              <a:tr h="370840">
                <a:tc>
                  <a:txBody>
                    <a:bodyPr/>
                    <a:lstStyle/>
                    <a:p>
                      <a:r>
                        <a:rPr lang="en-US" dirty="0"/>
                        <a:t>Human Services</a:t>
                      </a:r>
                    </a:p>
                  </a:txBody>
                  <a:tcPr/>
                </a:tc>
                <a:tc>
                  <a:txBody>
                    <a:bodyPr/>
                    <a:lstStyle/>
                    <a:p>
                      <a:pPr algn="r"/>
                      <a:r>
                        <a:rPr lang="en-US" dirty="0"/>
                        <a:t>$16,326,170</a:t>
                      </a:r>
                    </a:p>
                  </a:txBody>
                  <a:tcPr/>
                </a:tc>
                <a:tc>
                  <a:txBody>
                    <a:bodyPr/>
                    <a:lstStyle/>
                    <a:p>
                      <a:pPr algn="ctr"/>
                      <a:r>
                        <a:rPr lang="en-US" dirty="0"/>
                        <a:t>98.9%</a:t>
                      </a:r>
                    </a:p>
                  </a:txBody>
                  <a:tcPr/>
                </a:tc>
                <a:extLst>
                  <a:ext uri="{0D108BD9-81ED-4DB2-BD59-A6C34878D82A}">
                    <a16:rowId xmlns:a16="http://schemas.microsoft.com/office/drawing/2014/main" val="10001"/>
                  </a:ext>
                </a:extLst>
              </a:tr>
              <a:tr h="370840">
                <a:tc>
                  <a:txBody>
                    <a:bodyPr/>
                    <a:lstStyle/>
                    <a:p>
                      <a:r>
                        <a:rPr lang="en-US" dirty="0"/>
                        <a:t>Health</a:t>
                      </a:r>
                    </a:p>
                  </a:txBody>
                  <a:tcPr/>
                </a:tc>
                <a:tc>
                  <a:txBody>
                    <a:bodyPr/>
                    <a:lstStyle/>
                    <a:p>
                      <a:pPr algn="r"/>
                      <a:r>
                        <a:rPr lang="en-US" dirty="0"/>
                        <a:t>$264,881</a:t>
                      </a:r>
                    </a:p>
                  </a:txBody>
                  <a:tcPr/>
                </a:tc>
                <a:tc>
                  <a:txBody>
                    <a:bodyPr/>
                    <a:lstStyle/>
                    <a:p>
                      <a:pPr algn="ctr"/>
                      <a:r>
                        <a:rPr lang="en-US" dirty="0"/>
                        <a:t>1.6%</a:t>
                      </a:r>
                    </a:p>
                  </a:txBody>
                  <a:tcPr/>
                </a:tc>
                <a:extLst>
                  <a:ext uri="{0D108BD9-81ED-4DB2-BD59-A6C34878D82A}">
                    <a16:rowId xmlns:a16="http://schemas.microsoft.com/office/drawing/2014/main" val="10002"/>
                  </a:ext>
                </a:extLst>
              </a:tr>
              <a:tr h="370840">
                <a:tc>
                  <a:txBody>
                    <a:bodyPr/>
                    <a:lstStyle/>
                    <a:p>
                      <a:r>
                        <a:rPr lang="en-US" dirty="0"/>
                        <a:t>EMSRB</a:t>
                      </a:r>
                    </a:p>
                  </a:txBody>
                  <a:tcPr/>
                </a:tc>
                <a:tc>
                  <a:txBody>
                    <a:bodyPr/>
                    <a:lstStyle/>
                    <a:p>
                      <a:pPr algn="r"/>
                      <a:r>
                        <a:rPr lang="en-US" dirty="0"/>
                        <a:t>$7,552</a:t>
                      </a:r>
                    </a:p>
                  </a:txBody>
                  <a:tcPr/>
                </a:tc>
                <a:tc>
                  <a:txBody>
                    <a:bodyPr/>
                    <a:lstStyle/>
                    <a:p>
                      <a:pPr algn="ctr"/>
                      <a:r>
                        <a:rPr lang="en-US" dirty="0"/>
                        <a:t>&lt;0.5%</a:t>
                      </a:r>
                    </a:p>
                  </a:txBody>
                  <a:tcPr/>
                </a:tc>
                <a:extLst>
                  <a:ext uri="{0D108BD9-81ED-4DB2-BD59-A6C34878D82A}">
                    <a16:rowId xmlns:a16="http://schemas.microsoft.com/office/drawing/2014/main" val="10003"/>
                  </a:ext>
                </a:extLst>
              </a:tr>
              <a:tr h="370840">
                <a:tc>
                  <a:txBody>
                    <a:bodyPr/>
                    <a:lstStyle/>
                    <a:p>
                      <a:r>
                        <a:rPr lang="en-US" dirty="0"/>
                        <a:t>Disability Council</a:t>
                      </a:r>
                    </a:p>
                  </a:txBody>
                  <a:tcPr/>
                </a:tc>
                <a:tc>
                  <a:txBody>
                    <a:bodyPr/>
                    <a:lstStyle/>
                    <a:p>
                      <a:pPr algn="r"/>
                      <a:r>
                        <a:rPr lang="en-US" dirty="0"/>
                        <a:t>$2,012</a:t>
                      </a:r>
                    </a:p>
                  </a:txBody>
                  <a:tcPr/>
                </a:tc>
                <a:tc>
                  <a:txBody>
                    <a:bodyPr/>
                    <a:lstStyle/>
                    <a:p>
                      <a:pPr algn="ctr"/>
                      <a:r>
                        <a:rPr lang="en-US" dirty="0"/>
                        <a:t>&lt;0.5%</a:t>
                      </a:r>
                    </a:p>
                  </a:txBody>
                  <a:tcPr/>
                </a:tc>
                <a:extLst>
                  <a:ext uri="{0D108BD9-81ED-4DB2-BD59-A6C34878D82A}">
                    <a16:rowId xmlns:a16="http://schemas.microsoft.com/office/drawing/2014/main" val="10004"/>
                  </a:ext>
                </a:extLst>
              </a:tr>
              <a:tr h="370840">
                <a:tc>
                  <a:txBody>
                    <a:bodyPr/>
                    <a:lstStyle/>
                    <a:p>
                      <a:r>
                        <a:rPr lang="en-US" dirty="0"/>
                        <a:t>MH/DD Ombudsman</a:t>
                      </a:r>
                    </a:p>
                  </a:txBody>
                  <a:tcPr/>
                </a:tc>
                <a:tc>
                  <a:txBody>
                    <a:bodyPr/>
                    <a:lstStyle/>
                    <a:p>
                      <a:pPr algn="r"/>
                      <a:r>
                        <a:rPr lang="en-US" dirty="0"/>
                        <a:t>$4,876</a:t>
                      </a:r>
                    </a:p>
                  </a:txBody>
                  <a:tcPr/>
                </a:tc>
                <a:tc>
                  <a:txBody>
                    <a:bodyPr/>
                    <a:lstStyle/>
                    <a:p>
                      <a:pPr algn="ctr"/>
                      <a:r>
                        <a:rPr lang="en-US" dirty="0"/>
                        <a:t>&lt;0.5%</a:t>
                      </a:r>
                    </a:p>
                  </a:txBody>
                  <a:tcPr/>
                </a:tc>
                <a:extLst>
                  <a:ext uri="{0D108BD9-81ED-4DB2-BD59-A6C34878D82A}">
                    <a16:rowId xmlns:a16="http://schemas.microsoft.com/office/drawing/2014/main" val="10005"/>
                  </a:ext>
                </a:extLst>
              </a:tr>
              <a:tr h="320040">
                <a:tc>
                  <a:txBody>
                    <a:bodyPr/>
                    <a:lstStyle/>
                    <a:p>
                      <a:r>
                        <a:rPr lang="en-US" dirty="0"/>
                        <a:t>Ombudsperson for Families</a:t>
                      </a:r>
                    </a:p>
                  </a:txBody>
                  <a:tcPr/>
                </a:tc>
                <a:tc>
                  <a:txBody>
                    <a:bodyPr/>
                    <a:lstStyle/>
                    <a:p>
                      <a:pPr algn="r"/>
                      <a:r>
                        <a:rPr lang="en-US" dirty="0"/>
                        <a:t>$1,446</a:t>
                      </a:r>
                    </a:p>
                  </a:txBody>
                  <a:tcPr/>
                </a:tc>
                <a:tc>
                  <a:txBody>
                    <a:bodyPr/>
                    <a:lstStyle/>
                    <a:p>
                      <a:pPr algn="ctr"/>
                      <a:r>
                        <a:rPr lang="en-US" dirty="0"/>
                        <a:t>&lt;0.5%</a:t>
                      </a:r>
                    </a:p>
                  </a:txBody>
                  <a:tcPr/>
                </a:tc>
                <a:extLst>
                  <a:ext uri="{0D108BD9-81ED-4DB2-BD59-A6C34878D82A}">
                    <a16:rowId xmlns:a16="http://schemas.microsoft.com/office/drawing/2014/main" val="10006"/>
                  </a:ext>
                </a:extLst>
              </a:tr>
              <a:tr h="320040">
                <a:tc>
                  <a:txBody>
                    <a:bodyPr/>
                    <a:lstStyle/>
                    <a:p>
                      <a:r>
                        <a:rPr lang="en-US" dirty="0"/>
                        <a:t>Blue Ribbon Commission</a:t>
                      </a:r>
                    </a:p>
                  </a:txBody>
                  <a:tcPr/>
                </a:tc>
                <a:tc>
                  <a:txBody>
                    <a:bodyPr/>
                    <a:lstStyle/>
                    <a:p>
                      <a:pPr algn="r"/>
                      <a:r>
                        <a:rPr lang="en-US" dirty="0"/>
                        <a:t>$-100,000</a:t>
                      </a:r>
                    </a:p>
                  </a:txBody>
                  <a:tcPr/>
                </a:tc>
                <a:tc>
                  <a:txBody>
                    <a:bodyPr/>
                    <a:lstStyle/>
                    <a:p>
                      <a:pPr algn="ctr"/>
                      <a:r>
                        <a:rPr lang="en-US" dirty="0"/>
                        <a:t>-0.6%</a:t>
                      </a:r>
                    </a:p>
                  </a:txBody>
                  <a:tcPr/>
                </a:tc>
                <a:extLst>
                  <a:ext uri="{0D108BD9-81ED-4DB2-BD59-A6C34878D82A}">
                    <a16:rowId xmlns:a16="http://schemas.microsoft.com/office/drawing/2014/main" val="3725980330"/>
                  </a:ext>
                </a:extLst>
              </a:tr>
              <a:tr h="370840">
                <a:tc>
                  <a:txBody>
                    <a:bodyPr/>
                    <a:lstStyle/>
                    <a:p>
                      <a:r>
                        <a:rPr lang="en-US" sz="1600" b="1" dirty="0"/>
                        <a:t>TOTAL</a:t>
                      </a:r>
                      <a:r>
                        <a:rPr lang="en-US" sz="1600" b="1" baseline="0" dirty="0"/>
                        <a:t> (dollars in thousands)</a:t>
                      </a:r>
                      <a:endParaRPr lang="en-US" sz="1600" b="1" dirty="0"/>
                    </a:p>
                  </a:txBody>
                  <a:tcPr/>
                </a:tc>
                <a:tc>
                  <a:txBody>
                    <a:bodyPr/>
                    <a:lstStyle/>
                    <a:p>
                      <a:pPr algn="r"/>
                      <a:r>
                        <a:rPr lang="en-US" b="1" dirty="0"/>
                        <a:t>$16,506,937</a:t>
                      </a:r>
                    </a:p>
                  </a:txBody>
                  <a:tcPr/>
                </a:tc>
                <a:tc>
                  <a:txBody>
                    <a:bodyPr/>
                    <a:lstStyle/>
                    <a:p>
                      <a:pPr algn="r"/>
                      <a:endParaRPr lang="en-US" b="1" dirty="0"/>
                    </a:p>
                  </a:txBody>
                  <a:tcPr/>
                </a:tc>
                <a:extLst>
                  <a:ext uri="{0D108BD9-81ED-4DB2-BD59-A6C34878D82A}">
                    <a16:rowId xmlns:a16="http://schemas.microsoft.com/office/drawing/2014/main" val="10007"/>
                  </a:ext>
                </a:extLst>
              </a:tr>
            </a:tbl>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100</a:t>
            </a:fld>
            <a:endParaRPr lang="en-US"/>
          </a:p>
        </p:txBody>
      </p:sp>
      <p:sp>
        <p:nvSpPr>
          <p:cNvPr id="2" name="TextBox 1"/>
          <p:cNvSpPr txBox="1"/>
          <p:nvPr/>
        </p:nvSpPr>
        <p:spPr>
          <a:xfrm>
            <a:off x="2044635" y="1143717"/>
            <a:ext cx="5454507" cy="738664"/>
          </a:xfrm>
          <a:prstGeom prst="rect">
            <a:avLst/>
          </a:prstGeom>
          <a:noFill/>
        </p:spPr>
        <p:txBody>
          <a:bodyPr wrap="none" rtlCol="0">
            <a:spAutoFit/>
          </a:bodyPr>
          <a:lstStyle/>
          <a:p>
            <a:pPr algn="ctr"/>
            <a:r>
              <a:rPr lang="en-US" sz="2400" b="1" dirty="0"/>
              <a:t>General Fund, FY 2022-23</a:t>
            </a:r>
          </a:p>
          <a:p>
            <a:pPr algn="ctr"/>
            <a:r>
              <a:rPr lang="en-US" b="1" dirty="0"/>
              <a:t>Base Budget $16.5 billion (32.3% of total General Fund)</a:t>
            </a:r>
          </a:p>
        </p:txBody>
      </p:sp>
    </p:spTree>
    <p:extLst>
      <p:ext uri="{BB962C8B-B14F-4D97-AF65-F5344CB8AC3E}">
        <p14:creationId xmlns:p14="http://schemas.microsoft.com/office/powerpoint/2010/main" val="3848509629"/>
      </p:ext>
    </p:extLst>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284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Department of Human Services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101</a:t>
            </a:fld>
            <a:endParaRPr lang="en-US"/>
          </a:p>
        </p:txBody>
      </p:sp>
      <p:sp>
        <p:nvSpPr>
          <p:cNvPr id="11" name="Content Placeholder 5"/>
          <p:cNvSpPr txBox="1">
            <a:spLocks/>
          </p:cNvSpPr>
          <p:nvPr/>
        </p:nvSpPr>
        <p:spPr>
          <a:xfrm>
            <a:off x="457200" y="1160748"/>
            <a:ext cx="8229600" cy="5184576"/>
          </a:xfrm>
          <a:prstGeom prst="rect">
            <a:avLst/>
          </a:prstGeom>
        </p:spPr>
        <p:txBody>
          <a:bodyPr>
            <a:normAutofit fontScale="92500" lnSpcReduction="10000"/>
          </a:bodyPr>
          <a:lstStyle/>
          <a:p>
            <a:pPr marL="342900" indent="-342900">
              <a:spcBef>
                <a:spcPct val="20000"/>
              </a:spcBef>
              <a:buFont typeface="Arial" pitchFamily="34" charset="0"/>
              <a:buChar char="•"/>
              <a:defRPr/>
            </a:pPr>
            <a:r>
              <a:rPr lang="en-US" sz="2800" dirty="0"/>
              <a:t>State Directed, County Administered Programs</a:t>
            </a:r>
          </a:p>
          <a:p>
            <a:pPr marL="800100" lvl="1" indent="-342900">
              <a:spcBef>
                <a:spcPct val="20000"/>
              </a:spcBef>
              <a:buFont typeface="Arial" pitchFamily="34" charset="0"/>
              <a:buChar char="•"/>
              <a:defRPr/>
            </a:pPr>
            <a:r>
              <a:rPr lang="en-US" sz="2800" dirty="0"/>
              <a:t>Medical Assistance (MA)</a:t>
            </a:r>
          </a:p>
          <a:p>
            <a:pPr marL="800100" lvl="1" indent="-342900">
              <a:spcBef>
                <a:spcPct val="20000"/>
              </a:spcBef>
              <a:buFont typeface="Arial" pitchFamily="34" charset="0"/>
              <a:buChar char="•"/>
              <a:defRPr/>
            </a:pPr>
            <a:r>
              <a:rPr lang="en-US" sz="2800" dirty="0"/>
              <a:t>Minnesota Care (MN Care)</a:t>
            </a:r>
          </a:p>
          <a:p>
            <a:pPr marL="800100" lvl="1" indent="-342900">
              <a:spcBef>
                <a:spcPct val="20000"/>
              </a:spcBef>
              <a:buFont typeface="Arial" pitchFamily="34" charset="0"/>
              <a:buChar char="•"/>
              <a:defRPr/>
            </a:pPr>
            <a:r>
              <a:rPr lang="en-US" sz="2800" dirty="0"/>
              <a:t>Economic Assistance Programs</a:t>
            </a:r>
          </a:p>
          <a:p>
            <a:pPr marL="1257300" lvl="2" indent="-342900">
              <a:spcBef>
                <a:spcPct val="20000"/>
              </a:spcBef>
              <a:buFont typeface="Arial" pitchFamily="34" charset="0"/>
              <a:buChar char="•"/>
              <a:defRPr/>
            </a:pPr>
            <a:r>
              <a:rPr lang="en-US" sz="2800" dirty="0"/>
              <a:t>MFIP, Child Care, GA, MSA, Housing</a:t>
            </a:r>
          </a:p>
          <a:p>
            <a:pPr marL="800100" lvl="1" indent="-342900">
              <a:spcBef>
                <a:spcPct val="20000"/>
              </a:spcBef>
              <a:buFont typeface="Arial" pitchFamily="34" charset="0"/>
              <a:buChar char="•"/>
              <a:defRPr/>
            </a:pPr>
            <a:r>
              <a:rPr lang="en-US" sz="2800" dirty="0"/>
              <a:t>Direct Care &amp; Treatment</a:t>
            </a:r>
          </a:p>
          <a:p>
            <a:pPr marL="1257300" lvl="2" indent="-342900">
              <a:spcBef>
                <a:spcPct val="20000"/>
              </a:spcBef>
              <a:buFont typeface="Arial" pitchFamily="34" charset="0"/>
              <a:buChar char="•"/>
              <a:defRPr/>
            </a:pPr>
            <a:r>
              <a:rPr lang="en-US" sz="2800" dirty="0"/>
              <a:t>MSH, MSOP, Community Based Services</a:t>
            </a:r>
          </a:p>
          <a:p>
            <a:pPr marL="800100" lvl="1" indent="-342900">
              <a:spcBef>
                <a:spcPct val="20000"/>
              </a:spcBef>
              <a:buFont typeface="Arial" pitchFamily="34" charset="0"/>
              <a:buChar char="•"/>
              <a:defRPr/>
            </a:pPr>
            <a:r>
              <a:rPr lang="en-US" sz="2800" dirty="0"/>
              <a:t>Mental Health Services</a:t>
            </a:r>
          </a:p>
          <a:p>
            <a:pPr marL="800100" lvl="1" indent="-342900">
              <a:spcBef>
                <a:spcPct val="20000"/>
              </a:spcBef>
              <a:buFont typeface="Arial" pitchFamily="34" charset="0"/>
              <a:buChar char="•"/>
              <a:defRPr/>
            </a:pPr>
            <a:r>
              <a:rPr lang="en-US" sz="2800" dirty="0"/>
              <a:t>Chemical Dependency Services</a:t>
            </a:r>
          </a:p>
          <a:p>
            <a:pPr marL="800100" lvl="1" indent="-342900">
              <a:spcBef>
                <a:spcPct val="20000"/>
              </a:spcBef>
              <a:buFont typeface="Arial" pitchFamily="34" charset="0"/>
              <a:buChar char="•"/>
              <a:defRPr/>
            </a:pPr>
            <a:r>
              <a:rPr lang="en-US" sz="2800" dirty="0"/>
              <a:t>Child Welfare Services</a:t>
            </a:r>
          </a:p>
          <a:p>
            <a:pPr marL="800100" lvl="1" indent="-342900">
              <a:spcBef>
                <a:spcPct val="20000"/>
              </a:spcBef>
              <a:buFont typeface="Arial" pitchFamily="34" charset="0"/>
              <a:buChar char="•"/>
              <a:defRPr/>
            </a:pPr>
            <a:r>
              <a:rPr lang="en-US" sz="2800" dirty="0"/>
              <a:t>Grant Programs</a:t>
            </a:r>
          </a:p>
          <a:p>
            <a:pPr marL="342900" indent="-342900">
              <a:spcBef>
                <a:spcPct val="20000"/>
              </a:spcBef>
              <a:buFont typeface="Arial" pitchFamily="34" charset="0"/>
              <a:buChar char="•"/>
              <a:defRPr/>
            </a:pPr>
            <a:endParaRPr lang="en-US" sz="2800" dirty="0"/>
          </a:p>
        </p:txBody>
      </p:sp>
    </p:spTree>
    <p:extLst>
      <p:ext uri="{BB962C8B-B14F-4D97-AF65-F5344CB8AC3E}">
        <p14:creationId xmlns:p14="http://schemas.microsoft.com/office/powerpoint/2010/main" val="3531809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386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4"/>
          <p:cNvSpPr>
            <a:spLocks noGrp="1"/>
          </p:cNvSpPr>
          <p:nvPr>
            <p:ph type="title"/>
          </p:nvPr>
        </p:nvSpPr>
        <p:spPr>
          <a:xfrm>
            <a:off x="228600" y="228600"/>
            <a:ext cx="7239000" cy="762000"/>
          </a:xfrm>
        </p:spPr>
        <p:txBody>
          <a:bodyPr>
            <a:normAutofit/>
          </a:bodyPr>
          <a:lstStyle/>
          <a:p>
            <a:pPr algn="l"/>
            <a:r>
              <a:rPr lang="en-US" sz="2800" b="1" dirty="0"/>
              <a:t>Department of Human Services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102</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3881140918"/>
              </p:ext>
            </p:extLst>
          </p:nvPr>
        </p:nvGraphicFramePr>
        <p:xfrm>
          <a:off x="381000" y="1066802"/>
          <a:ext cx="8229600" cy="52323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0645500"/>
      </p:ext>
    </p:extLst>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488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74638"/>
            <a:ext cx="8458200" cy="735012"/>
          </a:xfrm>
        </p:spPr>
        <p:txBody>
          <a:bodyPr>
            <a:normAutofit/>
          </a:bodyPr>
          <a:lstStyle/>
          <a:p>
            <a:pPr algn="l"/>
            <a:r>
              <a:rPr lang="en-US" sz="2800" b="1" dirty="0"/>
              <a:t>Medical Assistance</a:t>
            </a:r>
          </a:p>
        </p:txBody>
      </p:sp>
      <p:graphicFrame>
        <p:nvGraphicFramePr>
          <p:cNvPr id="7" name="Content Placeholder 6"/>
          <p:cNvGraphicFramePr>
            <a:graphicFrameLocks noGrp="1"/>
          </p:cNvGraphicFramePr>
          <p:nvPr>
            <p:ph sz="half" idx="1"/>
          </p:nvPr>
        </p:nvGraphicFramePr>
        <p:xfrm>
          <a:off x="457200" y="1600202"/>
          <a:ext cx="4038600" cy="45259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p:cNvGraphicFramePr>
            <a:graphicFrameLocks noGrp="1"/>
          </p:cNvGraphicFramePr>
          <p:nvPr>
            <p:ph sz="half" idx="2"/>
          </p:nvPr>
        </p:nvGraphicFramePr>
        <p:xfrm>
          <a:off x="4648200" y="1600202"/>
          <a:ext cx="4038600" cy="4525963"/>
        </p:xfrm>
        <a:graphic>
          <a:graphicData uri="http://schemas.openxmlformats.org/drawingml/2006/chart">
            <c:chart xmlns:c="http://schemas.openxmlformats.org/drawingml/2006/chart" xmlns:r="http://schemas.openxmlformats.org/officeDocument/2006/relationships" r:id="rId6"/>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103</a:t>
            </a:fld>
            <a:endParaRPr lang="en-US"/>
          </a:p>
        </p:txBody>
      </p:sp>
    </p:spTree>
    <p:extLst>
      <p:ext uri="{BB962C8B-B14F-4D97-AF65-F5344CB8AC3E}">
        <p14:creationId xmlns:p14="http://schemas.microsoft.com/office/powerpoint/2010/main" val="2219279559"/>
      </p:ext>
    </p:extLst>
  </p:cSld>
  <p:clrMapOvr>
    <a:masterClrMapping/>
  </p:clrMapOvr>
  <p:transition>
    <p:dissolv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591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93686"/>
            <a:ext cx="7239000" cy="696913"/>
          </a:xfrm>
        </p:spPr>
        <p:txBody>
          <a:bodyPr>
            <a:normAutofit/>
          </a:bodyPr>
          <a:lstStyle/>
          <a:p>
            <a:pPr algn="l"/>
            <a:r>
              <a:rPr lang="en-US" sz="2800" b="1" dirty="0"/>
              <a:t>Department of Health</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104</a:t>
            </a:fld>
            <a:endParaRPr lang="en-US"/>
          </a:p>
        </p:txBody>
      </p:sp>
      <p:sp>
        <p:nvSpPr>
          <p:cNvPr id="11" name="Content Placeholder 5"/>
          <p:cNvSpPr txBox="1">
            <a:spLocks/>
          </p:cNvSpPr>
          <p:nvPr/>
        </p:nvSpPr>
        <p:spPr>
          <a:xfrm>
            <a:off x="457200" y="1160748"/>
            <a:ext cx="8229600" cy="5184576"/>
          </a:xfrm>
          <a:prstGeom prst="rect">
            <a:avLst/>
          </a:prstGeom>
        </p:spPr>
        <p:txBody>
          <a:bodyPr>
            <a:normAutofit/>
          </a:bodyPr>
          <a:lstStyle/>
          <a:p>
            <a:pPr marL="342900" indent="-342900">
              <a:spcBef>
                <a:spcPct val="20000"/>
              </a:spcBef>
              <a:buFont typeface="Arial" pitchFamily="34" charset="0"/>
              <a:buChar char="•"/>
              <a:defRPr/>
            </a:pPr>
            <a:r>
              <a:rPr lang="en-US" sz="2800" dirty="0"/>
              <a:t>COVID-19 Public Health Response</a:t>
            </a:r>
          </a:p>
          <a:p>
            <a:pPr marL="342900" indent="-342900">
              <a:spcBef>
                <a:spcPct val="20000"/>
              </a:spcBef>
              <a:buFont typeface="Arial" pitchFamily="34" charset="0"/>
              <a:buChar char="•"/>
              <a:defRPr/>
            </a:pPr>
            <a:r>
              <a:rPr lang="en-US" sz="2800" dirty="0"/>
              <a:t>Community, Environmental, and Family Health</a:t>
            </a:r>
          </a:p>
          <a:p>
            <a:pPr marL="342900" indent="-342900">
              <a:spcBef>
                <a:spcPct val="20000"/>
              </a:spcBef>
              <a:buFont typeface="Arial" pitchFamily="34" charset="0"/>
              <a:buChar char="•"/>
              <a:defRPr/>
            </a:pPr>
            <a:r>
              <a:rPr lang="en-US" sz="2800" dirty="0"/>
              <a:t>Infectious Disease Monitoring, Prevention, and Control</a:t>
            </a:r>
          </a:p>
          <a:p>
            <a:pPr marL="342900" indent="-342900">
              <a:spcBef>
                <a:spcPct val="20000"/>
              </a:spcBef>
              <a:buFont typeface="Arial" pitchFamily="34" charset="0"/>
              <a:buChar char="•"/>
              <a:defRPr/>
            </a:pPr>
            <a:r>
              <a:rPr lang="en-US" sz="2800" dirty="0"/>
              <a:t>Poison Information Centers</a:t>
            </a:r>
          </a:p>
          <a:p>
            <a:pPr marL="342900" indent="-342900">
              <a:spcBef>
                <a:spcPct val="20000"/>
              </a:spcBef>
              <a:buFont typeface="Arial" pitchFamily="34" charset="0"/>
              <a:buChar char="•"/>
              <a:defRPr/>
            </a:pPr>
            <a:r>
              <a:rPr lang="en-US" sz="2800" dirty="0"/>
              <a:t>Health Disparities</a:t>
            </a:r>
          </a:p>
          <a:p>
            <a:pPr marL="342900" indent="-342900">
              <a:spcBef>
                <a:spcPct val="20000"/>
              </a:spcBef>
              <a:buFont typeface="Arial" pitchFamily="34" charset="0"/>
              <a:buChar char="•"/>
              <a:defRPr/>
            </a:pPr>
            <a:r>
              <a:rPr lang="en-US" sz="2800" dirty="0"/>
              <a:t>Medical Education</a:t>
            </a:r>
          </a:p>
          <a:p>
            <a:pPr marL="342900" indent="-342900">
              <a:spcBef>
                <a:spcPct val="20000"/>
              </a:spcBef>
              <a:buFont typeface="Arial" pitchFamily="34" charset="0"/>
              <a:buChar char="•"/>
              <a:defRPr/>
            </a:pPr>
            <a:r>
              <a:rPr lang="en-US" sz="2800" dirty="0"/>
              <a:t>Health Professionals and Facilities Regulation</a:t>
            </a:r>
          </a:p>
          <a:p>
            <a:pPr marL="342900" indent="-342900">
              <a:spcBef>
                <a:spcPct val="20000"/>
              </a:spcBef>
              <a:buFont typeface="Arial" pitchFamily="34" charset="0"/>
              <a:buChar char="•"/>
              <a:defRPr/>
            </a:pPr>
            <a:r>
              <a:rPr lang="en-US" sz="2800" dirty="0"/>
              <a:t>Grant Programs</a:t>
            </a:r>
          </a:p>
          <a:p>
            <a:pPr marL="342900" indent="-342900">
              <a:spcBef>
                <a:spcPct val="20000"/>
              </a:spcBef>
              <a:buFont typeface="Arial" pitchFamily="34" charset="0"/>
              <a:buChar char="•"/>
              <a:defRPr/>
            </a:pPr>
            <a:endParaRPr lang="en-US" sz="2800" dirty="0"/>
          </a:p>
        </p:txBody>
      </p:sp>
    </p:spTree>
    <p:extLst>
      <p:ext uri="{BB962C8B-B14F-4D97-AF65-F5344CB8AC3E}">
        <p14:creationId xmlns:p14="http://schemas.microsoft.com/office/powerpoint/2010/main" val="34957063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693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4"/>
          <p:cNvSpPr>
            <a:spLocks noGrp="1"/>
          </p:cNvSpPr>
          <p:nvPr>
            <p:ph type="title"/>
          </p:nvPr>
        </p:nvSpPr>
        <p:spPr>
          <a:xfrm>
            <a:off x="228600" y="228600"/>
            <a:ext cx="7239000" cy="762000"/>
          </a:xfrm>
        </p:spPr>
        <p:txBody>
          <a:bodyPr>
            <a:normAutofit/>
          </a:bodyPr>
          <a:lstStyle/>
          <a:p>
            <a:pPr algn="l"/>
            <a:r>
              <a:rPr lang="en-US" sz="2800" b="1" dirty="0"/>
              <a:t>Department of Health</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105</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2134250902"/>
              </p:ext>
            </p:extLst>
          </p:nvPr>
        </p:nvGraphicFramePr>
        <p:xfrm>
          <a:off x="304800" y="1009652"/>
          <a:ext cx="8229600" cy="54962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04890561"/>
      </p:ext>
    </p:extLst>
  </p:cSld>
  <p:clrMapOvr>
    <a:masterClrMapping/>
  </p:clrMapOvr>
  <p:transition>
    <p:dissolv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796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93688"/>
            <a:ext cx="7239000" cy="696913"/>
          </a:xfrm>
        </p:spPr>
        <p:txBody>
          <a:bodyPr>
            <a:normAutofit/>
          </a:bodyPr>
          <a:lstStyle/>
          <a:p>
            <a:pPr algn="l"/>
            <a:r>
              <a:rPr lang="en-US" sz="2800" b="1" dirty="0"/>
              <a:t>Other Agencies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106</a:t>
            </a:fld>
            <a:endParaRPr lang="en-US"/>
          </a:p>
        </p:txBody>
      </p:sp>
      <p:sp>
        <p:nvSpPr>
          <p:cNvPr id="11" name="Content Placeholder 5"/>
          <p:cNvSpPr txBox="1">
            <a:spLocks/>
          </p:cNvSpPr>
          <p:nvPr/>
        </p:nvSpPr>
        <p:spPr>
          <a:xfrm>
            <a:off x="457200" y="1160748"/>
            <a:ext cx="8229600" cy="5184576"/>
          </a:xfrm>
          <a:prstGeom prst="rect">
            <a:avLst/>
          </a:prstGeom>
        </p:spPr>
        <p:txBody>
          <a:bodyPr>
            <a:normAutofit/>
          </a:bodyPr>
          <a:lstStyle/>
          <a:p>
            <a:pPr marL="342900" indent="-342900">
              <a:spcBef>
                <a:spcPct val="20000"/>
              </a:spcBef>
              <a:buFont typeface="Arial" pitchFamily="34" charset="0"/>
              <a:buChar char="•"/>
              <a:defRPr/>
            </a:pPr>
            <a:endParaRPr lang="en-US" sz="2800" dirty="0"/>
          </a:p>
          <a:p>
            <a:pPr marL="342900" indent="-342900">
              <a:spcBef>
                <a:spcPct val="20000"/>
              </a:spcBef>
              <a:buFont typeface="Arial" pitchFamily="34" charset="0"/>
              <a:buChar char="•"/>
              <a:defRPr/>
            </a:pPr>
            <a:r>
              <a:rPr lang="en-US" sz="2800" dirty="0"/>
              <a:t>Emergency Medical Services Regulatory Board</a:t>
            </a:r>
          </a:p>
          <a:p>
            <a:pPr marL="342900" indent="-342900">
              <a:spcBef>
                <a:spcPct val="20000"/>
              </a:spcBef>
              <a:buFont typeface="Arial" pitchFamily="34" charset="0"/>
              <a:buChar char="•"/>
              <a:defRPr/>
            </a:pPr>
            <a:r>
              <a:rPr lang="en-US" sz="2800" dirty="0"/>
              <a:t>Council on Disability</a:t>
            </a:r>
          </a:p>
          <a:p>
            <a:pPr marL="342900" indent="-342900">
              <a:spcBef>
                <a:spcPct val="20000"/>
              </a:spcBef>
              <a:buFont typeface="Arial" pitchFamily="34" charset="0"/>
              <a:buChar char="•"/>
              <a:defRPr/>
            </a:pPr>
            <a:r>
              <a:rPr lang="en-US" sz="2800" dirty="0"/>
              <a:t>MH/DD Ombudsman</a:t>
            </a:r>
          </a:p>
          <a:p>
            <a:pPr marL="342900" indent="-342900">
              <a:spcBef>
                <a:spcPct val="20000"/>
              </a:spcBef>
              <a:buFont typeface="Arial" pitchFamily="34" charset="0"/>
              <a:buChar char="•"/>
              <a:defRPr/>
            </a:pPr>
            <a:r>
              <a:rPr lang="en-US" sz="2800" dirty="0"/>
              <a:t>Ombudsperson for Families</a:t>
            </a:r>
          </a:p>
          <a:p>
            <a:pPr marL="342900" indent="-342900">
              <a:spcBef>
                <a:spcPct val="20000"/>
              </a:spcBef>
              <a:buFont typeface="Arial" pitchFamily="34" charset="0"/>
              <a:buChar char="•"/>
              <a:defRPr/>
            </a:pPr>
            <a:r>
              <a:rPr lang="en-US" sz="2800" dirty="0"/>
              <a:t>Health Related Licensing Boards</a:t>
            </a:r>
          </a:p>
          <a:p>
            <a:pPr marL="342900" indent="-342900">
              <a:spcBef>
                <a:spcPct val="20000"/>
              </a:spcBef>
              <a:buFont typeface="Arial" pitchFamily="34" charset="0"/>
              <a:buChar char="•"/>
              <a:defRPr/>
            </a:pPr>
            <a:r>
              <a:rPr lang="en-US" sz="2800" dirty="0" err="1"/>
              <a:t>MNSure</a:t>
            </a:r>
            <a:endParaRPr lang="en-US" sz="2800" dirty="0"/>
          </a:p>
          <a:p>
            <a:pPr marL="342900" indent="-342900">
              <a:spcBef>
                <a:spcPct val="20000"/>
              </a:spcBef>
              <a:buFont typeface="Arial" pitchFamily="34" charset="0"/>
              <a:buChar char="•"/>
              <a:defRPr/>
            </a:pPr>
            <a:endParaRPr lang="en-US" sz="2800" dirty="0"/>
          </a:p>
        </p:txBody>
      </p:sp>
    </p:spTree>
    <p:extLst>
      <p:ext uri="{BB962C8B-B14F-4D97-AF65-F5344CB8AC3E}">
        <p14:creationId xmlns:p14="http://schemas.microsoft.com/office/powerpoint/2010/main" val="24154185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898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74638"/>
            <a:ext cx="8458200" cy="735012"/>
          </a:xfrm>
        </p:spPr>
        <p:txBody>
          <a:bodyPr>
            <a:normAutofit/>
          </a:bodyPr>
          <a:lstStyle/>
          <a:p>
            <a:pPr algn="l"/>
            <a:r>
              <a:rPr lang="en-US" sz="2800" b="1" dirty="0"/>
              <a:t>Health Related Licensing Boards</a:t>
            </a:r>
          </a:p>
        </p:txBody>
      </p:sp>
      <p:sp>
        <p:nvSpPr>
          <p:cNvPr id="2" name="Content Placeholder 1"/>
          <p:cNvSpPr>
            <a:spLocks noGrp="1"/>
          </p:cNvSpPr>
          <p:nvPr>
            <p:ph sz="half" idx="1"/>
          </p:nvPr>
        </p:nvSpPr>
        <p:spPr/>
        <p:txBody>
          <a:bodyPr>
            <a:normAutofit fontScale="85000" lnSpcReduction="20000"/>
          </a:bodyPr>
          <a:lstStyle/>
          <a:p>
            <a:r>
              <a:rPr lang="en-US" dirty="0"/>
              <a:t>Board of Behavioral Health and Therapy</a:t>
            </a:r>
          </a:p>
          <a:p>
            <a:r>
              <a:rPr lang="en-US" dirty="0"/>
              <a:t>Board of Chiropractors</a:t>
            </a:r>
          </a:p>
          <a:p>
            <a:r>
              <a:rPr lang="en-US" dirty="0"/>
              <a:t>Board of Dentistry</a:t>
            </a:r>
          </a:p>
          <a:p>
            <a:r>
              <a:rPr lang="en-US" dirty="0"/>
              <a:t>Board of Dietetics and Nutrition Practice</a:t>
            </a:r>
          </a:p>
          <a:p>
            <a:r>
              <a:rPr lang="en-US" dirty="0"/>
              <a:t>Board of Executives for Long-Term Services and Supports</a:t>
            </a:r>
          </a:p>
          <a:p>
            <a:r>
              <a:rPr lang="en-US" dirty="0"/>
              <a:t>Board of Marriage and Family Therapy</a:t>
            </a:r>
          </a:p>
          <a:p>
            <a:r>
              <a:rPr lang="en-US" dirty="0"/>
              <a:t>Board of Medical Practice</a:t>
            </a:r>
          </a:p>
          <a:p>
            <a:r>
              <a:rPr lang="en-US" dirty="0"/>
              <a:t>Board of Nursing</a:t>
            </a:r>
          </a:p>
        </p:txBody>
      </p:sp>
      <p:sp>
        <p:nvSpPr>
          <p:cNvPr id="3" name="Content Placeholder 2"/>
          <p:cNvSpPr>
            <a:spLocks noGrp="1"/>
          </p:cNvSpPr>
          <p:nvPr>
            <p:ph sz="half" idx="2"/>
          </p:nvPr>
        </p:nvSpPr>
        <p:spPr/>
        <p:txBody>
          <a:bodyPr>
            <a:normAutofit fontScale="85000" lnSpcReduction="20000"/>
          </a:bodyPr>
          <a:lstStyle/>
          <a:p>
            <a:r>
              <a:rPr lang="en-US" dirty="0"/>
              <a:t>Board of Occupational Therapy and Practice</a:t>
            </a:r>
          </a:p>
          <a:p>
            <a:r>
              <a:rPr lang="en-US" dirty="0"/>
              <a:t>Board of Optometry</a:t>
            </a:r>
          </a:p>
          <a:p>
            <a:r>
              <a:rPr lang="en-US" dirty="0"/>
              <a:t>Board of Pharmacy</a:t>
            </a:r>
          </a:p>
          <a:p>
            <a:r>
              <a:rPr lang="en-US" dirty="0"/>
              <a:t>Board of Physical Therapy</a:t>
            </a:r>
          </a:p>
          <a:p>
            <a:r>
              <a:rPr lang="en-US" dirty="0"/>
              <a:t>Board of Podiatric Medicine</a:t>
            </a:r>
          </a:p>
          <a:p>
            <a:r>
              <a:rPr lang="en-US" dirty="0"/>
              <a:t>Board of Psychology</a:t>
            </a:r>
          </a:p>
          <a:p>
            <a:r>
              <a:rPr lang="en-US" dirty="0"/>
              <a:t>Board of Social Work</a:t>
            </a:r>
          </a:p>
          <a:p>
            <a:r>
              <a:rPr lang="en-US" dirty="0"/>
              <a:t>Board of Veterinary Medicine</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107</a:t>
            </a:fld>
            <a:endParaRPr lang="en-US"/>
          </a:p>
        </p:txBody>
      </p:sp>
      <p:sp>
        <p:nvSpPr>
          <p:cNvPr id="11" name="Content Placeholder 5"/>
          <p:cNvSpPr txBox="1">
            <a:spLocks/>
          </p:cNvSpPr>
          <p:nvPr/>
        </p:nvSpPr>
        <p:spPr>
          <a:xfrm>
            <a:off x="457200" y="1160748"/>
            <a:ext cx="8229600" cy="5184576"/>
          </a:xfrm>
          <a:prstGeom prst="rect">
            <a:avLst/>
          </a:prstGeom>
        </p:spPr>
        <p:txBody>
          <a:bodyPr>
            <a:normAutofit/>
          </a:bodyPr>
          <a:lstStyle/>
          <a:p>
            <a:pPr marL="342900" indent="-342900">
              <a:spcBef>
                <a:spcPct val="20000"/>
              </a:spcBef>
              <a:buFont typeface="Arial" pitchFamily="34" charset="0"/>
              <a:buChar char="•"/>
              <a:defRPr/>
            </a:pPr>
            <a:endParaRPr lang="en-US" sz="2800" dirty="0"/>
          </a:p>
          <a:p>
            <a:pPr marL="342900" indent="-342900">
              <a:spcBef>
                <a:spcPct val="20000"/>
              </a:spcBef>
              <a:buFont typeface="Arial" pitchFamily="34" charset="0"/>
              <a:buChar char="•"/>
              <a:defRPr/>
            </a:pPr>
            <a:endParaRPr lang="en-US" sz="2800" dirty="0"/>
          </a:p>
        </p:txBody>
      </p:sp>
    </p:spTree>
    <p:extLst>
      <p:ext uri="{BB962C8B-B14F-4D97-AF65-F5344CB8AC3E}">
        <p14:creationId xmlns:p14="http://schemas.microsoft.com/office/powerpoint/2010/main" val="18282706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000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4"/>
          <p:cNvSpPr>
            <a:spLocks noGrp="1"/>
          </p:cNvSpPr>
          <p:nvPr>
            <p:ph type="title"/>
          </p:nvPr>
        </p:nvSpPr>
        <p:spPr>
          <a:xfrm>
            <a:off x="228600" y="228600"/>
            <a:ext cx="7239000" cy="762000"/>
          </a:xfrm>
        </p:spPr>
        <p:txBody>
          <a:bodyPr>
            <a:normAutofit/>
          </a:bodyPr>
          <a:lstStyle/>
          <a:p>
            <a:pPr algn="l"/>
            <a:r>
              <a:rPr lang="en-US" sz="2800" b="1" dirty="0"/>
              <a:t>Other Agencies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108</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1710854709"/>
              </p:ext>
            </p:extLst>
          </p:nvPr>
        </p:nvGraphicFramePr>
        <p:xfrm>
          <a:off x="533400" y="1066808"/>
          <a:ext cx="8229600" cy="52895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60416468"/>
      </p:ext>
    </p:extLst>
  </p:cSld>
  <p:clrMapOvr>
    <a:masterClrMapping/>
  </p:clrMapOvr>
  <p:transition>
    <p:dissolv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103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Jobs &amp; Economic Growth, </a:t>
            </a:r>
          </a:p>
          <a:p>
            <a:pPr marL="342900" lvl="0" indent="-342900" algn="ctr">
              <a:spcBef>
                <a:spcPct val="20000"/>
              </a:spcBef>
              <a:defRPr/>
            </a:pPr>
            <a:r>
              <a:rPr lang="en-US" sz="4800" b="1" dirty="0"/>
              <a:t>Commerce &amp; Consumer Protection,</a:t>
            </a:r>
          </a:p>
          <a:p>
            <a:pPr marL="342900" lvl="0" indent="-342900" algn="ctr">
              <a:spcBef>
                <a:spcPct val="20000"/>
              </a:spcBef>
              <a:defRPr/>
            </a:pPr>
            <a:r>
              <a:rPr lang="en-US" sz="4800" b="1" dirty="0"/>
              <a:t> Energy &amp; Utilities</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sz="2300" b="1" dirty="0"/>
          </a:p>
          <a:p>
            <a:pPr marL="342900" lvl="0" indent="-342900">
              <a:lnSpc>
                <a:spcPct val="80000"/>
              </a:lnSpc>
              <a:spcBef>
                <a:spcPct val="20000"/>
              </a:spcBef>
              <a:defRPr/>
            </a:pPr>
            <a:r>
              <a:rPr lang="en-US" sz="2300" dirty="0"/>
              <a:t>Casey Muhm</a:t>
            </a:r>
          </a:p>
          <a:p>
            <a:pPr marL="342900" lvl="0" indent="-342900">
              <a:lnSpc>
                <a:spcPct val="80000"/>
              </a:lnSpc>
              <a:spcBef>
                <a:spcPct val="20000"/>
              </a:spcBef>
              <a:defRPr/>
            </a:pPr>
            <a:r>
              <a:rPr lang="en-US" sz="2300" dirty="0"/>
              <a:t>Fiscal Analyst</a:t>
            </a:r>
          </a:p>
          <a:p>
            <a:pPr marL="342900" lvl="0" indent="-342900">
              <a:lnSpc>
                <a:spcPct val="80000"/>
              </a:lnSpc>
              <a:spcBef>
                <a:spcPct val="20000"/>
              </a:spcBef>
              <a:defRPr/>
            </a:pPr>
            <a:r>
              <a:rPr lang="en-US" sz="2300" dirty="0">
                <a:hlinkClick r:id="rId5"/>
              </a:rPr>
              <a:t>casey.muhm@senate.mn</a:t>
            </a:r>
            <a:endParaRPr lang="en-US" sz="2300" dirty="0"/>
          </a:p>
          <a:p>
            <a:pPr marL="342900" lvl="0" indent="-342900">
              <a:lnSpc>
                <a:spcPct val="80000"/>
              </a:lnSpc>
              <a:spcBef>
                <a:spcPct val="20000"/>
              </a:spcBef>
              <a:defRPr/>
            </a:pPr>
            <a:r>
              <a:rPr lang="en-US" sz="2300" dirty="0"/>
              <a:t>651-296-2500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109</a:t>
            </a:fld>
            <a:endParaRPr lang="en-US"/>
          </a:p>
        </p:txBody>
      </p:sp>
    </p:spTree>
    <p:extLst>
      <p:ext uri="{BB962C8B-B14F-4D97-AF65-F5344CB8AC3E}">
        <p14:creationId xmlns:p14="http://schemas.microsoft.com/office/powerpoint/2010/main" val="245553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3547148" y="2665983"/>
            <a:ext cx="1989007" cy="646331"/>
          </a:xfrm>
          <a:prstGeom prst="rect">
            <a:avLst/>
          </a:prstGeom>
          <a:solidFill>
            <a:srgbClr val="953735">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Governor’s Budget </a:t>
            </a:r>
          </a:p>
          <a:p>
            <a:pPr algn="ctr"/>
            <a:r>
              <a:rPr lang="en-US" altLang="en-US" dirty="0">
                <a:latin typeface="Calibri" panose="020F0502020204030204" pitchFamily="34" charset="0"/>
              </a:rPr>
              <a:t>Recommendations</a:t>
            </a:r>
          </a:p>
        </p:txBody>
      </p:sp>
      <p:sp>
        <p:nvSpPr>
          <p:cNvPr id="33" name="Text Box 4"/>
          <p:cNvSpPr txBox="1">
            <a:spLocks noChangeArrowheads="1"/>
          </p:cNvSpPr>
          <p:nvPr/>
        </p:nvSpPr>
        <p:spPr bwMode="auto">
          <a:xfrm>
            <a:off x="3978986" y="4059077"/>
            <a:ext cx="777875" cy="379413"/>
          </a:xfrm>
          <a:prstGeom prst="rect">
            <a:avLst/>
          </a:prstGeom>
          <a:solidFill>
            <a:srgbClr val="E46C0A">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House</a:t>
            </a:r>
          </a:p>
        </p:txBody>
      </p:sp>
      <p:sp>
        <p:nvSpPr>
          <p:cNvPr id="35" name="Text Box 6"/>
          <p:cNvSpPr txBox="1">
            <a:spLocks noChangeArrowheads="1"/>
          </p:cNvSpPr>
          <p:nvPr/>
        </p:nvSpPr>
        <p:spPr bwMode="auto">
          <a:xfrm>
            <a:off x="4947742" y="4059589"/>
            <a:ext cx="882650" cy="379413"/>
          </a:xfrm>
          <a:prstGeom prst="rect">
            <a:avLst/>
          </a:prstGeom>
          <a:solidFill>
            <a:srgbClr val="31859C">
              <a:alpha val="50196"/>
            </a:srgbClr>
          </a:solidFill>
          <a:ln w="12700">
            <a:solidFill>
              <a:schemeClr val="tx1"/>
            </a:solidFill>
            <a:miter lim="800000"/>
            <a:headEnd type="none" w="sm" len="sm"/>
            <a:tailEnd type="none" w="sm" len="sm"/>
          </a:ln>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Senate</a:t>
            </a:r>
          </a:p>
        </p:txBody>
      </p:sp>
      <p:sp>
        <p:nvSpPr>
          <p:cNvPr id="36" name="Line 7"/>
          <p:cNvSpPr>
            <a:spLocks noChangeShapeType="1"/>
          </p:cNvSpPr>
          <p:nvPr/>
        </p:nvSpPr>
        <p:spPr bwMode="auto">
          <a:xfrm flipH="1">
            <a:off x="6940248" y="4917389"/>
            <a:ext cx="271463" cy="0"/>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7" name="Text Box 8"/>
          <p:cNvSpPr txBox="1">
            <a:spLocks noChangeArrowheads="1"/>
          </p:cNvSpPr>
          <p:nvPr/>
        </p:nvSpPr>
        <p:spPr bwMode="auto">
          <a:xfrm rot="10800000">
            <a:off x="3168775" y="3493305"/>
            <a:ext cx="461665" cy="1801812"/>
          </a:xfrm>
          <a:prstGeom prst="rect">
            <a:avLst/>
          </a:prstGeom>
          <a:solidFill>
            <a:srgbClr val="E46C0A">
              <a:alpha val="50196"/>
            </a:srgbClr>
          </a:solidFill>
          <a:ln w="12700">
            <a:solidFill>
              <a:schemeClr val="tx1"/>
            </a:solidFill>
            <a:miter lim="800000"/>
            <a:headEnd type="none" w="sm" len="sm"/>
            <a:tailEnd type="none" w="sm" len="sm"/>
          </a:ln>
        </p:spPr>
        <p:txBody>
          <a:bodyPr vert="eaVert">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mn-lt"/>
              </a:rPr>
              <a:t>Ways and Means</a:t>
            </a:r>
          </a:p>
        </p:txBody>
      </p:sp>
      <p:sp>
        <p:nvSpPr>
          <p:cNvPr id="38" name="Line 9"/>
          <p:cNvSpPr>
            <a:spLocks noChangeShapeType="1"/>
          </p:cNvSpPr>
          <p:nvPr/>
        </p:nvSpPr>
        <p:spPr bwMode="auto">
          <a:xfrm flipH="1" flipV="1">
            <a:off x="5844683" y="4330838"/>
            <a:ext cx="150702" cy="586550"/>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9" name="Line 10"/>
          <p:cNvSpPr>
            <a:spLocks noChangeShapeType="1"/>
          </p:cNvSpPr>
          <p:nvPr/>
        </p:nvSpPr>
        <p:spPr bwMode="auto">
          <a:xfrm flipH="1">
            <a:off x="5853351" y="3653771"/>
            <a:ext cx="193292" cy="526443"/>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2" name="Text Box 14"/>
          <p:cNvSpPr txBox="1">
            <a:spLocks noChangeArrowheads="1"/>
          </p:cNvSpPr>
          <p:nvPr/>
        </p:nvSpPr>
        <p:spPr bwMode="auto">
          <a:xfrm>
            <a:off x="6046644" y="3424571"/>
            <a:ext cx="892175" cy="379413"/>
          </a:xfrm>
          <a:prstGeom prst="rect">
            <a:avLst/>
          </a:prstGeom>
          <a:solidFill>
            <a:srgbClr val="31859C">
              <a:alpha val="50196"/>
            </a:srgbClr>
          </a:solidFill>
          <a:ln w="12700">
            <a:solidFill>
              <a:schemeClr val="tx1"/>
            </a:solidFill>
            <a:miter lim="800000"/>
            <a:headEnd type="none" w="sm" len="sm"/>
            <a:tailEnd type="none" w="sm" len="sm"/>
          </a:ln>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Taxes</a:t>
            </a:r>
          </a:p>
        </p:txBody>
      </p:sp>
      <p:sp>
        <p:nvSpPr>
          <p:cNvPr id="43" name="Text Box 15"/>
          <p:cNvSpPr txBox="1">
            <a:spLocks noChangeArrowheads="1"/>
          </p:cNvSpPr>
          <p:nvPr/>
        </p:nvSpPr>
        <p:spPr bwMode="auto">
          <a:xfrm>
            <a:off x="5986855" y="4747763"/>
            <a:ext cx="910827" cy="369332"/>
          </a:xfrm>
          <a:prstGeom prst="rect">
            <a:avLst/>
          </a:prstGeom>
          <a:solidFill>
            <a:srgbClr val="31859C">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Finance</a:t>
            </a:r>
          </a:p>
        </p:txBody>
      </p:sp>
      <p:sp>
        <p:nvSpPr>
          <p:cNvPr id="44" name="Text Box 18"/>
          <p:cNvSpPr txBox="1">
            <a:spLocks noChangeArrowheads="1"/>
          </p:cNvSpPr>
          <p:nvPr/>
        </p:nvSpPr>
        <p:spPr bwMode="auto">
          <a:xfrm>
            <a:off x="7227930" y="2864080"/>
            <a:ext cx="1822230" cy="3046988"/>
          </a:xfrm>
          <a:prstGeom prst="rect">
            <a:avLst/>
          </a:prstGeom>
          <a:solidFill>
            <a:srgbClr val="31859C">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dirty="0" err="1">
                <a:latin typeface="+mn-lt"/>
              </a:rPr>
              <a:t>Agric</a:t>
            </a:r>
            <a:r>
              <a:rPr lang="en-US" altLang="en-US" sz="1200" dirty="0">
                <a:latin typeface="+mn-lt"/>
              </a:rPr>
              <a:t> &amp; Rural Develop.</a:t>
            </a:r>
          </a:p>
          <a:p>
            <a:r>
              <a:rPr lang="en-US" altLang="en-US" sz="1200" dirty="0">
                <a:latin typeface="+mn-lt"/>
              </a:rPr>
              <a:t>Capital Investment</a:t>
            </a:r>
          </a:p>
          <a:p>
            <a:r>
              <a:rPr lang="en-US" altLang="en-US" sz="1200" dirty="0">
                <a:latin typeface="+mn-lt"/>
              </a:rPr>
              <a:t>Commerce &amp; Consumer</a:t>
            </a:r>
          </a:p>
          <a:p>
            <a:r>
              <a:rPr lang="en-US" altLang="en-US" sz="1200" dirty="0">
                <a:latin typeface="+mn-lt"/>
              </a:rPr>
              <a:t>    Protection</a:t>
            </a:r>
          </a:p>
          <a:p>
            <a:r>
              <a:rPr lang="en-US" altLang="en-US" sz="1200" dirty="0">
                <a:latin typeface="+mn-lt"/>
              </a:rPr>
              <a:t>E-12 Education</a:t>
            </a:r>
          </a:p>
          <a:p>
            <a:r>
              <a:rPr lang="en-US" altLang="en-US" sz="1200" dirty="0">
                <a:latin typeface="+mn-lt"/>
              </a:rPr>
              <a:t>Energy &amp; Utilities</a:t>
            </a:r>
          </a:p>
          <a:p>
            <a:r>
              <a:rPr lang="en-US" altLang="en-US" sz="1200" dirty="0" err="1">
                <a:latin typeface="+mn-lt"/>
              </a:rPr>
              <a:t>Env</a:t>
            </a:r>
            <a:r>
              <a:rPr lang="en-US" altLang="en-US" sz="1200" dirty="0">
                <a:latin typeface="+mn-lt"/>
              </a:rPr>
              <a:t> &amp; Natural Resources</a:t>
            </a:r>
          </a:p>
          <a:p>
            <a:r>
              <a:rPr lang="en-US" altLang="en-US" sz="1200" dirty="0">
                <a:latin typeface="+mn-lt"/>
              </a:rPr>
              <a:t>Health &amp; Human Services</a:t>
            </a:r>
          </a:p>
          <a:p>
            <a:r>
              <a:rPr lang="en-US" altLang="en-US" sz="1200" dirty="0">
                <a:latin typeface="+mn-lt"/>
              </a:rPr>
              <a:t>Human Services Reform</a:t>
            </a:r>
          </a:p>
          <a:p>
            <a:r>
              <a:rPr lang="en-US" altLang="en-US" sz="1200" dirty="0">
                <a:latin typeface="+mn-lt"/>
              </a:rPr>
              <a:t>Higher Education</a:t>
            </a:r>
          </a:p>
          <a:p>
            <a:r>
              <a:rPr lang="en-US" altLang="en-US" sz="1200" dirty="0">
                <a:latin typeface="+mn-lt"/>
              </a:rPr>
              <a:t>Housing</a:t>
            </a:r>
          </a:p>
          <a:p>
            <a:r>
              <a:rPr lang="en-US" altLang="en-US" sz="1200" dirty="0">
                <a:latin typeface="+mn-lt"/>
              </a:rPr>
              <a:t>Jobs &amp; Economic Growth</a:t>
            </a:r>
          </a:p>
          <a:p>
            <a:r>
              <a:rPr lang="en-US" altLang="en-US" sz="1200" dirty="0">
                <a:latin typeface="+mn-lt"/>
              </a:rPr>
              <a:t>Judiciary &amp; Public Safety</a:t>
            </a:r>
          </a:p>
          <a:p>
            <a:r>
              <a:rPr lang="en-US" altLang="en-US" sz="1200" dirty="0">
                <a:latin typeface="+mn-lt"/>
              </a:rPr>
              <a:t>State Gov’t &amp; Elections</a:t>
            </a:r>
          </a:p>
          <a:p>
            <a:r>
              <a:rPr lang="en-US" altLang="en-US" sz="1200" dirty="0">
                <a:latin typeface="+mn-lt"/>
              </a:rPr>
              <a:t>Transportation</a:t>
            </a:r>
          </a:p>
          <a:p>
            <a:r>
              <a:rPr lang="en-US" altLang="en-US" sz="1200" dirty="0">
                <a:latin typeface="+mn-lt"/>
              </a:rPr>
              <a:t>Veterans &amp; Military Affairs</a:t>
            </a:r>
          </a:p>
        </p:txBody>
      </p:sp>
      <p:sp>
        <p:nvSpPr>
          <p:cNvPr id="46" name="Text Box 21"/>
          <p:cNvSpPr txBox="1">
            <a:spLocks noChangeArrowheads="1"/>
          </p:cNvSpPr>
          <p:nvPr/>
        </p:nvSpPr>
        <p:spPr bwMode="auto">
          <a:xfrm>
            <a:off x="198127" y="2459386"/>
            <a:ext cx="2115131" cy="3970318"/>
          </a:xfrm>
          <a:prstGeom prst="rect">
            <a:avLst/>
          </a:prstGeom>
          <a:solidFill>
            <a:srgbClr val="E46C0A">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dirty="0">
                <a:latin typeface="+mn-lt"/>
              </a:rPr>
              <a:t>Agriculture</a:t>
            </a:r>
          </a:p>
          <a:p>
            <a:r>
              <a:rPr lang="en-US" altLang="en-US" sz="1200" dirty="0">
                <a:latin typeface="+mn-lt"/>
              </a:rPr>
              <a:t>Capital Investment</a:t>
            </a:r>
          </a:p>
          <a:p>
            <a:r>
              <a:rPr lang="en-US" altLang="en-US" sz="1200" dirty="0">
                <a:latin typeface="+mn-lt"/>
              </a:rPr>
              <a:t>Climate and Energy</a:t>
            </a:r>
          </a:p>
          <a:p>
            <a:r>
              <a:rPr lang="en-US" altLang="en-US" sz="1200" dirty="0">
                <a:latin typeface="+mn-lt"/>
              </a:rPr>
              <a:t>Commerce</a:t>
            </a:r>
          </a:p>
          <a:p>
            <a:r>
              <a:rPr lang="en-US" altLang="en-US" sz="1200" dirty="0">
                <a:latin typeface="+mn-lt"/>
              </a:rPr>
              <a:t>Early Childhood</a:t>
            </a:r>
          </a:p>
          <a:p>
            <a:r>
              <a:rPr lang="en-US" altLang="en-US" sz="1200" dirty="0">
                <a:latin typeface="+mn-lt"/>
              </a:rPr>
              <a:t>Education Finance</a:t>
            </a:r>
          </a:p>
          <a:p>
            <a:r>
              <a:rPr lang="en-US" altLang="en-US" sz="1200" dirty="0" err="1">
                <a:latin typeface="+mn-lt"/>
              </a:rPr>
              <a:t>Env</a:t>
            </a:r>
            <a:r>
              <a:rPr lang="en-US" altLang="en-US" sz="1200" dirty="0">
                <a:latin typeface="+mn-lt"/>
              </a:rPr>
              <a:t> &amp; Nat. Resources</a:t>
            </a:r>
          </a:p>
          <a:p>
            <a:r>
              <a:rPr lang="en-US" altLang="en-US" sz="1200" dirty="0">
                <a:latin typeface="+mn-lt"/>
              </a:rPr>
              <a:t>Health</a:t>
            </a:r>
          </a:p>
          <a:p>
            <a:r>
              <a:rPr lang="en-US" altLang="en-US" sz="1200" dirty="0">
                <a:latin typeface="+mn-lt"/>
              </a:rPr>
              <a:t>Higher Education</a:t>
            </a:r>
          </a:p>
          <a:p>
            <a:r>
              <a:rPr lang="en-US" altLang="en-US" sz="1200" dirty="0">
                <a:latin typeface="+mn-lt"/>
              </a:rPr>
              <a:t>Housing</a:t>
            </a:r>
          </a:p>
          <a:p>
            <a:r>
              <a:rPr lang="en-US" altLang="en-US" sz="1200" dirty="0">
                <a:latin typeface="+mn-lt"/>
              </a:rPr>
              <a:t>Human Services</a:t>
            </a:r>
          </a:p>
          <a:p>
            <a:r>
              <a:rPr lang="en-US" altLang="en-US" sz="1200" dirty="0">
                <a:latin typeface="+mn-lt"/>
              </a:rPr>
              <a:t>Industrial Education &amp;</a:t>
            </a:r>
          </a:p>
          <a:p>
            <a:r>
              <a:rPr lang="en-US" altLang="en-US" sz="1200" dirty="0">
                <a:latin typeface="+mn-lt"/>
              </a:rPr>
              <a:t>     Economic Development</a:t>
            </a:r>
          </a:p>
          <a:p>
            <a:r>
              <a:rPr lang="en-US" altLang="en-US" sz="1200" dirty="0">
                <a:latin typeface="+mn-lt"/>
              </a:rPr>
              <a:t>Judiciary</a:t>
            </a:r>
          </a:p>
          <a:p>
            <a:r>
              <a:rPr lang="en-US" altLang="en-US" sz="1200" dirty="0">
                <a:latin typeface="+mn-lt"/>
              </a:rPr>
              <a:t>Labor, Industry, Vets, Military</a:t>
            </a:r>
          </a:p>
          <a:p>
            <a:r>
              <a:rPr lang="en-US" altLang="en-US" sz="1200" dirty="0">
                <a:latin typeface="+mn-lt"/>
              </a:rPr>
              <a:t>    Affairs</a:t>
            </a:r>
          </a:p>
          <a:p>
            <a:r>
              <a:rPr lang="en-US" altLang="en-US" sz="1200" dirty="0">
                <a:latin typeface="+mn-lt"/>
              </a:rPr>
              <a:t>Legacy</a:t>
            </a:r>
          </a:p>
          <a:p>
            <a:r>
              <a:rPr lang="en-US" altLang="en-US" sz="1200" dirty="0">
                <a:latin typeface="+mn-lt"/>
              </a:rPr>
              <a:t>State Government</a:t>
            </a:r>
          </a:p>
          <a:p>
            <a:r>
              <a:rPr lang="en-US" altLang="en-US" sz="1200" dirty="0">
                <a:latin typeface="+mn-lt"/>
              </a:rPr>
              <a:t>Taxes</a:t>
            </a:r>
          </a:p>
          <a:p>
            <a:r>
              <a:rPr lang="en-US" altLang="en-US" sz="1200" dirty="0">
                <a:latin typeface="+mn-lt"/>
              </a:rPr>
              <a:t>Transportation</a:t>
            </a:r>
          </a:p>
          <a:p>
            <a:r>
              <a:rPr lang="en-US" altLang="en-US" sz="1200" dirty="0">
                <a:latin typeface="+mn-lt"/>
              </a:rPr>
              <a:t>Workforce &amp; Bus Development</a:t>
            </a:r>
          </a:p>
        </p:txBody>
      </p:sp>
      <p:sp>
        <p:nvSpPr>
          <p:cNvPr id="61" name="Line 36"/>
          <p:cNvSpPr>
            <a:spLocks noChangeShapeType="1"/>
          </p:cNvSpPr>
          <p:nvPr/>
        </p:nvSpPr>
        <p:spPr bwMode="auto">
          <a:xfrm rot="10800000" flipH="1" flipV="1">
            <a:off x="2403668" y="4268005"/>
            <a:ext cx="702834" cy="15876"/>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2" name="Line 37"/>
          <p:cNvSpPr>
            <a:spLocks noChangeShapeType="1"/>
          </p:cNvSpPr>
          <p:nvPr/>
        </p:nvSpPr>
        <p:spPr bwMode="auto">
          <a:xfrm rot="10800000" flipH="1" flipV="1">
            <a:off x="3635352" y="4268005"/>
            <a:ext cx="215900" cy="0"/>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 name="Rounded Rectangle 13"/>
          <p:cNvSpPr/>
          <p:nvPr/>
        </p:nvSpPr>
        <p:spPr>
          <a:xfrm>
            <a:off x="230249" y="3387059"/>
            <a:ext cx="1519108" cy="226325"/>
          </a:xfrm>
          <a:prstGeom prst="round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231810" y="5793584"/>
            <a:ext cx="1489047" cy="226325"/>
          </a:xfrm>
          <a:prstGeom prst="roundRect">
            <a:avLst/>
          </a:prstGeom>
          <a:noFill/>
          <a:ln w="254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729224" y="3493305"/>
            <a:ext cx="425385" cy="2375039"/>
          </a:xfrm>
          <a:custGeom>
            <a:avLst/>
            <a:gdLst>
              <a:gd name="connsiteX0" fmla="*/ 8627 w 400729"/>
              <a:gd name="connsiteY0" fmla="*/ 28328 h 1873604"/>
              <a:gd name="connsiteX1" fmla="*/ 338141 w 400729"/>
              <a:gd name="connsiteY1" fmla="*/ 209561 h 1873604"/>
              <a:gd name="connsiteX2" fmla="*/ 371092 w 400729"/>
              <a:gd name="connsiteY2" fmla="*/ 1585280 h 1873604"/>
              <a:gd name="connsiteX3" fmla="*/ 8627 w 400729"/>
              <a:gd name="connsiteY3" fmla="*/ 1873604 h 1873604"/>
            </a:gdLst>
            <a:ahLst/>
            <a:cxnLst>
              <a:cxn ang="0">
                <a:pos x="connsiteX0" y="connsiteY0"/>
              </a:cxn>
              <a:cxn ang="0">
                <a:pos x="connsiteX1" y="connsiteY1"/>
              </a:cxn>
              <a:cxn ang="0">
                <a:pos x="connsiteX2" y="connsiteY2"/>
              </a:cxn>
              <a:cxn ang="0">
                <a:pos x="connsiteX3" y="connsiteY3"/>
              </a:cxn>
            </a:cxnLst>
            <a:rect l="l" t="t" r="r" b="b"/>
            <a:pathLst>
              <a:path w="400729" h="1873604">
                <a:moveTo>
                  <a:pt x="8627" y="28328"/>
                </a:moveTo>
                <a:cubicBezTo>
                  <a:pt x="143178" y="-10802"/>
                  <a:pt x="277730" y="-49931"/>
                  <a:pt x="338141" y="209561"/>
                </a:cubicBezTo>
                <a:cubicBezTo>
                  <a:pt x="398552" y="469053"/>
                  <a:pt x="426011" y="1307940"/>
                  <a:pt x="371092" y="1585280"/>
                </a:cubicBezTo>
                <a:cubicBezTo>
                  <a:pt x="316173" y="1862621"/>
                  <a:pt x="-61395" y="1833788"/>
                  <a:pt x="8627" y="1873604"/>
                </a:cubicBezTo>
              </a:path>
            </a:pathLst>
          </a:custGeom>
          <a:noFill/>
          <a:ln w="25400">
            <a:solidFill>
              <a:schemeClr val="accent4"/>
            </a:solidFill>
            <a:prstDash val="sys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cxnSpLocks/>
            <a:stCxn id="17" idx="3"/>
          </p:cNvCxnSpPr>
          <p:nvPr/>
        </p:nvCxnSpPr>
        <p:spPr>
          <a:xfrm flipV="1">
            <a:off x="1738382" y="5127174"/>
            <a:ext cx="1368120" cy="741170"/>
          </a:xfrm>
          <a:prstGeom prst="straightConnector1">
            <a:avLst/>
          </a:prstGeom>
          <a:ln w="25400">
            <a:solidFill>
              <a:schemeClr val="accent4"/>
            </a:solidFill>
            <a:prstDash val="sysDash"/>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7259526" y="3628434"/>
            <a:ext cx="1519108" cy="226325"/>
          </a:xfrm>
          <a:prstGeom prst="round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cxnSpLocks/>
            <a:endCxn id="42" idx="3"/>
          </p:cNvCxnSpPr>
          <p:nvPr/>
        </p:nvCxnSpPr>
        <p:spPr>
          <a:xfrm flipH="1" flipV="1">
            <a:off x="6938819" y="3614278"/>
            <a:ext cx="340370" cy="196892"/>
          </a:xfrm>
          <a:prstGeom prst="straightConnector1">
            <a:avLst/>
          </a:prstGeom>
          <a:ln w="25400">
            <a:solidFill>
              <a:schemeClr val="accent4"/>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6492731" y="3811170"/>
            <a:ext cx="8371" cy="914682"/>
          </a:xfrm>
          <a:prstGeom prst="straightConnector1">
            <a:avLst/>
          </a:prstGeom>
          <a:ln w="25400">
            <a:solidFill>
              <a:schemeClr val="accent4"/>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8" name="Line 36"/>
          <p:cNvSpPr>
            <a:spLocks noChangeShapeType="1"/>
          </p:cNvSpPr>
          <p:nvPr/>
        </p:nvSpPr>
        <p:spPr bwMode="auto">
          <a:xfrm rot="10800000" flipV="1">
            <a:off x="2418365" y="2864080"/>
            <a:ext cx="1144590" cy="361144"/>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9" name="Line 36"/>
          <p:cNvSpPr>
            <a:spLocks noChangeShapeType="1"/>
          </p:cNvSpPr>
          <p:nvPr/>
        </p:nvSpPr>
        <p:spPr bwMode="auto">
          <a:xfrm rot="10800000" flipH="1" flipV="1">
            <a:off x="5520345" y="2810547"/>
            <a:ext cx="1582275" cy="442100"/>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grpSp>
        <p:nvGrpSpPr>
          <p:cNvPr id="74" name="Group 22"/>
          <p:cNvGrpSpPr>
            <a:grpSpLocks/>
          </p:cNvGrpSpPr>
          <p:nvPr/>
        </p:nvGrpSpPr>
        <p:grpSpPr bwMode="auto">
          <a:xfrm rot="10800000">
            <a:off x="476393" y="1679017"/>
            <a:ext cx="8293102" cy="780369"/>
            <a:chOff x="268" y="3136"/>
            <a:chExt cx="5224" cy="430"/>
          </a:xfrm>
        </p:grpSpPr>
        <p:grpSp>
          <p:nvGrpSpPr>
            <p:cNvPr id="75" name="Group 23"/>
            <p:cNvGrpSpPr>
              <a:grpSpLocks/>
            </p:cNvGrpSpPr>
            <p:nvPr/>
          </p:nvGrpSpPr>
          <p:grpSpPr bwMode="auto">
            <a:xfrm>
              <a:off x="268" y="3362"/>
              <a:ext cx="5224" cy="204"/>
              <a:chOff x="98" y="3362"/>
              <a:chExt cx="5224" cy="204"/>
            </a:xfrm>
          </p:grpSpPr>
          <p:sp>
            <p:nvSpPr>
              <p:cNvPr id="77" name="Text Box 24"/>
              <p:cNvSpPr txBox="1">
                <a:spLocks noChangeArrowheads="1"/>
              </p:cNvSpPr>
              <p:nvPr/>
            </p:nvSpPr>
            <p:spPr bwMode="auto">
              <a:xfrm rot="10800000">
                <a:off x="98" y="3362"/>
                <a:ext cx="1099" cy="204"/>
              </a:xfrm>
              <a:prstGeom prst="rect">
                <a:avLst/>
              </a:prstGeom>
              <a:solidFill>
                <a:srgbClr val="1F497D">
                  <a:alpha val="60000"/>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solidFill>
                      <a:schemeClr val="bg2"/>
                    </a:solidFill>
                    <a:latin typeface="+mn-lt"/>
                  </a:rPr>
                  <a:t>Caucus Priorities</a:t>
                </a:r>
              </a:p>
            </p:txBody>
          </p:sp>
          <p:sp>
            <p:nvSpPr>
              <p:cNvPr id="78" name="Text Box 25"/>
              <p:cNvSpPr txBox="1">
                <a:spLocks noChangeArrowheads="1"/>
              </p:cNvSpPr>
              <p:nvPr/>
            </p:nvSpPr>
            <p:spPr bwMode="auto">
              <a:xfrm rot="10800000">
                <a:off x="1148" y="3362"/>
                <a:ext cx="1175" cy="204"/>
              </a:xfrm>
              <a:prstGeom prst="rect">
                <a:avLst/>
              </a:prstGeom>
              <a:solidFill>
                <a:srgbClr val="1F497D">
                  <a:alpha val="60000"/>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solidFill>
                      <a:schemeClr val="bg2"/>
                    </a:solidFill>
                    <a:latin typeface="+mn-lt"/>
                  </a:rPr>
                  <a:t>Member Interests</a:t>
                </a:r>
              </a:p>
            </p:txBody>
          </p:sp>
          <p:sp>
            <p:nvSpPr>
              <p:cNvPr id="79" name="Text Box 26"/>
              <p:cNvSpPr txBox="1">
                <a:spLocks noChangeArrowheads="1"/>
              </p:cNvSpPr>
              <p:nvPr/>
            </p:nvSpPr>
            <p:spPr bwMode="auto">
              <a:xfrm rot="10800000">
                <a:off x="2244" y="3362"/>
                <a:ext cx="1076" cy="204"/>
              </a:xfrm>
              <a:prstGeom prst="rect">
                <a:avLst/>
              </a:prstGeom>
              <a:solidFill>
                <a:srgbClr val="1F497D">
                  <a:alpha val="60000"/>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solidFill>
                      <a:schemeClr val="bg2"/>
                    </a:solidFill>
                    <a:latin typeface="+mn-lt"/>
                  </a:rPr>
                  <a:t>Special Interests</a:t>
                </a:r>
              </a:p>
            </p:txBody>
          </p:sp>
          <p:sp>
            <p:nvSpPr>
              <p:cNvPr id="80" name="Text Box 27"/>
              <p:cNvSpPr txBox="1">
                <a:spLocks noChangeArrowheads="1"/>
              </p:cNvSpPr>
              <p:nvPr/>
            </p:nvSpPr>
            <p:spPr bwMode="auto">
              <a:xfrm rot="10800000">
                <a:off x="3273" y="3362"/>
                <a:ext cx="1090" cy="204"/>
              </a:xfrm>
              <a:prstGeom prst="rect">
                <a:avLst/>
              </a:prstGeom>
              <a:solidFill>
                <a:srgbClr val="1F497D">
                  <a:alpha val="60000"/>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solidFill>
                      <a:schemeClr val="bg2"/>
                    </a:solidFill>
                    <a:latin typeface="+mn-lt"/>
                  </a:rPr>
                  <a:t>Agency Interests</a:t>
                </a:r>
              </a:p>
            </p:txBody>
          </p:sp>
          <p:sp>
            <p:nvSpPr>
              <p:cNvPr id="81" name="Text Box 28"/>
              <p:cNvSpPr txBox="1">
                <a:spLocks noChangeArrowheads="1"/>
              </p:cNvSpPr>
              <p:nvPr/>
            </p:nvSpPr>
            <p:spPr bwMode="auto">
              <a:xfrm rot="10800000">
                <a:off x="4315" y="3362"/>
                <a:ext cx="1007" cy="204"/>
              </a:xfrm>
              <a:prstGeom prst="rect">
                <a:avLst/>
              </a:prstGeom>
              <a:solidFill>
                <a:srgbClr val="1F497D">
                  <a:alpha val="60000"/>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solidFill>
                      <a:schemeClr val="bg1"/>
                    </a:solidFill>
                    <a:latin typeface="+mn-lt"/>
                  </a:rPr>
                  <a:t>Other Interests</a:t>
                </a:r>
              </a:p>
            </p:txBody>
          </p:sp>
        </p:grpSp>
        <p:sp>
          <p:nvSpPr>
            <p:cNvPr id="76" name="AutoShape 31"/>
            <p:cNvSpPr>
              <a:spLocks noChangeArrowheads="1"/>
            </p:cNvSpPr>
            <p:nvPr/>
          </p:nvSpPr>
          <p:spPr bwMode="auto">
            <a:xfrm rot="10800000">
              <a:off x="2902" y="3136"/>
              <a:ext cx="159" cy="158"/>
            </a:xfrm>
            <a:prstGeom prst="downArrow">
              <a:avLst>
                <a:gd name="adj1" fmla="val 50000"/>
                <a:gd name="adj2" fmla="val 80310"/>
              </a:avLst>
            </a:prstGeom>
            <a:solidFill>
              <a:schemeClr val="accent1"/>
            </a:solidFill>
            <a:ln w="12700">
              <a:solidFill>
                <a:schemeClr val="tx1"/>
              </a:solidFill>
              <a:miter lim="800000"/>
              <a:headEnd type="none" w="sm" len="sm"/>
              <a:tailEnd type="none" w="sm" len="sm"/>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grpSp>
      <p:sp>
        <p:nvSpPr>
          <p:cNvPr id="82" name="AutoShape 31"/>
          <p:cNvSpPr>
            <a:spLocks noChangeArrowheads="1"/>
          </p:cNvSpPr>
          <p:nvPr/>
        </p:nvSpPr>
        <p:spPr bwMode="auto">
          <a:xfrm>
            <a:off x="2795264" y="2172983"/>
            <a:ext cx="252413" cy="286740"/>
          </a:xfrm>
          <a:prstGeom prst="downArrow">
            <a:avLst>
              <a:gd name="adj1" fmla="val 50000"/>
              <a:gd name="adj2" fmla="val 80310"/>
            </a:avLst>
          </a:prstGeom>
          <a:solidFill>
            <a:schemeClr val="accent1"/>
          </a:solidFill>
          <a:ln w="12700">
            <a:solidFill>
              <a:schemeClr val="tx1"/>
            </a:solidFill>
            <a:miter lim="800000"/>
            <a:headEnd type="none" w="sm" len="sm"/>
            <a:tailEnd type="none" w="sm" len="sm"/>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83" name="AutoShape 31"/>
          <p:cNvSpPr>
            <a:spLocks noChangeArrowheads="1"/>
          </p:cNvSpPr>
          <p:nvPr/>
        </p:nvSpPr>
        <p:spPr bwMode="auto">
          <a:xfrm>
            <a:off x="1135932" y="2172983"/>
            <a:ext cx="252413" cy="286740"/>
          </a:xfrm>
          <a:prstGeom prst="downArrow">
            <a:avLst>
              <a:gd name="adj1" fmla="val 50000"/>
              <a:gd name="adj2" fmla="val 80310"/>
            </a:avLst>
          </a:prstGeom>
          <a:solidFill>
            <a:schemeClr val="accent1"/>
          </a:solidFill>
          <a:ln w="12700">
            <a:solidFill>
              <a:schemeClr val="tx1"/>
            </a:solidFill>
            <a:miter lim="800000"/>
            <a:headEnd type="none" w="sm" len="sm"/>
            <a:tailEnd type="none" w="sm" len="sm"/>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84" name="AutoShape 31"/>
          <p:cNvSpPr>
            <a:spLocks noChangeArrowheads="1"/>
          </p:cNvSpPr>
          <p:nvPr/>
        </p:nvSpPr>
        <p:spPr bwMode="auto">
          <a:xfrm>
            <a:off x="6077420" y="2172983"/>
            <a:ext cx="252413" cy="286740"/>
          </a:xfrm>
          <a:prstGeom prst="downArrow">
            <a:avLst>
              <a:gd name="adj1" fmla="val 50000"/>
              <a:gd name="adj2" fmla="val 80310"/>
            </a:avLst>
          </a:prstGeom>
          <a:solidFill>
            <a:schemeClr val="accent1"/>
          </a:solidFill>
          <a:ln w="12700">
            <a:solidFill>
              <a:schemeClr val="tx1"/>
            </a:solidFill>
            <a:miter lim="800000"/>
            <a:headEnd type="none" w="sm" len="sm"/>
            <a:tailEnd type="none" w="sm" len="sm"/>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85" name="AutoShape 31"/>
          <p:cNvSpPr>
            <a:spLocks noChangeArrowheads="1"/>
          </p:cNvSpPr>
          <p:nvPr/>
        </p:nvSpPr>
        <p:spPr bwMode="auto">
          <a:xfrm>
            <a:off x="7834164" y="2172983"/>
            <a:ext cx="252413" cy="286740"/>
          </a:xfrm>
          <a:prstGeom prst="downArrow">
            <a:avLst>
              <a:gd name="adj1" fmla="val 50000"/>
              <a:gd name="adj2" fmla="val 80310"/>
            </a:avLst>
          </a:prstGeom>
          <a:solidFill>
            <a:schemeClr val="accent1"/>
          </a:solidFill>
          <a:ln w="12700">
            <a:solidFill>
              <a:schemeClr val="tx1"/>
            </a:solidFill>
            <a:miter lim="800000"/>
            <a:headEnd type="none" w="sm" len="sm"/>
            <a:tailEnd type="none" w="sm" len="sm"/>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86" name="Text Box 6"/>
          <p:cNvSpPr txBox="1">
            <a:spLocks noChangeArrowheads="1"/>
          </p:cNvSpPr>
          <p:nvPr/>
        </p:nvSpPr>
        <p:spPr bwMode="auto">
          <a:xfrm>
            <a:off x="4136943" y="4804009"/>
            <a:ext cx="1334992" cy="646331"/>
          </a:xfrm>
          <a:prstGeom prst="rect">
            <a:avLst/>
          </a:prstGeom>
          <a:solidFill>
            <a:srgbClr val="7030A0">
              <a:alpha val="50196"/>
            </a:srgbClr>
          </a:solidFill>
          <a:ln w="12700">
            <a:solidFill>
              <a:schemeClr val="tx1"/>
            </a:solidFill>
            <a:miter lim="800000"/>
            <a:headEnd type="none" w="sm" len="sm"/>
            <a:tailEnd type="none" w="sm" len="sm"/>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Conference Committees</a:t>
            </a:r>
          </a:p>
        </p:txBody>
      </p:sp>
      <p:sp>
        <p:nvSpPr>
          <p:cNvPr id="87" name="Line 10"/>
          <p:cNvSpPr>
            <a:spLocks noChangeShapeType="1"/>
          </p:cNvSpPr>
          <p:nvPr/>
        </p:nvSpPr>
        <p:spPr bwMode="auto">
          <a:xfrm>
            <a:off x="4325131" y="4434766"/>
            <a:ext cx="525363" cy="310712"/>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8" name="Line 10"/>
          <p:cNvSpPr>
            <a:spLocks noChangeShapeType="1"/>
          </p:cNvSpPr>
          <p:nvPr/>
        </p:nvSpPr>
        <p:spPr bwMode="auto">
          <a:xfrm flipH="1">
            <a:off x="4851677" y="4434766"/>
            <a:ext cx="440976" cy="312997"/>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9" name="Text Box 4"/>
          <p:cNvSpPr txBox="1">
            <a:spLocks noChangeArrowheads="1"/>
          </p:cNvSpPr>
          <p:nvPr/>
        </p:nvSpPr>
        <p:spPr bwMode="auto">
          <a:xfrm>
            <a:off x="2369222" y="4824513"/>
            <a:ext cx="670376" cy="261610"/>
          </a:xfrm>
          <a:prstGeom prst="rect">
            <a:avLst/>
          </a:prstGeom>
          <a:solidFill>
            <a:srgbClr val="8064A2">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1100" b="1" dirty="0" err="1">
                <a:latin typeface="+mn-lt"/>
              </a:rPr>
              <a:t>Educ</a:t>
            </a:r>
            <a:r>
              <a:rPr lang="en-US" altLang="en-US" sz="1100" b="1" dirty="0">
                <a:latin typeface="+mn-lt"/>
              </a:rPr>
              <a:t> Fin</a:t>
            </a:r>
          </a:p>
        </p:txBody>
      </p:sp>
      <p:sp>
        <p:nvSpPr>
          <p:cNvPr id="90" name="Text Box 4"/>
          <p:cNvSpPr txBox="1">
            <a:spLocks noChangeArrowheads="1"/>
          </p:cNvSpPr>
          <p:nvPr/>
        </p:nvSpPr>
        <p:spPr bwMode="auto">
          <a:xfrm>
            <a:off x="6295702" y="4130687"/>
            <a:ext cx="752129" cy="261610"/>
          </a:xfrm>
          <a:prstGeom prst="rect">
            <a:avLst/>
          </a:prstGeom>
          <a:solidFill>
            <a:srgbClr val="8064A2">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1100" b="1" dirty="0">
                <a:latin typeface="Calibri" panose="020F0502020204030204" pitchFamily="34" charset="0"/>
              </a:rPr>
              <a:t>E-12 </a:t>
            </a:r>
            <a:r>
              <a:rPr lang="en-US" altLang="en-US" sz="1100" b="1" dirty="0" err="1">
                <a:latin typeface="Calibri" panose="020F0502020204030204" pitchFamily="34" charset="0"/>
              </a:rPr>
              <a:t>Educ</a:t>
            </a:r>
            <a:endParaRPr lang="en-US" altLang="en-US" sz="1100" b="1" dirty="0">
              <a:latin typeface="Calibri" panose="020F0502020204030204" pitchFamily="34" charset="0"/>
            </a:endParaRPr>
          </a:p>
        </p:txBody>
      </p:sp>
      <p:sp>
        <p:nvSpPr>
          <p:cNvPr id="91" name="Text Box 3"/>
          <p:cNvSpPr txBox="1">
            <a:spLocks noChangeArrowheads="1"/>
          </p:cNvSpPr>
          <p:nvPr/>
        </p:nvSpPr>
        <p:spPr bwMode="auto">
          <a:xfrm>
            <a:off x="4335608" y="6010658"/>
            <a:ext cx="1069908" cy="369332"/>
          </a:xfrm>
          <a:prstGeom prst="rect">
            <a:avLst/>
          </a:prstGeom>
          <a:solidFill>
            <a:srgbClr val="953735">
              <a:alpha val="50196"/>
            </a:srgbClr>
          </a:solidFill>
          <a:ln w="12700">
            <a:solidFill>
              <a:schemeClr val="tx1"/>
            </a:solidFill>
            <a:miter lim="800000"/>
            <a:headEnd type="none" w="sm" len="sm"/>
            <a:tailEnd type="none" w="sm" len="sm"/>
          </a:ln>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dirty="0">
                <a:latin typeface="Calibri" panose="020F0502020204030204" pitchFamily="34" charset="0"/>
              </a:rPr>
              <a:t>Governor</a:t>
            </a:r>
          </a:p>
        </p:txBody>
      </p:sp>
      <p:sp>
        <p:nvSpPr>
          <p:cNvPr id="98" name="Line 10"/>
          <p:cNvSpPr>
            <a:spLocks noChangeShapeType="1"/>
          </p:cNvSpPr>
          <p:nvPr/>
        </p:nvSpPr>
        <p:spPr bwMode="auto">
          <a:xfrm>
            <a:off x="4850495" y="5494998"/>
            <a:ext cx="1181" cy="457129"/>
          </a:xfrm>
          <a:prstGeom prst="line">
            <a:avLst/>
          </a:prstGeom>
          <a:noFill/>
          <a:ln w="1905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0F6F4C99-5A0F-4122-BE71-38F1EAF1D14C}" type="slidenum">
              <a:rPr lang="en-US" smtClean="0"/>
              <a:t>11</a:t>
            </a:fld>
            <a:endParaRPr lang="en-US"/>
          </a:p>
        </p:txBody>
      </p:sp>
      <p:graphicFrame>
        <p:nvGraphicFramePr>
          <p:cNvPr id="4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49061" r:id="rId4" imgW="463323" imgH="214562" progId="">
                  <p:embed/>
                </p:oleObj>
              </mc:Choice>
              <mc:Fallback>
                <p:oleObj r:id="rId4" imgW="463323" imgH="2145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8" name="Straight Connector 4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2"/>
          <p:cNvSpPr txBox="1">
            <a:spLocks noRot="1" noChangeArrowheads="1"/>
          </p:cNvSpPr>
          <p:nvPr/>
        </p:nvSpPr>
        <p:spPr>
          <a:xfrm>
            <a:off x="178372" y="411023"/>
            <a:ext cx="6197152" cy="5935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50" name="Table 4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196731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1"/>
            <a:ext cx="7921625" cy="838200"/>
          </a:xfrm>
          <a:prstGeom prst="rect">
            <a:avLst/>
          </a:prstGeom>
        </p:spPr>
        <p:txBody>
          <a:bodyPr/>
          <a:lstStyle/>
          <a:p>
            <a:pPr marL="342900" lvl="0" indent="-342900" algn="ctr">
              <a:spcBef>
                <a:spcPct val="20000"/>
              </a:spcBef>
              <a:defRPr/>
            </a:pPr>
            <a:r>
              <a:rPr lang="en-US" sz="2800" b="1" dirty="0"/>
              <a:t>All Funds, FY 2022-23</a:t>
            </a:r>
          </a:p>
          <a:p>
            <a:pPr marL="342900" lvl="0" indent="-342900" algn="ctr">
              <a:spcBef>
                <a:spcPct val="20000"/>
              </a:spcBef>
              <a:defRPr/>
            </a:pPr>
            <a:r>
              <a:rPr kumimoji="0" lang="en-US" sz="2000" i="0" u="none" strike="noStrike" kern="1200" cap="none" spc="0" normalizeH="0" baseline="0" noProof="0" dirty="0">
                <a:ln>
                  <a:noFill/>
                </a:ln>
                <a:solidFill>
                  <a:schemeClr val="tx1"/>
                </a:solidFill>
                <a:effectLst/>
                <a:uLnTx/>
                <a:uFillTx/>
                <a:latin typeface="+mn-lt"/>
                <a:ea typeface="+mn-ea"/>
                <a:cs typeface="+mn-cs"/>
              </a:rPr>
              <a:t>Base Budget $2 billion (2.2%</a:t>
            </a:r>
            <a:r>
              <a:rPr kumimoji="0" lang="en-US" sz="2000" i="0" u="none" strike="noStrike" kern="1200" cap="none" spc="0" normalizeH="0" noProof="0" dirty="0">
                <a:ln>
                  <a:noFill/>
                </a:ln>
                <a:solidFill>
                  <a:schemeClr val="tx1"/>
                </a:solidFill>
                <a:effectLst/>
                <a:uLnTx/>
                <a:uFillTx/>
                <a:latin typeface="+mn-lt"/>
                <a:ea typeface="+mn-ea"/>
                <a:cs typeface="+mn-cs"/>
              </a:rPr>
              <a:t> of total All Funds)</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2054"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110</a:t>
            </a:fld>
            <a:endParaRPr lang="en-US"/>
          </a:p>
        </p:txBody>
      </p:sp>
      <p:graphicFrame>
        <p:nvGraphicFramePr>
          <p:cNvPr id="12" name="Chart 11"/>
          <p:cNvGraphicFramePr/>
          <p:nvPr/>
        </p:nvGraphicFramePr>
        <p:xfrm>
          <a:off x="914400" y="1981200"/>
          <a:ext cx="7315200" cy="4495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88857229"/>
      </p:ext>
    </p:extLst>
  </p:cSld>
  <p:clrMapOvr>
    <a:masterClrMapping/>
  </p:clrMapOvr>
  <p:transition>
    <p:wedg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11187" y="1009650"/>
            <a:ext cx="7921625" cy="521720"/>
          </a:xfrm>
          <a:prstGeom prst="rect">
            <a:avLst/>
          </a:prstGeom>
        </p:spPr>
        <p:txBody>
          <a:bodyPr/>
          <a:lstStyle/>
          <a:p>
            <a:pPr marL="342900" lvl="0" indent="-342900" algn="ctr">
              <a:spcBef>
                <a:spcPct val="20000"/>
              </a:spcBef>
              <a:defRPr/>
            </a:pPr>
            <a:r>
              <a:rPr lang="en-US" sz="2600" b="1" dirty="0"/>
              <a:t>All Funds, FY 2022-23</a:t>
            </a:r>
          </a:p>
          <a:p>
            <a:pPr marL="342900" lvl="0" indent="-342900" algn="ctr">
              <a:spcBef>
                <a:spcPct val="20000"/>
              </a:spcBef>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3078"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111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883241762"/>
              </p:ext>
            </p:extLst>
          </p:nvPr>
        </p:nvGraphicFramePr>
        <p:xfrm>
          <a:off x="668972" y="1531370"/>
          <a:ext cx="7863840" cy="4886960"/>
        </p:xfrm>
        <a:graphic>
          <a:graphicData uri="http://schemas.openxmlformats.org/drawingml/2006/table">
            <a:tbl>
              <a:tblPr firstRow="1" lastRow="1" bandRow="1">
                <a:tableStyleId>{5C22544A-7EE6-4342-B048-85BDC9FD1C3A}</a:tableStyleId>
              </a:tblPr>
              <a:tblGrid>
                <a:gridCol w="4572000">
                  <a:extLst>
                    <a:ext uri="{9D8B030D-6E8A-4147-A177-3AD203B41FA5}">
                      <a16:colId xmlns:a16="http://schemas.microsoft.com/office/drawing/2014/main" val="20000"/>
                    </a:ext>
                  </a:extLst>
                </a:gridCol>
                <a:gridCol w="3291840">
                  <a:extLst>
                    <a:ext uri="{9D8B030D-6E8A-4147-A177-3AD203B41FA5}">
                      <a16:colId xmlns:a16="http://schemas.microsoft.com/office/drawing/2014/main" val="20001"/>
                    </a:ext>
                  </a:extLst>
                </a:gridCol>
              </a:tblGrid>
              <a:tr h="370840">
                <a:tc>
                  <a:txBody>
                    <a:bodyPr/>
                    <a:lstStyle/>
                    <a:p>
                      <a:r>
                        <a:rPr lang="en-US" dirty="0"/>
                        <a:t>Agency</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Department of Employment and Economic Development (DEED)</a:t>
                      </a:r>
                    </a:p>
                  </a:txBody>
                  <a:tcPr/>
                </a:tc>
                <a:tc>
                  <a:txBody>
                    <a:bodyPr/>
                    <a:lstStyle/>
                    <a:p>
                      <a:pPr algn="r"/>
                      <a:r>
                        <a:rPr lang="en-US" dirty="0"/>
                        <a:t>1,016,315</a:t>
                      </a:r>
                    </a:p>
                  </a:txBody>
                  <a:tcPr/>
                </a:tc>
                <a:extLst>
                  <a:ext uri="{0D108BD9-81ED-4DB2-BD59-A6C34878D82A}">
                    <a16:rowId xmlns:a16="http://schemas.microsoft.com/office/drawing/2014/main" val="10001"/>
                  </a:ext>
                </a:extLst>
              </a:tr>
              <a:tr h="370840">
                <a:tc>
                  <a:txBody>
                    <a:bodyPr/>
                    <a:lstStyle/>
                    <a:p>
                      <a:r>
                        <a:rPr lang="en-US" dirty="0"/>
                        <a:t>Department of Commerce</a:t>
                      </a:r>
                    </a:p>
                  </a:txBody>
                  <a:tcPr/>
                </a:tc>
                <a:tc>
                  <a:txBody>
                    <a:bodyPr/>
                    <a:lstStyle/>
                    <a:p>
                      <a:pPr algn="r"/>
                      <a:r>
                        <a:rPr lang="en-US" dirty="0"/>
                        <a:t>609,584</a:t>
                      </a:r>
                    </a:p>
                  </a:txBody>
                  <a:tcPr/>
                </a:tc>
                <a:extLst>
                  <a:ext uri="{0D108BD9-81ED-4DB2-BD59-A6C34878D82A}">
                    <a16:rowId xmlns:a16="http://schemas.microsoft.com/office/drawing/2014/main" val="1122493433"/>
                  </a:ext>
                </a:extLst>
              </a:tr>
              <a:tr h="370840">
                <a:tc>
                  <a:txBody>
                    <a:bodyPr/>
                    <a:lstStyle/>
                    <a:p>
                      <a:r>
                        <a:rPr lang="en-US" dirty="0"/>
                        <a:t>Department of Labor and Industry (DLI)</a:t>
                      </a:r>
                    </a:p>
                  </a:txBody>
                  <a:tcPr/>
                </a:tc>
                <a:tc>
                  <a:txBody>
                    <a:bodyPr/>
                    <a:lstStyle/>
                    <a:p>
                      <a:pPr algn="r"/>
                      <a:r>
                        <a:rPr lang="en-US" dirty="0"/>
                        <a:t>222,442</a:t>
                      </a:r>
                    </a:p>
                  </a:txBody>
                  <a:tcPr/>
                </a:tc>
                <a:extLst>
                  <a:ext uri="{0D108BD9-81ED-4DB2-BD59-A6C34878D82A}">
                    <a16:rowId xmlns:a16="http://schemas.microsoft.com/office/drawing/2014/main" val="10002"/>
                  </a:ext>
                </a:extLst>
              </a:tr>
              <a:tr h="435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Department of Iron Range Resources and Rehabilitation (IRRR)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89,054</a:t>
                      </a: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Rochester Destination Medical Center (DMC)</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58,954</a:t>
                      </a:r>
                    </a:p>
                  </a:txBody>
                  <a:tcPr/>
                </a:tc>
                <a:extLst>
                  <a:ext uri="{0D108BD9-81ED-4DB2-BD59-A6C34878D82A}">
                    <a16:rowId xmlns:a16="http://schemas.microsoft.com/office/drawing/2014/main" val="10004"/>
                  </a:ext>
                </a:extLst>
              </a:tr>
              <a:tr h="370840">
                <a:tc>
                  <a:txBody>
                    <a:bodyPr/>
                    <a:lstStyle/>
                    <a:p>
                      <a:r>
                        <a:rPr lang="en-US" dirty="0"/>
                        <a:t>Public Utilities Commission (PUC)</a:t>
                      </a:r>
                    </a:p>
                  </a:txBody>
                  <a:tcPr/>
                </a:tc>
                <a:tc>
                  <a:txBody>
                    <a:bodyPr/>
                    <a:lstStyle/>
                    <a:p>
                      <a:pPr algn="r"/>
                      <a:r>
                        <a:rPr lang="en-US" dirty="0"/>
                        <a:t>19,282</a:t>
                      </a:r>
                    </a:p>
                  </a:txBody>
                  <a:tcPr/>
                </a:tc>
                <a:extLst>
                  <a:ext uri="{0D108BD9-81ED-4DB2-BD59-A6C34878D82A}">
                    <a16:rowId xmlns:a16="http://schemas.microsoft.com/office/drawing/2014/main" val="4203698831"/>
                  </a:ext>
                </a:extLst>
              </a:tr>
              <a:tr h="370840">
                <a:tc>
                  <a:txBody>
                    <a:bodyPr/>
                    <a:lstStyle/>
                    <a:p>
                      <a:r>
                        <a:rPr lang="en-US" dirty="0"/>
                        <a:t>Bureau of Mediation Services (BMS)</a:t>
                      </a:r>
                    </a:p>
                  </a:txBody>
                  <a:tcPr/>
                </a:tc>
                <a:tc>
                  <a:txBody>
                    <a:bodyPr/>
                    <a:lstStyle/>
                    <a:p>
                      <a:pPr algn="r"/>
                      <a:r>
                        <a:rPr lang="en-US" dirty="0"/>
                        <a:t>4,600</a:t>
                      </a:r>
                    </a:p>
                  </a:txBody>
                  <a:tcPr/>
                </a:tc>
                <a:extLst>
                  <a:ext uri="{0D108BD9-81ED-4DB2-BD59-A6C34878D82A}">
                    <a16:rowId xmlns:a16="http://schemas.microsoft.com/office/drawing/2014/main" val="10005"/>
                  </a:ext>
                </a:extLst>
              </a:tr>
              <a:tr h="370840">
                <a:tc>
                  <a:txBody>
                    <a:bodyPr/>
                    <a:lstStyle/>
                    <a:p>
                      <a:r>
                        <a:rPr lang="en-US" dirty="0"/>
                        <a:t>Workers</a:t>
                      </a:r>
                      <a:r>
                        <a:rPr lang="en-US" baseline="0" dirty="0"/>
                        <a:t> Compensation Court of Appeals (WCCA)</a:t>
                      </a:r>
                      <a:endParaRPr lang="en-US" dirty="0"/>
                    </a:p>
                  </a:txBody>
                  <a:tcPr/>
                </a:tc>
                <a:tc>
                  <a:txBody>
                    <a:bodyPr/>
                    <a:lstStyle/>
                    <a:p>
                      <a:pPr algn="r"/>
                      <a:r>
                        <a:rPr lang="en-US" dirty="0"/>
                        <a:t>4,566</a:t>
                      </a:r>
                    </a:p>
                  </a:txBody>
                  <a:tcPr/>
                </a:tc>
                <a:extLst>
                  <a:ext uri="{0D108BD9-81ED-4DB2-BD59-A6C34878D82A}">
                    <a16:rowId xmlns:a16="http://schemas.microsoft.com/office/drawing/2014/main" val="10006"/>
                  </a:ext>
                </a:extLst>
              </a:tr>
              <a:tr h="370840">
                <a:tc>
                  <a:txBody>
                    <a:bodyPr/>
                    <a:lstStyle/>
                    <a:p>
                      <a:r>
                        <a:rPr lang="en-US" dirty="0"/>
                        <a:t>Public Facilities Authority (PFA)</a:t>
                      </a:r>
                    </a:p>
                  </a:txBody>
                  <a:tcPr/>
                </a:tc>
                <a:tc>
                  <a:txBody>
                    <a:bodyPr/>
                    <a:lstStyle/>
                    <a:p>
                      <a:pPr algn="r"/>
                      <a:r>
                        <a:rPr lang="en-US" dirty="0"/>
                        <a:t>764</a:t>
                      </a:r>
                    </a:p>
                  </a:txBody>
                  <a:tcPr/>
                </a:tc>
                <a:extLst>
                  <a:ext uri="{0D108BD9-81ED-4DB2-BD59-A6C34878D82A}">
                    <a16:rowId xmlns:a16="http://schemas.microsoft.com/office/drawing/2014/main" val="10007"/>
                  </a:ext>
                </a:extLst>
              </a:tr>
              <a:tr h="370840">
                <a:tc>
                  <a:txBody>
                    <a:bodyPr/>
                    <a:lstStyle/>
                    <a:p>
                      <a:r>
                        <a:rPr lang="en-US" dirty="0"/>
                        <a:t>Total (dollars in thousands)</a:t>
                      </a:r>
                    </a:p>
                  </a:txBody>
                  <a:tcPr/>
                </a:tc>
                <a:tc>
                  <a:txBody>
                    <a:bodyPr/>
                    <a:lstStyle/>
                    <a:p>
                      <a:pPr algn="r"/>
                      <a:r>
                        <a:rPr lang="en-US" dirty="0"/>
                        <a:t>2,025,561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08773224"/>
      </p:ext>
    </p:extLst>
  </p:cSld>
  <p:clrMapOvr>
    <a:masterClrMapping/>
  </p:clrMapOvr>
  <p:transition>
    <p:wedg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1"/>
            <a:ext cx="7921625" cy="781050"/>
          </a:xfrm>
          <a:prstGeom prst="rect">
            <a:avLst/>
          </a:prstGeom>
        </p:spPr>
        <p:txBody>
          <a:bodyPr/>
          <a:lstStyle/>
          <a:p>
            <a:pPr marL="342900" lvl="0" indent="-342900" algn="ctr">
              <a:spcBef>
                <a:spcPct val="20000"/>
              </a:spcBef>
              <a:defRPr/>
            </a:pPr>
            <a:r>
              <a:rPr lang="en-US" sz="2400" b="1" dirty="0"/>
              <a:t>Funding Sources, FY 2022-23</a:t>
            </a:r>
          </a:p>
          <a:p>
            <a:pPr marL="342900" lvl="0" indent="-342900" algn="ctr">
              <a:spcBef>
                <a:spcPct val="20000"/>
              </a:spcBef>
              <a:defRPr/>
            </a:pPr>
            <a:r>
              <a:rPr kumimoji="0" lang="en-US" i="0" u="none" strike="noStrike" kern="1200" cap="none" spc="0" normalizeH="0" baseline="0" noProof="0" dirty="0">
                <a:ln>
                  <a:noFill/>
                </a:ln>
                <a:solidFill>
                  <a:schemeClr val="tx1"/>
                </a:solidFill>
                <a:effectLst/>
                <a:uLnTx/>
                <a:uFillTx/>
                <a:latin typeface="+mn-lt"/>
                <a:ea typeface="+mn-ea"/>
                <a:cs typeface="+mn-cs"/>
              </a:rPr>
              <a:t>Base Budget $2.0 billion (2.2%</a:t>
            </a:r>
            <a:r>
              <a:rPr kumimoji="0" lang="en-US" i="0" u="none" strike="noStrike" kern="1200" cap="none" spc="0" normalizeH="0" noProof="0" dirty="0">
                <a:ln>
                  <a:noFill/>
                </a:ln>
                <a:solidFill>
                  <a:schemeClr val="tx1"/>
                </a:solidFill>
                <a:effectLst/>
                <a:uLnTx/>
                <a:uFillTx/>
                <a:latin typeface="+mn-lt"/>
                <a:ea typeface="+mn-ea"/>
                <a:cs typeface="+mn-cs"/>
              </a:rPr>
              <a:t> of total All Funds)</a:t>
            </a:r>
            <a:endParaRPr kumimoji="0" lang="en-US"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4102"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112</a:t>
            </a:fld>
            <a:endParaRPr lang="en-US"/>
          </a:p>
        </p:txBody>
      </p:sp>
      <p:graphicFrame>
        <p:nvGraphicFramePr>
          <p:cNvPr id="16" name="Chart 15"/>
          <p:cNvGraphicFramePr/>
          <p:nvPr>
            <p:extLst>
              <p:ext uri="{D42A27DB-BD31-4B8C-83A1-F6EECF244321}">
                <p14:modId xmlns:p14="http://schemas.microsoft.com/office/powerpoint/2010/main" val="1280700677"/>
              </p:ext>
            </p:extLst>
          </p:nvPr>
        </p:nvGraphicFramePr>
        <p:xfrm>
          <a:off x="1073150" y="1828800"/>
          <a:ext cx="6781800" cy="4648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21938328"/>
      </p:ext>
    </p:extLst>
  </p:cSld>
  <p:clrMapOvr>
    <a:masterClrMapping/>
  </p:clrMapOvr>
  <p:transition>
    <p:wedg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33400" y="1061837"/>
            <a:ext cx="7921625" cy="5013325"/>
          </a:xfrm>
          <a:prstGeom prst="rect">
            <a:avLst/>
          </a:prstGeom>
        </p:spPr>
        <p:txBody>
          <a:bodyPr/>
          <a:lstStyle/>
          <a:p>
            <a:pPr marL="342900" lvl="0" indent="-342900" algn="ctr">
              <a:spcBef>
                <a:spcPct val="20000"/>
              </a:spcBef>
              <a:defRPr/>
            </a:pPr>
            <a:r>
              <a:rPr lang="en-US" sz="2800" b="1" dirty="0"/>
              <a:t>Funding Sources, FY 2022-23</a:t>
            </a:r>
          </a:p>
        </p:txBody>
      </p:sp>
      <p:graphicFrame>
        <p:nvGraphicFramePr>
          <p:cNvPr id="4" name="Table 3"/>
          <p:cNvGraphicFramePr>
            <a:graphicFrameLocks noGrp="1"/>
          </p:cNvGraphicFramePr>
          <p:nvPr/>
        </p:nvGraphicFramePr>
        <p:xfrm>
          <a:off x="0" y="-6452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192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5126"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a:xfrm>
            <a:off x="5882362" y="5953078"/>
            <a:ext cx="2133600" cy="365125"/>
          </a:xfrm>
        </p:spPr>
        <p:txBody>
          <a:bodyPr/>
          <a:lstStyle/>
          <a:p>
            <a:fld id="{2D5CFCF9-8AE7-476E-92C3-51750232A55D}" type="slidenum">
              <a:rPr lang="en-US" smtClean="0"/>
              <a:pPr/>
              <a:t>113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015275996"/>
              </p:ext>
            </p:extLst>
          </p:nvPr>
        </p:nvGraphicFramePr>
        <p:xfrm>
          <a:off x="882332" y="1645661"/>
          <a:ext cx="7223760" cy="4079240"/>
        </p:xfrm>
        <a:graphic>
          <a:graphicData uri="http://schemas.openxmlformats.org/drawingml/2006/table">
            <a:tbl>
              <a:tblPr firstRow="1" lastRow="1" bandRow="1">
                <a:tableStyleId>{5C22544A-7EE6-4342-B048-85BDC9FD1C3A}</a:tableStyleId>
              </a:tblPr>
              <a:tblGrid>
                <a:gridCol w="411480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tblGrid>
              <a:tr h="370840">
                <a:tc>
                  <a:txBody>
                    <a:bodyPr/>
                    <a:lstStyle/>
                    <a:p>
                      <a:r>
                        <a:rPr lang="en-US" dirty="0"/>
                        <a:t>Fund</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Federal Funds</a:t>
                      </a:r>
                    </a:p>
                  </a:txBody>
                  <a:tcPr/>
                </a:tc>
                <a:tc>
                  <a:txBody>
                    <a:bodyPr/>
                    <a:lstStyle/>
                    <a:p>
                      <a:pPr algn="r"/>
                      <a:r>
                        <a:rPr lang="en-US" dirty="0"/>
                        <a:t>1,025,282</a:t>
                      </a:r>
                    </a:p>
                  </a:txBody>
                  <a:tcPr/>
                </a:tc>
                <a:extLst>
                  <a:ext uri="{0D108BD9-81ED-4DB2-BD59-A6C34878D82A}">
                    <a16:rowId xmlns:a16="http://schemas.microsoft.com/office/drawing/2014/main" val="10001"/>
                  </a:ext>
                </a:extLst>
              </a:tr>
              <a:tr h="370840">
                <a:tc>
                  <a:txBody>
                    <a:bodyPr/>
                    <a:lstStyle/>
                    <a:p>
                      <a:r>
                        <a:rPr lang="en-US" dirty="0"/>
                        <a:t>General</a:t>
                      </a:r>
                      <a:r>
                        <a:rPr lang="en-US" baseline="0" dirty="0"/>
                        <a:t> Fund</a:t>
                      </a:r>
                      <a:endParaRPr lang="en-US" dirty="0"/>
                    </a:p>
                  </a:txBody>
                  <a:tcPr/>
                </a:tc>
                <a:tc>
                  <a:txBody>
                    <a:bodyPr/>
                    <a:lstStyle/>
                    <a:p>
                      <a:pPr algn="r"/>
                      <a:r>
                        <a:rPr lang="en-US" dirty="0"/>
                        <a:t>313,604</a:t>
                      </a:r>
                    </a:p>
                  </a:txBody>
                  <a:tcPr/>
                </a:tc>
                <a:extLst>
                  <a:ext uri="{0D108BD9-81ED-4DB2-BD59-A6C34878D82A}">
                    <a16:rowId xmlns:a16="http://schemas.microsoft.com/office/drawing/2014/main" val="10002"/>
                  </a:ext>
                </a:extLst>
              </a:tr>
              <a:tr h="370840">
                <a:tc>
                  <a:txBody>
                    <a:bodyPr/>
                    <a:lstStyle/>
                    <a:p>
                      <a:r>
                        <a:rPr lang="en-US" dirty="0"/>
                        <a:t>Special Revenue Fund</a:t>
                      </a:r>
                    </a:p>
                  </a:txBody>
                  <a:tcPr/>
                </a:tc>
                <a:tc>
                  <a:txBody>
                    <a:bodyPr/>
                    <a:lstStyle/>
                    <a:p>
                      <a:pPr algn="r"/>
                      <a:r>
                        <a:rPr lang="en-US" dirty="0"/>
                        <a:t>226,821</a:t>
                      </a:r>
                    </a:p>
                  </a:txBody>
                  <a:tcPr/>
                </a:tc>
                <a:extLst>
                  <a:ext uri="{0D108BD9-81ED-4DB2-BD59-A6C34878D82A}">
                    <a16:rowId xmlns:a16="http://schemas.microsoft.com/office/drawing/2014/main" val="3816063394"/>
                  </a:ext>
                </a:extLst>
              </a:tr>
              <a:tr h="370840">
                <a:tc>
                  <a:txBody>
                    <a:bodyPr/>
                    <a:lstStyle/>
                    <a:p>
                      <a:r>
                        <a:rPr lang="en-US" dirty="0"/>
                        <a:t>Workforce Development Fund</a:t>
                      </a:r>
                    </a:p>
                  </a:txBody>
                  <a:tcPr/>
                </a:tc>
                <a:tc>
                  <a:txBody>
                    <a:bodyPr/>
                    <a:lstStyle/>
                    <a:p>
                      <a:pPr algn="r"/>
                      <a:r>
                        <a:rPr lang="en-US" dirty="0"/>
                        <a:t>132,107</a:t>
                      </a:r>
                    </a:p>
                  </a:txBody>
                  <a:tcPr/>
                </a:tc>
                <a:extLst>
                  <a:ext uri="{0D108BD9-81ED-4DB2-BD59-A6C34878D82A}">
                    <a16:rowId xmlns:a16="http://schemas.microsoft.com/office/drawing/2014/main" val="10003"/>
                  </a:ext>
                </a:extLst>
              </a:tr>
              <a:tr h="370840">
                <a:tc>
                  <a:txBody>
                    <a:bodyPr/>
                    <a:lstStyle/>
                    <a:p>
                      <a:r>
                        <a:rPr lang="en-US" dirty="0"/>
                        <a:t>Workers Compensation Fund</a:t>
                      </a:r>
                    </a:p>
                  </a:txBody>
                  <a:tcPr/>
                </a:tc>
                <a:tc>
                  <a:txBody>
                    <a:bodyPr/>
                    <a:lstStyle/>
                    <a:p>
                      <a:pPr algn="r"/>
                      <a:r>
                        <a:rPr lang="en-US" dirty="0"/>
                        <a:t>116,092</a:t>
                      </a:r>
                    </a:p>
                  </a:txBody>
                  <a:tcPr/>
                </a:tc>
                <a:extLst>
                  <a:ext uri="{0D108BD9-81ED-4DB2-BD59-A6C34878D82A}">
                    <a16:rowId xmlns:a16="http://schemas.microsoft.com/office/drawing/2014/main" val="10004"/>
                  </a:ext>
                </a:extLst>
              </a:tr>
              <a:tr h="370840">
                <a:tc>
                  <a:txBody>
                    <a:bodyPr/>
                    <a:lstStyle/>
                    <a:p>
                      <a:r>
                        <a:rPr lang="en-US" dirty="0"/>
                        <a:t>Iron Range Resources Fund</a:t>
                      </a:r>
                    </a:p>
                  </a:txBody>
                  <a:tcPr/>
                </a:tc>
                <a:tc>
                  <a:txBody>
                    <a:bodyPr/>
                    <a:lstStyle/>
                    <a:p>
                      <a:pPr algn="r"/>
                      <a:r>
                        <a:rPr lang="en-US" dirty="0"/>
                        <a:t>71,770</a:t>
                      </a:r>
                    </a:p>
                  </a:txBody>
                  <a:tcPr/>
                </a:tc>
                <a:extLst>
                  <a:ext uri="{0D108BD9-81ED-4DB2-BD59-A6C34878D82A}">
                    <a16:rowId xmlns:a16="http://schemas.microsoft.com/office/drawing/2014/main" val="10005"/>
                  </a:ext>
                </a:extLst>
              </a:tr>
              <a:tr h="370840">
                <a:tc>
                  <a:txBody>
                    <a:bodyPr/>
                    <a:lstStyle/>
                    <a:p>
                      <a:r>
                        <a:rPr lang="en-US" dirty="0"/>
                        <a:t>Construction Codes Fund</a:t>
                      </a:r>
                    </a:p>
                  </a:txBody>
                  <a:tcPr/>
                </a:tc>
                <a:tc>
                  <a:txBody>
                    <a:bodyPr/>
                    <a:lstStyle/>
                    <a:p>
                      <a:pPr algn="r"/>
                      <a:r>
                        <a:rPr lang="en-US" dirty="0"/>
                        <a:t>67,451</a:t>
                      </a:r>
                    </a:p>
                  </a:txBody>
                  <a:tcPr/>
                </a:tc>
                <a:extLst>
                  <a:ext uri="{0D108BD9-81ED-4DB2-BD59-A6C34878D82A}">
                    <a16:rowId xmlns:a16="http://schemas.microsoft.com/office/drawing/2014/main" val="10006"/>
                  </a:ext>
                </a:extLst>
              </a:tr>
              <a:tr h="370840">
                <a:tc>
                  <a:txBody>
                    <a:bodyPr/>
                    <a:lstStyle/>
                    <a:p>
                      <a:r>
                        <a:rPr lang="en-US" dirty="0"/>
                        <a:t>Renewable Development Account</a:t>
                      </a:r>
                    </a:p>
                  </a:txBody>
                  <a:tcPr/>
                </a:tc>
                <a:tc>
                  <a:txBody>
                    <a:bodyPr/>
                    <a:lstStyle/>
                    <a:p>
                      <a:pPr algn="r"/>
                      <a:r>
                        <a:rPr lang="en-US" dirty="0"/>
                        <a:t>41,280</a:t>
                      </a:r>
                    </a:p>
                  </a:txBody>
                  <a:tcPr/>
                </a:tc>
                <a:extLst>
                  <a:ext uri="{0D108BD9-81ED-4DB2-BD59-A6C34878D82A}">
                    <a16:rowId xmlns:a16="http://schemas.microsoft.com/office/drawing/2014/main" val="10007"/>
                  </a:ext>
                </a:extLst>
              </a:tr>
              <a:tr h="370840">
                <a:tc>
                  <a:txBody>
                    <a:bodyPr/>
                    <a:lstStyle/>
                    <a:p>
                      <a:r>
                        <a:rPr lang="en-US" dirty="0"/>
                        <a:t>Other*</a:t>
                      </a:r>
                    </a:p>
                  </a:txBody>
                  <a:tcPr/>
                </a:tc>
                <a:tc>
                  <a:txBody>
                    <a:bodyPr/>
                    <a:lstStyle/>
                    <a:p>
                      <a:pPr algn="r"/>
                      <a:r>
                        <a:rPr lang="en-US" dirty="0"/>
                        <a:t>31,814</a:t>
                      </a:r>
                    </a:p>
                  </a:txBody>
                  <a:tcPr/>
                </a:tc>
                <a:extLst>
                  <a:ext uri="{0D108BD9-81ED-4DB2-BD59-A6C34878D82A}">
                    <a16:rowId xmlns:a16="http://schemas.microsoft.com/office/drawing/2014/main" val="10008"/>
                  </a:ext>
                </a:extLst>
              </a:tr>
              <a:tr h="370840">
                <a:tc>
                  <a:txBody>
                    <a:bodyPr/>
                    <a:lstStyle/>
                    <a:p>
                      <a:r>
                        <a:rPr lang="en-US" dirty="0"/>
                        <a:t>Total (dollars in thousands)</a:t>
                      </a:r>
                    </a:p>
                  </a:txBody>
                  <a:tcPr/>
                </a:tc>
                <a:tc>
                  <a:txBody>
                    <a:bodyPr/>
                    <a:lstStyle/>
                    <a:p>
                      <a:pPr algn="r"/>
                      <a:r>
                        <a:rPr lang="en-US" dirty="0"/>
                        <a:t>2,025,561</a:t>
                      </a:r>
                    </a:p>
                  </a:txBody>
                  <a:tcPr/>
                </a:tc>
                <a:extLst>
                  <a:ext uri="{0D108BD9-81ED-4DB2-BD59-A6C34878D82A}">
                    <a16:rowId xmlns:a16="http://schemas.microsoft.com/office/drawing/2014/main" val="10009"/>
                  </a:ext>
                </a:extLst>
              </a:tr>
            </a:tbl>
          </a:graphicData>
        </a:graphic>
      </p:graphicFrame>
      <p:sp>
        <p:nvSpPr>
          <p:cNvPr id="2" name="TextBox 1"/>
          <p:cNvSpPr txBox="1"/>
          <p:nvPr/>
        </p:nvSpPr>
        <p:spPr>
          <a:xfrm>
            <a:off x="762000" y="5793454"/>
            <a:ext cx="7921628" cy="276999"/>
          </a:xfrm>
          <a:prstGeom prst="rect">
            <a:avLst/>
          </a:prstGeom>
          <a:noFill/>
        </p:spPr>
        <p:txBody>
          <a:bodyPr wrap="square" rtlCol="0">
            <a:spAutoFit/>
          </a:bodyPr>
          <a:lstStyle/>
          <a:p>
            <a:r>
              <a:rPr lang="en-US" sz="1200" i="1" dirty="0"/>
              <a:t>*Douglas Johnson Economic Protection Trust Fund, Remediation Fund, Petrol. Tank Release Cleanup Fund, &amp; Gift Fund</a:t>
            </a:r>
          </a:p>
        </p:txBody>
      </p:sp>
    </p:spTree>
    <p:extLst>
      <p:ext uri="{BB962C8B-B14F-4D97-AF65-F5344CB8AC3E}">
        <p14:creationId xmlns:p14="http://schemas.microsoft.com/office/powerpoint/2010/main" val="1242061846"/>
      </p:ext>
    </p:extLst>
  </p:cSld>
  <p:clrMapOvr>
    <a:masterClrMapping/>
  </p:clrMapOvr>
  <p:transition>
    <p:wedg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4" y="1009651"/>
            <a:ext cx="7921625" cy="971550"/>
          </a:xfrm>
          <a:prstGeom prst="rect">
            <a:avLst/>
          </a:prstGeom>
        </p:spPr>
        <p:txBody>
          <a:bodyPr/>
          <a:lstStyle/>
          <a:p>
            <a:pPr marL="342900" lvl="0" indent="-342900" algn="ctr">
              <a:spcBef>
                <a:spcPct val="20000"/>
              </a:spcBef>
              <a:defRPr/>
            </a:pPr>
            <a:r>
              <a:rPr lang="en-US" sz="2400" b="1" dirty="0"/>
              <a:t>General Fund, FY 2022-23</a:t>
            </a:r>
          </a:p>
          <a:p>
            <a:pPr marL="342900" lvl="0" indent="-342900" algn="ctr">
              <a:spcBef>
                <a:spcPct val="20000"/>
              </a:spcBef>
              <a:defRPr/>
            </a:pPr>
            <a:r>
              <a:rPr kumimoji="0" lang="en-US" i="0" u="none" strike="noStrike" kern="1200" cap="none" spc="0" normalizeH="0" baseline="0" noProof="0" dirty="0">
                <a:ln>
                  <a:noFill/>
                </a:ln>
                <a:solidFill>
                  <a:schemeClr val="tx1"/>
                </a:solidFill>
                <a:effectLst/>
                <a:uLnTx/>
                <a:uFillTx/>
                <a:latin typeface="+mn-lt"/>
                <a:ea typeface="+mn-ea"/>
                <a:cs typeface="+mn-cs"/>
              </a:rPr>
              <a:t>Base Budget $</a:t>
            </a:r>
            <a:r>
              <a:rPr lang="en-US" dirty="0"/>
              <a:t>313.6</a:t>
            </a:r>
            <a:r>
              <a:rPr kumimoji="0" lang="en-US" i="0" u="none" strike="noStrike" kern="1200" cap="none" spc="0" normalizeH="0" baseline="0" noProof="0" dirty="0">
                <a:ln>
                  <a:noFill/>
                </a:ln>
                <a:solidFill>
                  <a:schemeClr val="tx1"/>
                </a:solidFill>
                <a:effectLst/>
                <a:uLnTx/>
                <a:uFillTx/>
                <a:latin typeface="+mn-lt"/>
                <a:ea typeface="+mn-ea"/>
                <a:cs typeface="+mn-cs"/>
              </a:rPr>
              <a:t> million (0.6%</a:t>
            </a:r>
            <a:r>
              <a:rPr kumimoji="0" lang="en-US" i="0" u="none" strike="noStrike" kern="1200" cap="none" spc="0" normalizeH="0" noProof="0" dirty="0">
                <a:ln>
                  <a:noFill/>
                </a:ln>
                <a:solidFill>
                  <a:schemeClr val="tx1"/>
                </a:solidFill>
                <a:effectLst/>
                <a:uLnTx/>
                <a:uFillTx/>
                <a:latin typeface="+mn-lt"/>
                <a:ea typeface="+mn-ea"/>
                <a:cs typeface="+mn-cs"/>
              </a:rPr>
              <a:t> of total General Fund)</a:t>
            </a:r>
            <a:endParaRPr kumimoji="0" lang="en-US"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6150"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1"/>
          <p:cNvSpPr txBox="1"/>
          <p:nvPr/>
        </p:nvSpPr>
        <p:spPr>
          <a:xfrm>
            <a:off x="304800" y="6172200"/>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b="1" dirty="0">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114</a:t>
            </a:fld>
            <a:endParaRPr lang="en-US"/>
          </a:p>
        </p:txBody>
      </p:sp>
      <p:graphicFrame>
        <p:nvGraphicFramePr>
          <p:cNvPr id="13" name="Chart 12"/>
          <p:cNvGraphicFramePr>
            <a:graphicFrameLocks/>
          </p:cNvGraphicFramePr>
          <p:nvPr/>
        </p:nvGraphicFramePr>
        <p:xfrm>
          <a:off x="685800" y="1828800"/>
          <a:ext cx="7543799" cy="4527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ext uri="{D42A27DB-BD31-4B8C-83A1-F6EECF244321}">
                <p14:modId xmlns:p14="http://schemas.microsoft.com/office/powerpoint/2010/main" val="2231422143"/>
              </p:ext>
            </p:extLst>
          </p:nvPr>
        </p:nvGraphicFramePr>
        <p:xfrm>
          <a:off x="1143000" y="1828800"/>
          <a:ext cx="6705600" cy="45275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81306199"/>
      </p:ext>
    </p:extLst>
  </p:cSld>
  <p:clrMapOvr>
    <a:masterClrMapping/>
  </p:clrMapOvr>
  <p:transition>
    <p:wedg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36575" y="1100955"/>
            <a:ext cx="7921625" cy="628650"/>
          </a:xfrm>
          <a:prstGeom prst="rect">
            <a:avLst/>
          </a:prstGeom>
        </p:spPr>
        <p:txBody>
          <a:bodyPr/>
          <a:lstStyle/>
          <a:p>
            <a:pPr marL="342900" lvl="0" indent="-342900" algn="ctr">
              <a:spcBef>
                <a:spcPct val="20000"/>
              </a:spcBef>
              <a:defRPr/>
            </a:pPr>
            <a:r>
              <a:rPr lang="en-US" sz="2800" b="1" dirty="0"/>
              <a:t>General Fund, FY 2022-23</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7174"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fontScale="92500" lnSpcReduction="10000"/>
          </a:bodyPr>
          <a:lstStyle/>
          <a:p>
            <a:pPr>
              <a:spcBef>
                <a:spcPct val="0"/>
              </a:spcBef>
              <a:defRPr/>
            </a:pPr>
            <a:r>
              <a:rPr lang="en-US" sz="2800" b="1" dirty="0">
                <a:latin typeface="+mj-lt"/>
              </a:rPr>
              <a:t>Jobs &amp; Economic Growth, Commerce &amp; Consumer Protection, Energy &amp; Utilities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115</a:t>
            </a:fld>
            <a:endParaRPr lang="en-US"/>
          </a:p>
        </p:txBody>
      </p:sp>
      <p:graphicFrame>
        <p:nvGraphicFramePr>
          <p:cNvPr id="8" name="Table 7"/>
          <p:cNvGraphicFramePr>
            <a:graphicFrameLocks noGrp="1"/>
          </p:cNvGraphicFramePr>
          <p:nvPr/>
        </p:nvGraphicFramePr>
        <p:xfrm>
          <a:off x="503238" y="1917950"/>
          <a:ext cx="7954962" cy="4145280"/>
        </p:xfrm>
        <a:graphic>
          <a:graphicData uri="http://schemas.openxmlformats.org/drawingml/2006/table">
            <a:tbl>
              <a:tblPr firstRow="1" lastRow="1" bandRow="1">
                <a:tableStyleId>{5C22544A-7EE6-4342-B048-85BDC9FD1C3A}</a:tableStyleId>
              </a:tblPr>
              <a:tblGrid>
                <a:gridCol w="4678362">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370840">
                <a:tc>
                  <a:txBody>
                    <a:bodyPr/>
                    <a:lstStyle/>
                    <a:p>
                      <a:endParaRPr lang="en-US" dirty="0"/>
                    </a:p>
                    <a:p>
                      <a:r>
                        <a:rPr lang="en-US" dirty="0"/>
                        <a:t>Agency</a:t>
                      </a:r>
                    </a:p>
                  </a:txBody>
                  <a:tcPr/>
                </a:tc>
                <a:tc>
                  <a:txBody>
                    <a:bodyPr/>
                    <a:lstStyle/>
                    <a:p>
                      <a:pPr algn="ctr"/>
                      <a:endParaRPr lang="en-US" dirty="0"/>
                    </a:p>
                    <a:p>
                      <a:pPr algn="ctr"/>
                      <a:r>
                        <a:rPr lang="en-US" dirty="0"/>
                        <a:t>FY 2018-19 </a:t>
                      </a:r>
                    </a:p>
                  </a:txBody>
                  <a:tcPr/>
                </a:tc>
                <a:tc>
                  <a:txBody>
                    <a:bodyPr/>
                    <a:lstStyle/>
                    <a:p>
                      <a:pPr algn="ctr"/>
                      <a:r>
                        <a:rPr lang="en-US" dirty="0"/>
                        <a:t>% of</a:t>
                      </a:r>
                      <a:r>
                        <a:rPr lang="en-US" baseline="0" dirty="0"/>
                        <a:t> All Funds for Agency</a:t>
                      </a:r>
                      <a:endParaRPr lang="en-US" dirty="0"/>
                    </a:p>
                  </a:txBody>
                  <a:tcPr/>
                </a:tc>
                <a:extLst>
                  <a:ext uri="{0D108BD9-81ED-4DB2-BD59-A6C34878D82A}">
                    <a16:rowId xmlns:a16="http://schemas.microsoft.com/office/drawing/2014/main" val="10000"/>
                  </a:ext>
                </a:extLst>
              </a:tr>
              <a:tr h="370840">
                <a:tc>
                  <a:txBody>
                    <a:bodyPr/>
                    <a:lstStyle/>
                    <a:p>
                      <a:r>
                        <a:rPr lang="en-US" dirty="0"/>
                        <a:t>Department of Employment and Economic Development (DEED)</a:t>
                      </a:r>
                    </a:p>
                  </a:txBody>
                  <a:tcPr/>
                </a:tc>
                <a:tc>
                  <a:txBody>
                    <a:bodyPr/>
                    <a:lstStyle/>
                    <a:p>
                      <a:pPr algn="r"/>
                      <a:r>
                        <a:rPr lang="en-US" dirty="0"/>
                        <a:t>169,376</a:t>
                      </a:r>
                    </a:p>
                  </a:txBody>
                  <a:tcPr/>
                </a:tc>
                <a:tc>
                  <a:txBody>
                    <a:bodyPr/>
                    <a:lstStyle/>
                    <a:p>
                      <a:pPr algn="r"/>
                      <a:r>
                        <a:rPr lang="en-US" dirty="0"/>
                        <a:t>16.7%</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Rochester Destination Medical Center (DMC)</a:t>
                      </a:r>
                    </a:p>
                  </a:txBody>
                  <a:tcPr/>
                </a:tc>
                <a:tc>
                  <a:txBody>
                    <a:bodyPr/>
                    <a:lstStyle/>
                    <a:p>
                      <a:pPr algn="r"/>
                      <a:r>
                        <a:rPr lang="en-US" dirty="0"/>
                        <a:t>58,984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100.0%</a:t>
                      </a:r>
                    </a:p>
                  </a:txBody>
                  <a:tcPr/>
                </a:tc>
                <a:extLst>
                  <a:ext uri="{0D108BD9-81ED-4DB2-BD59-A6C34878D82A}">
                    <a16:rowId xmlns:a16="http://schemas.microsoft.com/office/drawing/2014/main" val="10002"/>
                  </a:ext>
                </a:extLst>
              </a:tr>
              <a:tr h="370840">
                <a:tc>
                  <a:txBody>
                    <a:bodyPr/>
                    <a:lstStyle/>
                    <a:p>
                      <a:r>
                        <a:rPr lang="en-US" dirty="0"/>
                        <a:t>Department of Commerce</a:t>
                      </a:r>
                    </a:p>
                  </a:txBody>
                  <a:tcPr/>
                </a:tc>
                <a:tc>
                  <a:txBody>
                    <a:bodyPr/>
                    <a:lstStyle/>
                    <a:p>
                      <a:pPr algn="r"/>
                      <a:r>
                        <a:rPr lang="en-US" dirty="0"/>
                        <a:t>51,580</a:t>
                      </a:r>
                    </a:p>
                  </a:txBody>
                  <a:tcPr/>
                </a:tc>
                <a:tc>
                  <a:txBody>
                    <a:bodyPr/>
                    <a:lstStyle/>
                    <a:p>
                      <a:pPr algn="r"/>
                      <a:r>
                        <a:rPr lang="en-US" dirty="0"/>
                        <a:t>7.8%</a:t>
                      </a:r>
                    </a:p>
                  </a:txBody>
                  <a:tcPr/>
                </a:tc>
                <a:extLst>
                  <a:ext uri="{0D108BD9-81ED-4DB2-BD59-A6C34878D82A}">
                    <a16:rowId xmlns:a16="http://schemas.microsoft.com/office/drawing/2014/main" val="10003"/>
                  </a:ext>
                </a:extLst>
              </a:tr>
              <a:tr h="370840">
                <a:tc>
                  <a:txBody>
                    <a:bodyPr/>
                    <a:lstStyle/>
                    <a:p>
                      <a:r>
                        <a:rPr lang="en-US" dirty="0"/>
                        <a:t>Public Utilities Commission (PUC)</a:t>
                      </a:r>
                    </a:p>
                  </a:txBody>
                  <a:tcPr/>
                </a:tc>
                <a:tc>
                  <a:txBody>
                    <a:bodyPr/>
                    <a:lstStyle/>
                    <a:p>
                      <a:pPr algn="r"/>
                      <a:r>
                        <a:rPr lang="en-US" dirty="0"/>
                        <a:t>15,586</a:t>
                      </a:r>
                    </a:p>
                  </a:txBody>
                  <a:tcPr/>
                </a:tc>
                <a:tc>
                  <a:txBody>
                    <a:bodyPr/>
                    <a:lstStyle/>
                    <a:p>
                      <a:pPr algn="r"/>
                      <a:r>
                        <a:rPr lang="en-US" dirty="0"/>
                        <a:t>80.8%</a:t>
                      </a:r>
                    </a:p>
                  </a:txBody>
                  <a:tcPr/>
                </a:tc>
                <a:extLst>
                  <a:ext uri="{0D108BD9-81ED-4DB2-BD59-A6C34878D82A}">
                    <a16:rowId xmlns:a16="http://schemas.microsoft.com/office/drawing/2014/main" val="10004"/>
                  </a:ext>
                </a:extLst>
              </a:tr>
              <a:tr h="370840">
                <a:tc>
                  <a:txBody>
                    <a:bodyPr/>
                    <a:lstStyle/>
                    <a:p>
                      <a:r>
                        <a:rPr lang="en-US" dirty="0"/>
                        <a:t>Department of Labor and Industry (DLI)</a:t>
                      </a:r>
                    </a:p>
                  </a:txBody>
                  <a:tcPr/>
                </a:tc>
                <a:tc>
                  <a:txBody>
                    <a:bodyPr/>
                    <a:lstStyle/>
                    <a:p>
                      <a:pPr algn="r"/>
                      <a:r>
                        <a:rPr lang="en-US" dirty="0"/>
                        <a:t>8,488</a:t>
                      </a:r>
                    </a:p>
                  </a:txBody>
                  <a:tcPr/>
                </a:tc>
                <a:tc>
                  <a:txBody>
                    <a:bodyPr/>
                    <a:lstStyle/>
                    <a:p>
                      <a:pPr algn="r"/>
                      <a:r>
                        <a:rPr lang="en-US" dirty="0"/>
                        <a:t>3.8%</a:t>
                      </a:r>
                    </a:p>
                  </a:txBody>
                  <a:tcPr/>
                </a:tc>
                <a:extLst>
                  <a:ext uri="{0D108BD9-81ED-4DB2-BD59-A6C34878D82A}">
                    <a16:rowId xmlns:a16="http://schemas.microsoft.com/office/drawing/2014/main" val="10005"/>
                  </a:ext>
                </a:extLst>
              </a:tr>
              <a:tr h="370840">
                <a:tc>
                  <a:txBody>
                    <a:bodyPr/>
                    <a:lstStyle/>
                    <a:p>
                      <a:r>
                        <a:rPr lang="en-US" dirty="0"/>
                        <a:t>Department of Iron Range Resources and Rehabilitation (IRRR)</a:t>
                      </a:r>
                    </a:p>
                  </a:txBody>
                  <a:tcPr/>
                </a:tc>
                <a:tc>
                  <a:txBody>
                    <a:bodyPr/>
                    <a:lstStyle/>
                    <a:p>
                      <a:pPr algn="r"/>
                      <a:r>
                        <a:rPr lang="en-US" dirty="0"/>
                        <a:t>5,040</a:t>
                      </a:r>
                    </a:p>
                  </a:txBody>
                  <a:tcPr/>
                </a:tc>
                <a:tc>
                  <a:txBody>
                    <a:bodyPr/>
                    <a:lstStyle/>
                    <a:p>
                      <a:pPr algn="r"/>
                      <a:r>
                        <a:rPr lang="en-US" dirty="0"/>
                        <a:t>5.7%</a:t>
                      </a:r>
                    </a:p>
                  </a:txBody>
                  <a:tcPr/>
                </a:tc>
                <a:extLst>
                  <a:ext uri="{0D108BD9-81ED-4DB2-BD59-A6C34878D82A}">
                    <a16:rowId xmlns:a16="http://schemas.microsoft.com/office/drawing/2014/main" val="10006"/>
                  </a:ext>
                </a:extLst>
              </a:tr>
              <a:tr h="370840">
                <a:tc>
                  <a:txBody>
                    <a:bodyPr/>
                    <a:lstStyle/>
                    <a:p>
                      <a:r>
                        <a:rPr lang="en-US" dirty="0"/>
                        <a:t>Bureau of Mediation Services (BMS)</a:t>
                      </a:r>
                    </a:p>
                  </a:txBody>
                  <a:tcPr/>
                </a:tc>
                <a:tc>
                  <a:txBody>
                    <a:bodyPr/>
                    <a:lstStyle/>
                    <a:p>
                      <a:pPr algn="r"/>
                      <a:r>
                        <a:rPr lang="en-US" dirty="0"/>
                        <a:t>4,580</a:t>
                      </a:r>
                    </a:p>
                  </a:txBody>
                  <a:tcPr/>
                </a:tc>
                <a:tc>
                  <a:txBody>
                    <a:bodyPr/>
                    <a:lstStyle/>
                    <a:p>
                      <a:pPr algn="r"/>
                      <a:r>
                        <a:rPr lang="en-US" dirty="0"/>
                        <a:t>99.6%</a:t>
                      </a:r>
                    </a:p>
                  </a:txBody>
                  <a:tcPr/>
                </a:tc>
                <a:extLst>
                  <a:ext uri="{0D108BD9-81ED-4DB2-BD59-A6C34878D82A}">
                    <a16:rowId xmlns:a16="http://schemas.microsoft.com/office/drawing/2014/main" val="10007"/>
                  </a:ext>
                </a:extLst>
              </a:tr>
              <a:tr h="370840">
                <a:tc>
                  <a:txBody>
                    <a:bodyPr/>
                    <a:lstStyle/>
                    <a:p>
                      <a:r>
                        <a:rPr lang="en-US" dirty="0"/>
                        <a:t>Total (dollars in thousands)</a:t>
                      </a:r>
                    </a:p>
                  </a:txBody>
                  <a:tcPr/>
                </a:tc>
                <a:tc>
                  <a:txBody>
                    <a:bodyPr/>
                    <a:lstStyle/>
                    <a:p>
                      <a:pPr algn="r"/>
                      <a:r>
                        <a:rPr lang="en-US" dirty="0"/>
                        <a:t>313,604</a:t>
                      </a:r>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18284862"/>
      </p:ext>
    </p:extLst>
  </p:cSld>
  <p:clrMapOvr>
    <a:masterClrMapping/>
  </p:clrMapOvr>
  <p:transition>
    <p:wedg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819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400" b="1" dirty="0"/>
              <a:t>Department of Employment &amp; Economic Development (DEED)	</a:t>
            </a:r>
          </a:p>
        </p:txBody>
      </p:sp>
      <p:sp>
        <p:nvSpPr>
          <p:cNvPr id="11" name="Content Placeholder 5"/>
          <p:cNvSpPr txBox="1">
            <a:spLocks/>
          </p:cNvSpPr>
          <p:nvPr/>
        </p:nvSpPr>
        <p:spPr>
          <a:xfrm>
            <a:off x="457200" y="1160748"/>
            <a:ext cx="8229600" cy="5184576"/>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Purpose: facilitates an economic environment to produce jobs and improve the quality of the state’s workforce</a:t>
            </a: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Promotes business</a:t>
            </a:r>
            <a:r>
              <a:rPr kumimoji="0" lang="en-US" sz="2800" b="0" i="0" u="none" strike="noStrike" kern="1200" cap="none" spc="0" normalizeH="0" noProof="0" dirty="0">
                <a:ln>
                  <a:noFill/>
                </a:ln>
                <a:solidFill>
                  <a:schemeClr val="tx1"/>
                </a:solidFill>
                <a:effectLst/>
                <a:uLnTx/>
                <a:uFillTx/>
              </a:rPr>
              <a:t> recruitment, expansion, and retention</a:t>
            </a: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Supports workforce and community development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Programs</a:t>
            </a:r>
            <a:r>
              <a:rPr kumimoji="0" lang="en-US" sz="2800" b="0" i="0" u="none" strike="noStrike" kern="1200" cap="none" spc="0" normalizeH="0" noProof="0" dirty="0">
                <a:ln>
                  <a:noFill/>
                </a:ln>
                <a:solidFill>
                  <a:schemeClr val="tx1"/>
                </a:solidFill>
                <a:effectLst/>
                <a:uLnTx/>
                <a:uFillTx/>
              </a:rPr>
              <a:t> to promote international trade</a:t>
            </a: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Divisions</a:t>
            </a:r>
            <a:r>
              <a:rPr kumimoji="0" lang="en-US" sz="2800" b="0" i="0" u="none" strike="noStrike" kern="1200" cap="none" spc="0" normalizeH="0" noProof="0" dirty="0">
                <a:ln>
                  <a:noFill/>
                </a:ln>
                <a:solidFill>
                  <a:schemeClr val="tx1"/>
                </a:solidFill>
                <a:effectLst/>
                <a:uLnTx/>
                <a:uFillTx/>
              </a:rPr>
              <a:t> include:</a:t>
            </a:r>
          </a:p>
          <a:p>
            <a:pPr marL="800100" lvl="1" indent="-342900">
              <a:spcBef>
                <a:spcPct val="20000"/>
              </a:spcBef>
              <a:buFont typeface="Arial" pitchFamily="34" charset="0"/>
              <a:buChar char="•"/>
              <a:defRPr/>
            </a:pPr>
            <a:r>
              <a:rPr lang="en-US" sz="2800" baseline="0" dirty="0"/>
              <a:t>Business</a:t>
            </a:r>
            <a:r>
              <a:rPr lang="en-US" sz="2800" dirty="0"/>
              <a:t> and Community Development</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Employment &amp; Training Programs (previously Workforce Development)</a:t>
            </a:r>
            <a:endParaRPr kumimoji="0" lang="en-US" sz="2800" b="0" i="0" u="none" strike="noStrike" kern="1200" cap="none" spc="0" normalizeH="0" noProof="0" dirty="0">
              <a:ln>
                <a:noFill/>
              </a:ln>
              <a:solidFill>
                <a:schemeClr val="tx1"/>
              </a:solidFill>
              <a:effectLst/>
              <a:uLnTx/>
              <a:uFillTx/>
            </a:endParaRPr>
          </a:p>
          <a:p>
            <a:pPr marL="800100" lvl="1" indent="-342900">
              <a:spcBef>
                <a:spcPct val="20000"/>
              </a:spcBef>
              <a:buFont typeface="Arial" pitchFamily="34" charset="0"/>
              <a:buChar char="•"/>
              <a:defRPr/>
            </a:pPr>
            <a:r>
              <a:rPr lang="en-US" sz="2800" baseline="0" dirty="0"/>
              <a:t>Minnesota</a:t>
            </a:r>
            <a:r>
              <a:rPr lang="en-US" sz="2800" dirty="0"/>
              <a:t> Trade Office</a:t>
            </a:r>
          </a:p>
          <a:p>
            <a:pPr marL="800100" lvl="1" indent="-342900">
              <a:spcBef>
                <a:spcPct val="20000"/>
              </a:spcBef>
              <a:buFont typeface="Arial" pitchFamily="34" charset="0"/>
              <a:buChar char="•"/>
              <a:defRPr/>
            </a:pPr>
            <a:r>
              <a:rPr lang="en-US" sz="2800" noProof="0" dirty="0"/>
              <a:t>Vocational Rehabilitation</a:t>
            </a:r>
          </a:p>
          <a:p>
            <a:pPr marL="800100" lvl="1" indent="-342900">
              <a:spcBef>
                <a:spcPct val="20000"/>
              </a:spcBef>
              <a:buFont typeface="Arial" pitchFamily="34" charset="0"/>
              <a:buChar char="•"/>
              <a:defRPr/>
            </a:pPr>
            <a:r>
              <a:rPr kumimoji="0" lang="en-US" sz="2800" b="0" i="0" u="none" strike="noStrike" kern="1200" cap="none" spc="0" normalizeH="0" baseline="0" dirty="0">
                <a:ln>
                  <a:noFill/>
                </a:ln>
                <a:solidFill>
                  <a:schemeClr val="tx1"/>
                </a:solidFill>
                <a:effectLst/>
                <a:uLnTx/>
                <a:uFillTx/>
              </a:rPr>
              <a:t>Services</a:t>
            </a:r>
            <a:r>
              <a:rPr kumimoji="0" lang="en-US" sz="2800" b="0" i="0" u="none" strike="noStrike" kern="1200" cap="none" spc="0" normalizeH="0" dirty="0">
                <a:ln>
                  <a:noFill/>
                </a:ln>
                <a:solidFill>
                  <a:schemeClr val="tx1"/>
                </a:solidFill>
                <a:effectLst/>
                <a:uLnTx/>
                <a:uFillTx/>
              </a:rPr>
              <a:t> for the Blind</a:t>
            </a:r>
            <a:endParaRPr kumimoji="0" lang="en-US" sz="2800" b="0"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116</a:t>
            </a:fld>
            <a:endParaRPr lang="en-US"/>
          </a:p>
        </p:txBody>
      </p:sp>
    </p:spTree>
    <p:extLst>
      <p:ext uri="{BB962C8B-B14F-4D97-AF65-F5344CB8AC3E}">
        <p14:creationId xmlns:p14="http://schemas.microsoft.com/office/powerpoint/2010/main" val="32062044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9922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7200" y="1143001"/>
            <a:ext cx="8229600" cy="739206"/>
          </a:xfrm>
          <a:prstGeom prst="rect">
            <a:avLst/>
          </a:prstGeom>
        </p:spPr>
        <p:txBody>
          <a:bodyPr>
            <a:normAutofit fontScale="40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All Funds, FY 2022-23</a:t>
            </a:r>
          </a:p>
          <a:p>
            <a:pPr marL="342900" marR="0" lvl="0" indent="-342900" algn="ctr" defTabSz="914400" rtl="0" eaLnBrk="1" fontAlgn="auto" latinLnBrk="0" hangingPunct="1">
              <a:lnSpc>
                <a:spcPct val="100000"/>
              </a:lnSpc>
              <a:spcBef>
                <a:spcPct val="20000"/>
              </a:spcBef>
              <a:spcAft>
                <a:spcPts val="0"/>
              </a:spcAft>
              <a:buClrTx/>
              <a:buSzTx/>
              <a:tabLst/>
              <a:defRPr/>
            </a:pPr>
            <a:r>
              <a:rPr lang="en-US" sz="4500" dirty="0"/>
              <a:t>Base Budget $1.015 billion (1.1% of total All Funds)</a:t>
            </a:r>
            <a:endParaRPr kumimoji="0" lang="en-US" sz="4500" i="0" u="none" strike="noStrike" kern="1200" cap="none" spc="0" normalizeH="0" baseline="0" noProof="0" dirty="0">
              <a:ln>
                <a:noFill/>
              </a:ln>
              <a:solidFill>
                <a:schemeClr val="tx1"/>
              </a:solidFill>
              <a:effectLst/>
              <a:uLnTx/>
              <a:uFillTx/>
            </a:endParaRPr>
          </a:p>
        </p:txBody>
      </p:sp>
      <p:sp>
        <p:nvSpPr>
          <p:cNvPr id="14" name="Slide Number Placeholder 13"/>
          <p:cNvSpPr>
            <a:spLocks noGrp="1"/>
          </p:cNvSpPr>
          <p:nvPr>
            <p:ph type="sldNum" sz="quarter" idx="12"/>
          </p:nvPr>
        </p:nvSpPr>
        <p:spPr/>
        <p:txBody>
          <a:bodyPr/>
          <a:lstStyle/>
          <a:p>
            <a:fld id="{2D5CFCF9-8AE7-476E-92C3-51750232A55D}" type="slidenum">
              <a:rPr lang="en-US" smtClean="0"/>
              <a:pPr/>
              <a:t>117</a:t>
            </a:fld>
            <a:endParaRPr lang="en-US"/>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Department of Employment &amp; Economic Development (DEED)</a:t>
            </a:r>
          </a:p>
        </p:txBody>
      </p:sp>
      <p:graphicFrame>
        <p:nvGraphicFramePr>
          <p:cNvPr id="6" name="Chart 5"/>
          <p:cNvGraphicFramePr/>
          <p:nvPr/>
        </p:nvGraphicFramePr>
        <p:xfrm>
          <a:off x="1143000" y="1965557"/>
          <a:ext cx="6705600" cy="4570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9349875"/>
      </p:ext>
    </p:extLst>
  </p:cSld>
  <p:clrMapOvr>
    <a:masterClrMapping/>
  </p:clrMapOvr>
  <p:transition>
    <p:wheel spokes="2"/>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024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7200" y="1143001"/>
            <a:ext cx="8229600" cy="457199"/>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All Funds, FY 2022-23</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Slide Number Placeholder 13"/>
          <p:cNvSpPr>
            <a:spLocks noGrp="1"/>
          </p:cNvSpPr>
          <p:nvPr>
            <p:ph type="sldNum" sz="quarter" idx="12"/>
          </p:nvPr>
        </p:nvSpPr>
        <p:spPr/>
        <p:txBody>
          <a:bodyPr/>
          <a:lstStyle/>
          <a:p>
            <a:fld id="{2D5CFCF9-8AE7-476E-92C3-51750232A55D}" type="slidenum">
              <a:rPr lang="en-US" smtClean="0"/>
              <a:pPr/>
              <a:t>118</a:t>
            </a:fld>
            <a:endParaRPr lang="en-US"/>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Department of Employment &amp; Economic Development (DEED)</a:t>
            </a:r>
          </a:p>
        </p:txBody>
      </p:sp>
      <p:graphicFrame>
        <p:nvGraphicFramePr>
          <p:cNvPr id="7" name="Table 6"/>
          <p:cNvGraphicFramePr>
            <a:graphicFrameLocks noGrp="1"/>
          </p:cNvGraphicFramePr>
          <p:nvPr>
            <p:extLst>
              <p:ext uri="{D42A27DB-BD31-4B8C-83A1-F6EECF244321}">
                <p14:modId xmlns:p14="http://schemas.microsoft.com/office/powerpoint/2010/main" val="3642014495"/>
              </p:ext>
            </p:extLst>
          </p:nvPr>
        </p:nvGraphicFramePr>
        <p:xfrm>
          <a:off x="685800" y="1692627"/>
          <a:ext cx="7620000" cy="4131834"/>
        </p:xfrm>
        <a:graphic>
          <a:graphicData uri="http://schemas.openxmlformats.org/drawingml/2006/table">
            <a:tbl>
              <a:tblPr firstRow="1" lastRow="1" bandRow="1">
                <a:tableStyleId>{5C22544A-7EE6-4342-B048-85BDC9FD1C3A}</a:tableStyleId>
              </a:tblPr>
              <a:tblGrid>
                <a:gridCol w="3352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5377">
                <a:tc>
                  <a:txBody>
                    <a:bodyPr/>
                    <a:lstStyle/>
                    <a:p>
                      <a:r>
                        <a:rPr lang="en-US" dirty="0"/>
                        <a:t>Fund</a:t>
                      </a:r>
                    </a:p>
                  </a:txBody>
                  <a:tcPr/>
                </a:tc>
                <a:tc>
                  <a:txBody>
                    <a:bodyPr/>
                    <a:lstStyle/>
                    <a:p>
                      <a:pPr algn="ctr"/>
                      <a:r>
                        <a:rPr lang="en-US" dirty="0"/>
                        <a:t>FY 2022-23</a:t>
                      </a:r>
                    </a:p>
                  </a:txBody>
                  <a:tcPr/>
                </a:tc>
                <a:tc>
                  <a:txBody>
                    <a:bodyPr/>
                    <a:lstStyle/>
                    <a:p>
                      <a:pPr algn="ctr"/>
                      <a:r>
                        <a:rPr lang="en-US" dirty="0"/>
                        <a:t>% of All</a:t>
                      </a:r>
                      <a:r>
                        <a:rPr lang="en-US" baseline="0" dirty="0"/>
                        <a:t> Funds for Agency</a:t>
                      </a:r>
                      <a:endParaRPr lang="en-US" dirty="0"/>
                    </a:p>
                  </a:txBody>
                  <a:tcPr/>
                </a:tc>
                <a:extLst>
                  <a:ext uri="{0D108BD9-81ED-4DB2-BD59-A6C34878D82A}">
                    <a16:rowId xmlns:a16="http://schemas.microsoft.com/office/drawing/2014/main" val="10000"/>
                  </a:ext>
                </a:extLst>
              </a:tr>
              <a:tr h="366596">
                <a:tc>
                  <a:txBody>
                    <a:bodyPr/>
                    <a:lstStyle/>
                    <a:p>
                      <a:r>
                        <a:rPr lang="en-US" dirty="0"/>
                        <a:t>General Fund</a:t>
                      </a:r>
                    </a:p>
                  </a:txBody>
                  <a:tcPr/>
                </a:tc>
                <a:tc>
                  <a:txBody>
                    <a:bodyPr/>
                    <a:lstStyle/>
                    <a:p>
                      <a:pPr algn="r"/>
                      <a:r>
                        <a:rPr lang="en-US" dirty="0"/>
                        <a:t>169,376</a:t>
                      </a:r>
                    </a:p>
                  </a:txBody>
                  <a:tcPr/>
                </a:tc>
                <a:tc>
                  <a:txBody>
                    <a:bodyPr/>
                    <a:lstStyle/>
                    <a:p>
                      <a:pPr algn="r"/>
                      <a:r>
                        <a:rPr lang="en-US" dirty="0"/>
                        <a:t>16.7%</a:t>
                      </a:r>
                    </a:p>
                  </a:txBody>
                  <a:tcPr/>
                </a:tc>
                <a:extLst>
                  <a:ext uri="{0D108BD9-81ED-4DB2-BD59-A6C34878D82A}">
                    <a16:rowId xmlns:a16="http://schemas.microsoft.com/office/drawing/2014/main" val="10001"/>
                  </a:ext>
                </a:extLst>
              </a:tr>
              <a:tr h="368419">
                <a:tc>
                  <a:txBody>
                    <a:bodyPr/>
                    <a:lstStyle/>
                    <a:p>
                      <a:r>
                        <a:rPr lang="en-US" dirty="0"/>
                        <a:t>Federal Fund</a:t>
                      </a:r>
                    </a:p>
                  </a:txBody>
                  <a:tcPr/>
                </a:tc>
                <a:tc>
                  <a:txBody>
                    <a:bodyPr/>
                    <a:lstStyle/>
                    <a:p>
                      <a:pPr algn="r"/>
                      <a:r>
                        <a:rPr lang="en-US" dirty="0"/>
                        <a:t>637,347</a:t>
                      </a:r>
                    </a:p>
                  </a:txBody>
                  <a:tcPr/>
                </a:tc>
                <a:tc>
                  <a:txBody>
                    <a:bodyPr/>
                    <a:lstStyle/>
                    <a:p>
                      <a:pPr algn="r"/>
                      <a:r>
                        <a:rPr lang="en-US" dirty="0"/>
                        <a:t>62.7%</a:t>
                      </a:r>
                    </a:p>
                  </a:txBody>
                  <a:tcPr/>
                </a:tc>
                <a:extLst>
                  <a:ext uri="{0D108BD9-81ED-4DB2-BD59-A6C34878D82A}">
                    <a16:rowId xmlns:a16="http://schemas.microsoft.com/office/drawing/2014/main" val="10002"/>
                  </a:ext>
                </a:extLst>
              </a:tr>
              <a:tr h="393581">
                <a:tc>
                  <a:txBody>
                    <a:bodyPr/>
                    <a:lstStyle/>
                    <a:p>
                      <a:r>
                        <a:rPr lang="en-US" dirty="0"/>
                        <a:t>Workforce Development Fund</a:t>
                      </a:r>
                    </a:p>
                  </a:txBody>
                  <a:tcPr/>
                </a:tc>
                <a:tc>
                  <a:txBody>
                    <a:bodyPr/>
                    <a:lstStyle/>
                    <a:p>
                      <a:pPr algn="r"/>
                      <a:r>
                        <a:rPr lang="en-US" dirty="0"/>
                        <a:t>126,539</a:t>
                      </a:r>
                    </a:p>
                  </a:txBody>
                  <a:tcPr/>
                </a:tc>
                <a:tc>
                  <a:txBody>
                    <a:bodyPr/>
                    <a:lstStyle/>
                    <a:p>
                      <a:pPr algn="r"/>
                      <a:r>
                        <a:rPr lang="en-US" dirty="0"/>
                        <a:t>12.5%</a:t>
                      </a:r>
                    </a:p>
                  </a:txBody>
                  <a:tcPr/>
                </a:tc>
                <a:extLst>
                  <a:ext uri="{0D108BD9-81ED-4DB2-BD59-A6C34878D82A}">
                    <a16:rowId xmlns:a16="http://schemas.microsoft.com/office/drawing/2014/main" val="10003"/>
                  </a:ext>
                </a:extLst>
              </a:tr>
              <a:tr h="404339">
                <a:tc>
                  <a:txBody>
                    <a:bodyPr/>
                    <a:lstStyle/>
                    <a:p>
                      <a:r>
                        <a:rPr lang="en-US" dirty="0"/>
                        <a:t>Special</a:t>
                      </a:r>
                      <a:r>
                        <a:rPr lang="en-US" baseline="0" dirty="0"/>
                        <a:t> Revenue Fund</a:t>
                      </a:r>
                      <a:endParaRPr lang="en-US" dirty="0"/>
                    </a:p>
                  </a:txBody>
                  <a:tcPr/>
                </a:tc>
                <a:tc>
                  <a:txBody>
                    <a:bodyPr/>
                    <a:lstStyle/>
                    <a:p>
                      <a:pPr algn="r"/>
                      <a:r>
                        <a:rPr lang="en-US" dirty="0"/>
                        <a:t>73,684</a:t>
                      </a:r>
                    </a:p>
                  </a:txBody>
                  <a:tcPr/>
                </a:tc>
                <a:tc>
                  <a:txBody>
                    <a:bodyPr/>
                    <a:lstStyle/>
                    <a:p>
                      <a:pPr algn="r"/>
                      <a:r>
                        <a:rPr lang="en-US" dirty="0"/>
                        <a:t>7.3%</a:t>
                      </a:r>
                    </a:p>
                  </a:txBody>
                  <a:tcPr/>
                </a:tc>
                <a:extLst>
                  <a:ext uri="{0D108BD9-81ED-4DB2-BD59-A6C34878D82A}">
                    <a16:rowId xmlns:a16="http://schemas.microsoft.com/office/drawing/2014/main" val="10004"/>
                  </a:ext>
                </a:extLst>
              </a:tr>
              <a:tr h="574591">
                <a:tc>
                  <a:txBody>
                    <a:bodyPr/>
                    <a:lstStyle/>
                    <a:p>
                      <a:r>
                        <a:rPr lang="en-US" dirty="0"/>
                        <a:t>Petroleum Tank Release Cleanup Fund</a:t>
                      </a:r>
                    </a:p>
                  </a:txBody>
                  <a:tcPr/>
                </a:tc>
                <a:tc>
                  <a:txBody>
                    <a:bodyPr/>
                    <a:lstStyle/>
                    <a:p>
                      <a:pPr algn="r"/>
                      <a:r>
                        <a:rPr lang="en-US" dirty="0"/>
                        <a:t>6,200</a:t>
                      </a:r>
                    </a:p>
                  </a:txBody>
                  <a:tcPr/>
                </a:tc>
                <a:tc>
                  <a:txBody>
                    <a:bodyPr/>
                    <a:lstStyle/>
                    <a:p>
                      <a:pPr algn="r"/>
                      <a:r>
                        <a:rPr lang="en-US" dirty="0"/>
                        <a:t>0.6%</a:t>
                      </a:r>
                    </a:p>
                  </a:txBody>
                  <a:tcPr/>
                </a:tc>
                <a:extLst>
                  <a:ext uri="{0D108BD9-81ED-4DB2-BD59-A6C34878D82A}">
                    <a16:rowId xmlns:a16="http://schemas.microsoft.com/office/drawing/2014/main" val="10005"/>
                  </a:ext>
                </a:extLst>
              </a:tr>
              <a:tr h="375682">
                <a:tc>
                  <a:txBody>
                    <a:bodyPr/>
                    <a:lstStyle/>
                    <a:p>
                      <a:r>
                        <a:rPr lang="en-US" dirty="0"/>
                        <a:t>Remediation Fund</a:t>
                      </a:r>
                    </a:p>
                  </a:txBody>
                  <a:tcPr/>
                </a:tc>
                <a:tc>
                  <a:txBody>
                    <a:bodyPr/>
                    <a:lstStyle/>
                    <a:p>
                      <a:pPr algn="r"/>
                      <a:r>
                        <a:rPr lang="en-US" dirty="0"/>
                        <a:t>1,400</a:t>
                      </a:r>
                    </a:p>
                  </a:txBody>
                  <a:tcPr/>
                </a:tc>
                <a:tc>
                  <a:txBody>
                    <a:bodyPr/>
                    <a:lstStyle/>
                    <a:p>
                      <a:pPr algn="r"/>
                      <a:r>
                        <a:rPr lang="en-US" dirty="0"/>
                        <a:t>0.1%</a:t>
                      </a:r>
                    </a:p>
                  </a:txBody>
                  <a:tcPr/>
                </a:tc>
                <a:extLst>
                  <a:ext uri="{0D108BD9-81ED-4DB2-BD59-A6C34878D82A}">
                    <a16:rowId xmlns:a16="http://schemas.microsoft.com/office/drawing/2014/main" val="10006"/>
                  </a:ext>
                </a:extLst>
              </a:tr>
              <a:tr h="381000">
                <a:tc>
                  <a:txBody>
                    <a:bodyPr/>
                    <a:lstStyle/>
                    <a:p>
                      <a:r>
                        <a:rPr lang="en-US" dirty="0"/>
                        <a:t>Renewable Development Account</a:t>
                      </a:r>
                    </a:p>
                  </a:txBody>
                  <a:tcPr/>
                </a:tc>
                <a:tc>
                  <a:txBody>
                    <a:bodyPr/>
                    <a:lstStyle/>
                    <a:p>
                      <a:pPr algn="r"/>
                      <a:r>
                        <a:rPr lang="en-US" dirty="0"/>
                        <a:t>1,000</a:t>
                      </a:r>
                    </a:p>
                  </a:txBody>
                  <a:tcPr/>
                </a:tc>
                <a:tc>
                  <a:txBody>
                    <a:bodyPr/>
                    <a:lstStyle/>
                    <a:p>
                      <a:pPr algn="r"/>
                      <a:r>
                        <a:rPr lang="en-US" dirty="0"/>
                        <a:t>0.1%</a:t>
                      </a:r>
                    </a:p>
                  </a:txBody>
                  <a:tcPr/>
                </a:tc>
                <a:extLst>
                  <a:ext uri="{0D108BD9-81ED-4DB2-BD59-A6C34878D82A}">
                    <a16:rowId xmlns:a16="http://schemas.microsoft.com/office/drawing/2014/main" val="2105775166"/>
                  </a:ext>
                </a:extLst>
              </a:tr>
              <a:tr h="381000">
                <a:tc>
                  <a:txBody>
                    <a:bodyPr/>
                    <a:lstStyle/>
                    <a:p>
                      <a:r>
                        <a:rPr lang="en-US" dirty="0"/>
                        <a:t>Gift Fund</a:t>
                      </a:r>
                    </a:p>
                  </a:txBody>
                  <a:tcPr/>
                </a:tc>
                <a:tc>
                  <a:txBody>
                    <a:bodyPr/>
                    <a:lstStyle/>
                    <a:p>
                      <a:pPr algn="r"/>
                      <a:r>
                        <a:rPr lang="en-US" dirty="0"/>
                        <a:t>769</a:t>
                      </a:r>
                    </a:p>
                  </a:txBody>
                  <a:tcPr/>
                </a:tc>
                <a:tc>
                  <a:txBody>
                    <a:bodyPr/>
                    <a:lstStyle/>
                    <a:p>
                      <a:pPr algn="r"/>
                      <a:r>
                        <a:rPr lang="en-US" dirty="0"/>
                        <a:t>0.1%</a:t>
                      </a:r>
                    </a:p>
                  </a:txBody>
                  <a:tcPr/>
                </a:tc>
                <a:extLst>
                  <a:ext uri="{0D108BD9-81ED-4DB2-BD59-A6C34878D82A}">
                    <a16:rowId xmlns:a16="http://schemas.microsoft.com/office/drawing/2014/main" val="10007"/>
                  </a:ext>
                </a:extLst>
              </a:tr>
              <a:tr h="328338">
                <a:tc>
                  <a:txBody>
                    <a:bodyPr/>
                    <a:lstStyle/>
                    <a:p>
                      <a:r>
                        <a:rPr lang="en-US" dirty="0"/>
                        <a:t>Total (dollars in thousands)</a:t>
                      </a:r>
                    </a:p>
                  </a:txBody>
                  <a:tcPr/>
                </a:tc>
                <a:tc>
                  <a:txBody>
                    <a:bodyPr/>
                    <a:lstStyle/>
                    <a:p>
                      <a:pPr algn="r"/>
                      <a:r>
                        <a:rPr lang="en-US" dirty="0"/>
                        <a:t>896,730</a:t>
                      </a:r>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85836443"/>
      </p:ext>
    </p:extLst>
  </p:cSld>
  <p:clrMapOvr>
    <a:masterClrMapping/>
  </p:clrMapOvr>
  <p:transition>
    <p:wheel spokes="2"/>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127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Department of Commerce</a:t>
            </a:r>
          </a:p>
        </p:txBody>
      </p:sp>
      <p:sp>
        <p:nvSpPr>
          <p:cNvPr id="11" name="Content Placeholder 5"/>
          <p:cNvSpPr txBox="1">
            <a:spLocks/>
          </p:cNvSpPr>
          <p:nvPr/>
        </p:nvSpPr>
        <p:spPr>
          <a:xfrm>
            <a:off x="457200" y="1160748"/>
            <a:ext cx="8229600" cy="5184576"/>
          </a:xfrm>
          <a:prstGeom prst="rect">
            <a:avLst/>
          </a:prstGeom>
        </p:spPr>
        <p:txBody>
          <a:bodyPr>
            <a:normAutofit/>
          </a:bodyPr>
          <a:lstStyle/>
          <a:p>
            <a:pPr marL="800100" lvl="1" indent="-342900">
              <a:spcBef>
                <a:spcPct val="20000"/>
              </a:spcBef>
              <a:buFont typeface="Arial" pitchFamily="34" charset="0"/>
              <a:buChar char="•"/>
              <a:defRPr/>
            </a:pPr>
            <a:r>
              <a:rPr lang="en-US" sz="2800" b="1" dirty="0"/>
              <a:t>Energy Resources:</a:t>
            </a:r>
          </a:p>
          <a:p>
            <a:pPr marL="1257300" lvl="2" indent="-342900">
              <a:spcBef>
                <a:spcPct val="20000"/>
              </a:spcBef>
              <a:buFont typeface="Arial" pitchFamily="34" charset="0"/>
              <a:buChar char="•"/>
              <a:defRPr/>
            </a:pPr>
            <a:r>
              <a:rPr lang="en-US" sz="2400" dirty="0"/>
              <a:t>Ensures that energy service is reliable and reasonably priced while minimizing adverse environmental impacts</a:t>
            </a:r>
          </a:p>
          <a:p>
            <a:pPr marL="1257300" lvl="2" indent="-342900">
              <a:spcBef>
                <a:spcPct val="20000"/>
              </a:spcBef>
              <a:buFont typeface="Arial" pitchFamily="34" charset="0"/>
              <a:buChar char="•"/>
              <a:defRPr/>
            </a:pPr>
            <a:r>
              <a:rPr lang="en-US" sz="2400" dirty="0"/>
              <a:t>Advocates on behalf of consumers and ratepayers in proceedings involving regulated utilities</a:t>
            </a:r>
          </a:p>
          <a:p>
            <a:pPr marL="1257300" lvl="2" indent="-342900">
              <a:spcBef>
                <a:spcPct val="20000"/>
              </a:spcBef>
              <a:buFont typeface="Arial" pitchFamily="34" charset="0"/>
              <a:buChar char="•"/>
              <a:defRPr/>
            </a:pPr>
            <a:r>
              <a:rPr lang="en-US" sz="2400" dirty="0"/>
              <a:t>Oversees conservation improvement programs operated by utilities</a:t>
            </a:r>
          </a:p>
          <a:p>
            <a:pPr marL="1257300" lvl="2" indent="-342900">
              <a:spcBef>
                <a:spcPct val="20000"/>
              </a:spcBef>
              <a:buFont typeface="Arial" pitchFamily="34" charset="0"/>
              <a:buChar char="•"/>
              <a:defRPr/>
            </a:pPr>
            <a:r>
              <a:rPr lang="en-US" sz="2400" dirty="0"/>
              <a:t>Promotes energy-efficient building, conservation, alternative fuels, and modern energy technologies</a:t>
            </a:r>
          </a:p>
          <a:p>
            <a:pPr marL="1257300" lvl="2" indent="-342900">
              <a:spcBef>
                <a:spcPct val="20000"/>
              </a:spcBef>
              <a:buFont typeface="Arial" pitchFamily="34" charset="0"/>
              <a:buChar char="•"/>
              <a:defRPr/>
            </a:pPr>
            <a:r>
              <a:rPr lang="en-US" sz="2400" dirty="0"/>
              <a:t>Administers Low-Income Home Energy Assistance and Weatherization Assistance programs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119</a:t>
            </a:fld>
            <a:endParaRPr lang="en-US"/>
          </a:p>
        </p:txBody>
      </p:sp>
    </p:spTree>
    <p:extLst>
      <p:ext uri="{BB962C8B-B14F-4D97-AF65-F5344CB8AC3E}">
        <p14:creationId xmlns:p14="http://schemas.microsoft.com/office/powerpoint/2010/main" val="19586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771650"/>
            <a:ext cx="7772400" cy="4734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dirty="0">
                <a:latin typeface="+mn-lt"/>
              </a:rPr>
              <a:t>Legislative Committees are a key part of the way legislative bodies organize themselves to get the work done - including both policy and budget committees.</a:t>
            </a:r>
          </a:p>
          <a:p>
            <a:pPr>
              <a:lnSpc>
                <a:spcPct val="80000"/>
              </a:lnSpc>
            </a:pPr>
            <a:r>
              <a:rPr lang="en-US" altLang="en-US" sz="1800" dirty="0">
                <a:latin typeface="+mn-lt"/>
              </a:rPr>
              <a:t>Committees typically hold hearings to review the budget, including the Governor’s budget recommendations, along with budget-related bills introduced by legislators.</a:t>
            </a:r>
          </a:p>
          <a:p>
            <a:pPr>
              <a:lnSpc>
                <a:spcPct val="80000"/>
              </a:lnSpc>
            </a:pPr>
            <a:r>
              <a:rPr lang="en-US" altLang="en-US" sz="1800" dirty="0">
                <a:latin typeface="+mn-lt"/>
              </a:rPr>
              <a:t>Bills may propose policy changes that have no budget impact, bills with budget implications only, or a mix of policy and budget.</a:t>
            </a:r>
          </a:p>
          <a:p>
            <a:pPr>
              <a:lnSpc>
                <a:spcPct val="80000"/>
              </a:lnSpc>
            </a:pPr>
            <a:r>
              <a:rPr lang="en-US" altLang="en-US" sz="1800" dirty="0">
                <a:latin typeface="+mn-lt"/>
              </a:rPr>
              <a:t>Committees typically hear budget bills and then combine budget provisions into an </a:t>
            </a:r>
            <a:r>
              <a:rPr lang="en-US" altLang="en-US" sz="1800" u="sng" dirty="0">
                <a:latin typeface="+mn-lt"/>
              </a:rPr>
              <a:t>Omnibus Bill</a:t>
            </a:r>
            <a:r>
              <a:rPr lang="en-US" altLang="en-US" sz="1800" dirty="0">
                <a:latin typeface="+mn-lt"/>
              </a:rPr>
              <a:t> after weighing the various options.</a:t>
            </a:r>
          </a:p>
          <a:p>
            <a:pPr>
              <a:lnSpc>
                <a:spcPct val="80000"/>
              </a:lnSpc>
            </a:pPr>
            <a:r>
              <a:rPr lang="en-US" altLang="en-US" sz="1800" dirty="0">
                <a:latin typeface="+mn-lt"/>
              </a:rPr>
              <a:t>House budget bills produced by a budget committee must conform to the limits established in budget targets for that bill.</a:t>
            </a:r>
          </a:p>
          <a:p>
            <a:pPr>
              <a:lnSpc>
                <a:spcPct val="80000"/>
              </a:lnSpc>
            </a:pPr>
            <a:r>
              <a:rPr lang="en-US" altLang="en-US" sz="1800" b="1" dirty="0">
                <a:latin typeface="+mn-lt"/>
              </a:rPr>
              <a:t>Senate budget bills typically conform to the limits established in the targets for that bill, but Senate rules limit bills based on how they were reported to the floor of the Senate. </a:t>
            </a:r>
          </a:p>
          <a:p>
            <a:pPr>
              <a:lnSpc>
                <a:spcPct val="80000"/>
              </a:lnSpc>
            </a:pPr>
            <a:r>
              <a:rPr lang="en-US" altLang="en-US" sz="1800" dirty="0">
                <a:latin typeface="+mn-lt"/>
              </a:rPr>
              <a:t>Rules (House, Senate, and Joint) and Committees help drive the process to an end point.</a:t>
            </a:r>
          </a:p>
          <a:p>
            <a:pPr lvl="1">
              <a:lnSpc>
                <a:spcPct val="80000"/>
              </a:lnSpc>
              <a:buFont typeface="Wingdings" panose="05000000000000000000" pitchFamily="2" charset="2"/>
              <a:buNone/>
            </a:pPr>
            <a:endParaRPr lang="en-US" altLang="en-US" sz="1600" dirty="0">
              <a:latin typeface="+mn-lt"/>
            </a:endParaRPr>
          </a:p>
        </p:txBody>
      </p:sp>
      <p:sp>
        <p:nvSpPr>
          <p:cNvPr id="3" name="Rectangle 2"/>
          <p:cNvSpPr>
            <a:spLocks noGrp="1" noRot="1" noChangeArrowheads="1"/>
          </p:cNvSpPr>
          <p:nvPr>
            <p:ph type="title"/>
          </p:nvPr>
        </p:nvSpPr>
        <p:spPr>
          <a:xfrm>
            <a:off x="373600" y="862885"/>
            <a:ext cx="8229600" cy="669701"/>
          </a:xfrm>
        </p:spPr>
        <p:txBody>
          <a:bodyPr>
            <a:normAutofit fontScale="90000"/>
          </a:bodyPr>
          <a:lstStyle/>
          <a:p>
            <a:pPr algn="l" eaLnBrk="1" hangingPunct="1">
              <a:defRPr/>
            </a:pPr>
            <a:br>
              <a:rPr lang="en-US" sz="4000" dirty="0"/>
            </a:br>
            <a:r>
              <a:rPr lang="en-US" sz="2800" b="1" dirty="0"/>
              <a:t>Committee Process</a:t>
            </a:r>
          </a:p>
        </p:txBody>
      </p:sp>
      <p:sp>
        <p:nvSpPr>
          <p:cNvPr id="5" name="Slide Number Placeholder 4"/>
          <p:cNvSpPr>
            <a:spLocks noGrp="1"/>
          </p:cNvSpPr>
          <p:nvPr>
            <p:ph type="sldNum" sz="quarter" idx="12"/>
          </p:nvPr>
        </p:nvSpPr>
        <p:spPr/>
        <p:txBody>
          <a:bodyPr/>
          <a:lstStyle/>
          <a:p>
            <a:fld id="{0F6F4C99-5A0F-4122-BE71-38F1EAF1D14C}" type="slidenum">
              <a:rPr lang="en-US" smtClean="0"/>
              <a:t>12</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0084"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64597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229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Department of Commerce</a:t>
            </a:r>
          </a:p>
        </p:txBody>
      </p:sp>
      <p:sp>
        <p:nvSpPr>
          <p:cNvPr id="11" name="Content Placeholder 5"/>
          <p:cNvSpPr txBox="1">
            <a:spLocks/>
          </p:cNvSpPr>
          <p:nvPr/>
        </p:nvSpPr>
        <p:spPr>
          <a:xfrm>
            <a:off x="457200" y="1160748"/>
            <a:ext cx="8229600" cy="5184576"/>
          </a:xfrm>
          <a:prstGeom prst="rect">
            <a:avLst/>
          </a:prstGeom>
        </p:spPr>
        <p:txBody>
          <a:bodyPr>
            <a:normAutofit fontScale="92500"/>
          </a:bodyPr>
          <a:lstStyle/>
          <a:p>
            <a:pPr marL="800100" lvl="1" indent="-342900">
              <a:spcBef>
                <a:spcPct val="20000"/>
              </a:spcBef>
              <a:buFont typeface="Arial" pitchFamily="34" charset="0"/>
              <a:buChar char="•"/>
              <a:defRPr/>
            </a:pPr>
            <a:r>
              <a:rPr lang="en-US" sz="2800" b="1" dirty="0"/>
              <a:t>Telecommunications</a:t>
            </a:r>
            <a:endParaRPr lang="en-US" sz="2800" dirty="0"/>
          </a:p>
          <a:p>
            <a:pPr marL="1257300" lvl="2" indent="-342900">
              <a:spcBef>
                <a:spcPct val="20000"/>
              </a:spcBef>
              <a:buFont typeface="Arial" pitchFamily="34" charset="0"/>
              <a:buChar char="•"/>
              <a:defRPr/>
            </a:pPr>
            <a:r>
              <a:rPr lang="en-US" sz="2600" dirty="0"/>
              <a:t>Advocates for Minnesota consumers and public interest before telecommunications regulatory bodies</a:t>
            </a:r>
          </a:p>
          <a:p>
            <a:pPr marL="1257300" lvl="2" indent="-342900">
              <a:spcBef>
                <a:spcPct val="20000"/>
              </a:spcBef>
              <a:buFont typeface="Arial" pitchFamily="34" charset="0"/>
              <a:buChar char="•"/>
              <a:defRPr/>
            </a:pPr>
            <a:r>
              <a:rPr lang="en-US" sz="2600" dirty="0"/>
              <a:t>Investigates telecommunications complaints and enforces regulations</a:t>
            </a:r>
          </a:p>
          <a:p>
            <a:pPr marL="1257300" lvl="2" indent="-342900">
              <a:spcBef>
                <a:spcPct val="20000"/>
              </a:spcBef>
              <a:buFont typeface="Arial" pitchFamily="34" charset="0"/>
              <a:buChar char="•"/>
              <a:defRPr/>
            </a:pPr>
            <a:r>
              <a:rPr lang="en-US" sz="2600" dirty="0"/>
              <a:t>Manages Telecommunications Access Minnesota (TAM) program</a:t>
            </a:r>
          </a:p>
          <a:p>
            <a:pPr marL="800100" lvl="1" indent="-342900">
              <a:spcBef>
                <a:spcPct val="20000"/>
              </a:spcBef>
              <a:buFont typeface="Arial" pitchFamily="34" charset="0"/>
              <a:buChar char="•"/>
              <a:defRPr/>
            </a:pPr>
            <a:r>
              <a:rPr lang="en-US" sz="2800" b="1" dirty="0" err="1"/>
              <a:t>Petrofund</a:t>
            </a:r>
            <a:endParaRPr lang="en-US" sz="2800" dirty="0"/>
          </a:p>
          <a:p>
            <a:pPr marL="1257300" lvl="2" indent="-342900">
              <a:spcBef>
                <a:spcPct val="20000"/>
              </a:spcBef>
              <a:buFont typeface="Arial" pitchFamily="34" charset="0"/>
              <a:buChar char="•"/>
              <a:defRPr/>
            </a:pPr>
            <a:r>
              <a:rPr lang="en-US" sz="2600" dirty="0"/>
              <a:t>Contracts to remove abandoned underground petroleum storage tanks</a:t>
            </a:r>
          </a:p>
          <a:p>
            <a:pPr marL="1257300" lvl="2" indent="-342900">
              <a:spcBef>
                <a:spcPct val="20000"/>
              </a:spcBef>
              <a:buFont typeface="Arial" pitchFamily="34" charset="0"/>
              <a:buChar char="•"/>
              <a:defRPr/>
            </a:pPr>
            <a:r>
              <a:rPr lang="en-US" sz="2600" dirty="0"/>
              <a:t>Manages leak sites and reimburses applicants to cleanup sites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120</a:t>
            </a:fld>
            <a:endParaRPr lang="en-US"/>
          </a:p>
        </p:txBody>
      </p:sp>
    </p:spTree>
    <p:extLst>
      <p:ext uri="{BB962C8B-B14F-4D97-AF65-F5344CB8AC3E}">
        <p14:creationId xmlns:p14="http://schemas.microsoft.com/office/powerpoint/2010/main" val="40841115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331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Department of Commerce</a:t>
            </a:r>
          </a:p>
        </p:txBody>
      </p:sp>
      <p:sp>
        <p:nvSpPr>
          <p:cNvPr id="11" name="Content Placeholder 5"/>
          <p:cNvSpPr txBox="1">
            <a:spLocks/>
          </p:cNvSpPr>
          <p:nvPr/>
        </p:nvSpPr>
        <p:spPr>
          <a:xfrm>
            <a:off x="457200" y="1160748"/>
            <a:ext cx="8229600" cy="5184576"/>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dirty="0"/>
              <a:t>Financial Institutions: </a:t>
            </a:r>
          </a:p>
          <a:p>
            <a:pPr marL="800100" lvl="1" indent="-342900">
              <a:spcBef>
                <a:spcPct val="20000"/>
              </a:spcBef>
              <a:buFont typeface="Arial" pitchFamily="34" charset="0"/>
              <a:buChar char="•"/>
              <a:defRPr/>
            </a:pPr>
            <a:r>
              <a:rPr lang="en-US" sz="2400" dirty="0"/>
              <a:t>Regulates state-chartered financial institutions and other financial services</a:t>
            </a:r>
          </a:p>
          <a:p>
            <a:pPr marL="800100" lvl="1" indent="-342900">
              <a:spcBef>
                <a:spcPct val="20000"/>
              </a:spcBef>
              <a:buFont typeface="Arial" pitchFamily="34" charset="0"/>
              <a:buChar char="•"/>
              <a:defRPr/>
            </a:pPr>
            <a:r>
              <a:rPr kumimoji="0" lang="en-US" sz="2400" b="0" i="0" u="none" strike="noStrike" kern="1200" cap="none" spc="0" normalizeH="0" baseline="0" noProof="0" dirty="0">
                <a:ln>
                  <a:noFill/>
                </a:ln>
                <a:solidFill>
                  <a:schemeClr val="tx1"/>
                </a:solidFill>
                <a:effectLst/>
                <a:uLnTx/>
                <a:uFillTx/>
              </a:rPr>
              <a:t>Supervises</a:t>
            </a:r>
            <a:r>
              <a:rPr kumimoji="0" lang="en-US" sz="2400" b="0" i="0" u="none" strike="noStrike" kern="1200" cap="none" spc="0" normalizeH="0" noProof="0" dirty="0">
                <a:ln>
                  <a:noFill/>
                </a:ln>
                <a:solidFill>
                  <a:schemeClr val="tx1"/>
                </a:solidFill>
                <a:effectLst/>
                <a:uLnTx/>
                <a:uFillTx/>
              </a:rPr>
              <a:t> and examines state financial institutions to determine their financial solvency and responsiveness</a:t>
            </a:r>
          </a:p>
          <a:p>
            <a:pPr marL="800100" lvl="1" indent="-342900">
              <a:spcBef>
                <a:spcPct val="20000"/>
              </a:spcBef>
              <a:buFont typeface="Arial" pitchFamily="34" charset="0"/>
              <a:buChar char="•"/>
              <a:defRPr/>
            </a:pPr>
            <a:r>
              <a:rPr lang="en-US" sz="2400" baseline="0" dirty="0"/>
              <a:t>Writes</a:t>
            </a:r>
            <a:r>
              <a:rPr lang="en-US" sz="2400" dirty="0"/>
              <a:t> rules/recommends laws to be enacted, and enforces existing laws and rules</a:t>
            </a:r>
          </a:p>
          <a:p>
            <a:pPr marL="342900" indent="-342900">
              <a:spcBef>
                <a:spcPct val="20000"/>
              </a:spcBef>
              <a:buFont typeface="Arial" pitchFamily="34" charset="0"/>
              <a:buChar char="•"/>
              <a:defRPr/>
            </a:pPr>
            <a:r>
              <a:rPr lang="en-US" sz="2800" b="1" dirty="0"/>
              <a:t>Insurance: </a:t>
            </a:r>
          </a:p>
          <a:p>
            <a:pPr marL="800100" lvl="1" indent="-342900">
              <a:spcBef>
                <a:spcPct val="20000"/>
              </a:spcBef>
              <a:buFont typeface="Arial" pitchFamily="34" charset="0"/>
              <a:buChar char="•"/>
              <a:defRPr/>
            </a:pPr>
            <a:r>
              <a:rPr lang="en-US" sz="2600" dirty="0"/>
              <a:t>Regulates and licenses insurance agents, claims adjustors, and others</a:t>
            </a:r>
          </a:p>
          <a:p>
            <a:pPr marL="342900" indent="-342900">
              <a:spcBef>
                <a:spcPct val="20000"/>
              </a:spcBef>
              <a:buFont typeface="Arial" pitchFamily="34" charset="0"/>
              <a:buChar char="•"/>
              <a:defRPr/>
            </a:pPr>
            <a:r>
              <a:rPr lang="en-US" sz="2800" b="1" dirty="0"/>
              <a:t>Other: </a:t>
            </a:r>
          </a:p>
          <a:p>
            <a:pPr marL="800100" lvl="1" indent="-342900">
              <a:spcBef>
                <a:spcPct val="20000"/>
              </a:spcBef>
              <a:buFont typeface="Arial" pitchFamily="34" charset="0"/>
              <a:buChar char="•"/>
              <a:defRPr/>
            </a:pPr>
            <a:r>
              <a:rPr lang="en-US" sz="2600" dirty="0"/>
              <a:t>Weights and measures inspections, unclaimed property, franchising regulation, liquor</a:t>
            </a:r>
          </a:p>
          <a:p>
            <a:pPr marL="342900" indent="-342900">
              <a:spcBef>
                <a:spcPct val="20000"/>
              </a:spcBef>
              <a:buFont typeface="Arial" pitchFamily="34" charset="0"/>
              <a:buChar char="•"/>
              <a:defRPr/>
            </a:pPr>
            <a:endParaRPr kumimoji="0" lang="en-US" sz="2800" b="0"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121</a:t>
            </a:fld>
            <a:endParaRPr lang="en-US"/>
          </a:p>
        </p:txBody>
      </p:sp>
    </p:spTree>
    <p:extLst>
      <p:ext uri="{BB962C8B-B14F-4D97-AF65-F5344CB8AC3E}">
        <p14:creationId xmlns:p14="http://schemas.microsoft.com/office/powerpoint/2010/main" val="23369695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r>
              <a:rPr lang="en-US" sz="2800" b="1" dirty="0"/>
              <a:t>Funding Sources, FY 2022-23</a:t>
            </a:r>
          </a:p>
          <a:p>
            <a:pPr marL="342900" lvl="0" indent="-342900" algn="ctr">
              <a:spcBef>
                <a:spcPct val="20000"/>
              </a:spcBef>
              <a:defRPr/>
            </a:pPr>
            <a:r>
              <a:rPr kumimoji="0" lang="en-US" sz="2000" i="0" u="none" strike="noStrike" kern="1200" cap="none" spc="0" normalizeH="0" baseline="0" noProof="0" dirty="0">
                <a:ln>
                  <a:noFill/>
                </a:ln>
                <a:solidFill>
                  <a:schemeClr val="tx1"/>
                </a:solidFill>
                <a:effectLst/>
                <a:uLnTx/>
                <a:uFillTx/>
                <a:latin typeface="+mn-lt"/>
                <a:ea typeface="+mn-ea"/>
                <a:cs typeface="+mn-cs"/>
              </a:rPr>
              <a:t>Base Budget</a:t>
            </a:r>
            <a:r>
              <a:rPr lang="en-US" sz="2000" dirty="0"/>
              <a:t> </a:t>
            </a:r>
            <a:r>
              <a:rPr kumimoji="0" lang="en-US" sz="2000" i="0" u="none" strike="noStrike" kern="1200" cap="none" spc="0" normalizeH="0" baseline="0" noProof="0" dirty="0">
                <a:ln>
                  <a:noFill/>
                </a:ln>
                <a:solidFill>
                  <a:schemeClr val="tx1"/>
                </a:solidFill>
                <a:effectLst/>
                <a:uLnTx/>
                <a:uFillTx/>
                <a:latin typeface="+mn-lt"/>
                <a:ea typeface="+mn-ea"/>
                <a:cs typeface="+mn-cs"/>
              </a:rPr>
              <a:t>$609.6 million</a:t>
            </a:r>
            <a:r>
              <a:rPr kumimoji="0" lang="en-US" sz="2000" i="0" u="none" strike="noStrike" kern="1200" cap="none" spc="0" normalizeH="0" noProof="0" dirty="0">
                <a:ln>
                  <a:noFill/>
                </a:ln>
                <a:solidFill>
                  <a:schemeClr val="tx1"/>
                </a:solidFill>
                <a:effectLst/>
                <a:uLnTx/>
                <a:uFillTx/>
                <a:latin typeface="+mn-lt"/>
                <a:ea typeface="+mn-ea"/>
                <a:cs typeface="+mn-cs"/>
              </a:rPr>
              <a:t> </a:t>
            </a:r>
            <a:r>
              <a:rPr kumimoji="0" lang="en-US" sz="2000" i="0" u="none" strike="noStrike" kern="1200" cap="none" spc="0" normalizeH="0" baseline="0" noProof="0" dirty="0">
                <a:ln>
                  <a:noFill/>
                </a:ln>
                <a:solidFill>
                  <a:schemeClr val="tx1"/>
                </a:solidFill>
                <a:effectLst/>
                <a:uLnTx/>
                <a:uFillTx/>
                <a:latin typeface="+mn-lt"/>
                <a:ea typeface="+mn-ea"/>
                <a:cs typeface="+mn-cs"/>
              </a:rPr>
              <a:t>(0.6%</a:t>
            </a:r>
            <a:r>
              <a:rPr kumimoji="0" lang="en-US" sz="2000" i="0" u="none" strike="noStrike" kern="1200" cap="none" spc="0" normalizeH="0" noProof="0" dirty="0">
                <a:ln>
                  <a:noFill/>
                </a:ln>
                <a:solidFill>
                  <a:schemeClr val="tx1"/>
                </a:solidFill>
                <a:effectLst/>
                <a:uLnTx/>
                <a:uFillTx/>
                <a:latin typeface="+mn-lt"/>
                <a:ea typeface="+mn-ea"/>
                <a:cs typeface="+mn-cs"/>
              </a:rPr>
              <a:t> of total All </a:t>
            </a:r>
            <a:r>
              <a:rPr lang="en-US" sz="2000" dirty="0"/>
              <a:t>F</a:t>
            </a:r>
            <a:r>
              <a:rPr kumimoji="0" lang="en-US" sz="2000" i="0" u="none" strike="noStrike" kern="1200" cap="none" spc="0" normalizeH="0" noProof="0" dirty="0" err="1">
                <a:ln>
                  <a:noFill/>
                </a:ln>
                <a:solidFill>
                  <a:schemeClr val="tx1"/>
                </a:solidFill>
                <a:effectLst/>
                <a:uLnTx/>
                <a:uFillTx/>
                <a:latin typeface="+mn-lt"/>
                <a:ea typeface="+mn-ea"/>
                <a:cs typeface="+mn-cs"/>
              </a:rPr>
              <a:t>unds</a:t>
            </a:r>
            <a:r>
              <a:rPr kumimoji="0" lang="en-US" sz="2000" i="0" u="none" strike="noStrike" kern="1200" cap="none" spc="0" normalizeH="0" noProof="0" dirty="0">
                <a:ln>
                  <a:noFill/>
                </a:ln>
                <a:solidFill>
                  <a:schemeClr val="tx1"/>
                </a:solidFill>
                <a:effectLst/>
                <a:uLnTx/>
                <a:uFillTx/>
                <a:latin typeface="+mn-lt"/>
                <a:ea typeface="+mn-ea"/>
                <a:cs typeface="+mn-cs"/>
              </a:rPr>
              <a:t>)</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4342"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Department of Commerce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122</a:t>
            </a:fld>
            <a:endParaRPr lang="en-US"/>
          </a:p>
        </p:txBody>
      </p:sp>
      <p:graphicFrame>
        <p:nvGraphicFramePr>
          <p:cNvPr id="16" name="Chart 15"/>
          <p:cNvGraphicFramePr/>
          <p:nvPr/>
        </p:nvGraphicFramePr>
        <p:xfrm>
          <a:off x="1416050" y="2179955"/>
          <a:ext cx="6096000" cy="406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79527246"/>
      </p:ext>
    </p:extLst>
  </p:cSld>
  <p:clrMapOvr>
    <a:masterClrMapping/>
  </p:clrMapOvr>
  <p:transition>
    <p:wedg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85800" y="1328737"/>
            <a:ext cx="7921625" cy="5013325"/>
          </a:xfrm>
          <a:prstGeom prst="rect">
            <a:avLst/>
          </a:prstGeom>
        </p:spPr>
        <p:txBody>
          <a:bodyPr/>
          <a:lstStyle/>
          <a:p>
            <a:pPr marL="342900" lvl="0" indent="-342900" algn="ctr">
              <a:spcBef>
                <a:spcPct val="20000"/>
              </a:spcBef>
              <a:defRPr/>
            </a:pPr>
            <a:r>
              <a:rPr lang="en-US" sz="2800" b="1" dirty="0"/>
              <a:t>Funding Sources, FY 2022-23</a:t>
            </a:r>
          </a:p>
        </p:txBody>
      </p:sp>
      <p:graphicFrame>
        <p:nvGraphicFramePr>
          <p:cNvPr id="4" name="Table 3"/>
          <p:cNvGraphicFramePr>
            <a:graphicFrameLocks noGrp="1"/>
          </p:cNvGraphicFramePr>
          <p:nvPr/>
        </p:nvGraphicFramePr>
        <p:xfrm>
          <a:off x="0" y="-6452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192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5366"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Department of Commerce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pPr/>
              <a:t>123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153839242"/>
              </p:ext>
            </p:extLst>
          </p:nvPr>
        </p:nvGraphicFramePr>
        <p:xfrm>
          <a:off x="786922" y="2084070"/>
          <a:ext cx="7566503" cy="4043680"/>
        </p:xfrm>
        <a:graphic>
          <a:graphicData uri="http://schemas.openxmlformats.org/drawingml/2006/table">
            <a:tbl>
              <a:tblPr firstRow="1" lastRow="1" bandRow="1">
                <a:tableStyleId>{5C22544A-7EE6-4342-B048-85BDC9FD1C3A}</a:tableStyleId>
              </a:tblPr>
              <a:tblGrid>
                <a:gridCol w="2804081">
                  <a:extLst>
                    <a:ext uri="{9D8B030D-6E8A-4147-A177-3AD203B41FA5}">
                      <a16:colId xmlns:a16="http://schemas.microsoft.com/office/drawing/2014/main" val="20000"/>
                    </a:ext>
                  </a:extLst>
                </a:gridCol>
                <a:gridCol w="1977347">
                  <a:extLst>
                    <a:ext uri="{9D8B030D-6E8A-4147-A177-3AD203B41FA5}">
                      <a16:colId xmlns:a16="http://schemas.microsoft.com/office/drawing/2014/main" val="20001"/>
                    </a:ext>
                  </a:extLst>
                </a:gridCol>
                <a:gridCol w="2785075">
                  <a:extLst>
                    <a:ext uri="{9D8B030D-6E8A-4147-A177-3AD203B41FA5}">
                      <a16:colId xmlns:a16="http://schemas.microsoft.com/office/drawing/2014/main" val="4175595447"/>
                    </a:ext>
                  </a:extLst>
                </a:gridCol>
              </a:tblGrid>
              <a:tr h="123440">
                <a:tc>
                  <a:txBody>
                    <a:bodyPr/>
                    <a:lstStyle/>
                    <a:p>
                      <a:r>
                        <a:rPr lang="en-US" dirty="0"/>
                        <a:t>Fund</a:t>
                      </a:r>
                    </a:p>
                  </a:txBody>
                  <a:tcPr/>
                </a:tc>
                <a:tc>
                  <a:txBody>
                    <a:bodyPr/>
                    <a:lstStyle/>
                    <a:p>
                      <a:pPr algn="ctr"/>
                      <a:r>
                        <a:rPr lang="en-US" dirty="0"/>
                        <a:t>FY 2022-23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All</a:t>
                      </a:r>
                      <a:r>
                        <a:rPr lang="en-US" baseline="0" dirty="0"/>
                        <a:t> Funds for Agency</a:t>
                      </a:r>
                      <a:endParaRPr lang="en-US" dirty="0"/>
                    </a:p>
                    <a:p>
                      <a:pPr algn="ctr"/>
                      <a:endParaRPr lang="en-US" dirty="0"/>
                    </a:p>
                  </a:txBody>
                  <a:tcPr/>
                </a:tc>
                <a:extLst>
                  <a:ext uri="{0D108BD9-81ED-4DB2-BD59-A6C34878D82A}">
                    <a16:rowId xmlns:a16="http://schemas.microsoft.com/office/drawing/2014/main" val="10000"/>
                  </a:ext>
                </a:extLst>
              </a:tr>
              <a:tr h="370840">
                <a:tc>
                  <a:txBody>
                    <a:bodyPr/>
                    <a:lstStyle/>
                    <a:p>
                      <a:r>
                        <a:rPr lang="en-US" dirty="0"/>
                        <a:t>General Fund</a:t>
                      </a:r>
                    </a:p>
                  </a:txBody>
                  <a:tcPr/>
                </a:tc>
                <a:tc>
                  <a:txBody>
                    <a:bodyPr/>
                    <a:lstStyle/>
                    <a:p>
                      <a:pPr algn="r"/>
                      <a:r>
                        <a:rPr lang="en-US" dirty="0"/>
                        <a:t>51,580</a:t>
                      </a:r>
                    </a:p>
                  </a:txBody>
                  <a:tcPr/>
                </a:tc>
                <a:tc>
                  <a:txBody>
                    <a:bodyPr/>
                    <a:lstStyle/>
                    <a:p>
                      <a:pPr algn="r"/>
                      <a:r>
                        <a:rPr lang="en-US" dirty="0"/>
                        <a:t>8.5%</a:t>
                      </a:r>
                    </a:p>
                  </a:txBody>
                  <a:tcPr/>
                </a:tc>
                <a:extLst>
                  <a:ext uri="{0D108BD9-81ED-4DB2-BD59-A6C34878D82A}">
                    <a16:rowId xmlns:a16="http://schemas.microsoft.com/office/drawing/2014/main" val="10001"/>
                  </a:ext>
                </a:extLst>
              </a:tr>
              <a:tr h="370840">
                <a:tc>
                  <a:txBody>
                    <a:bodyPr/>
                    <a:lstStyle/>
                    <a:p>
                      <a:r>
                        <a:rPr lang="en-US" dirty="0"/>
                        <a:t>Federal Funds</a:t>
                      </a:r>
                    </a:p>
                  </a:txBody>
                  <a:tcPr/>
                </a:tc>
                <a:tc>
                  <a:txBody>
                    <a:bodyPr/>
                    <a:lstStyle/>
                    <a:p>
                      <a:pPr algn="r"/>
                      <a:r>
                        <a:rPr lang="en-US" dirty="0"/>
                        <a:t>375,369</a:t>
                      </a:r>
                    </a:p>
                  </a:txBody>
                  <a:tcPr/>
                </a:tc>
                <a:tc>
                  <a:txBody>
                    <a:bodyPr/>
                    <a:lstStyle/>
                    <a:p>
                      <a:pPr algn="r"/>
                      <a:r>
                        <a:rPr lang="en-US" dirty="0"/>
                        <a:t>61.6%</a:t>
                      </a:r>
                    </a:p>
                  </a:txBody>
                  <a:tcPr/>
                </a:tc>
                <a:extLst>
                  <a:ext uri="{0D108BD9-81ED-4DB2-BD59-A6C34878D82A}">
                    <a16:rowId xmlns:a16="http://schemas.microsoft.com/office/drawing/2014/main" val="3010642096"/>
                  </a:ext>
                </a:extLst>
              </a:tr>
              <a:tr h="370840">
                <a:tc>
                  <a:txBody>
                    <a:bodyPr/>
                    <a:lstStyle/>
                    <a:p>
                      <a:r>
                        <a:rPr lang="en-US" dirty="0"/>
                        <a:t>Special Revenue Fund</a:t>
                      </a:r>
                    </a:p>
                  </a:txBody>
                  <a:tcPr/>
                </a:tc>
                <a:tc>
                  <a:txBody>
                    <a:bodyPr/>
                    <a:lstStyle/>
                    <a:p>
                      <a:pPr algn="r"/>
                      <a:r>
                        <a:rPr lang="en-US" dirty="0"/>
                        <a:t>130,294</a:t>
                      </a:r>
                    </a:p>
                  </a:txBody>
                  <a:tcPr/>
                </a:tc>
                <a:tc>
                  <a:txBody>
                    <a:bodyPr/>
                    <a:lstStyle/>
                    <a:p>
                      <a:pPr algn="r"/>
                      <a:r>
                        <a:rPr lang="en-US" dirty="0"/>
                        <a:t>21.4%</a:t>
                      </a:r>
                    </a:p>
                  </a:txBody>
                  <a:tcPr/>
                </a:tc>
                <a:extLst>
                  <a:ext uri="{0D108BD9-81ED-4DB2-BD59-A6C34878D82A}">
                    <a16:rowId xmlns:a16="http://schemas.microsoft.com/office/drawing/2014/main" val="10002"/>
                  </a:ext>
                </a:extLst>
              </a:tr>
              <a:tr h="370840">
                <a:tc>
                  <a:txBody>
                    <a:bodyPr/>
                    <a:lstStyle/>
                    <a:p>
                      <a:r>
                        <a:rPr lang="en-US" dirty="0"/>
                        <a:t>Renewable Development Account</a:t>
                      </a:r>
                    </a:p>
                  </a:txBody>
                  <a:tcPr/>
                </a:tc>
                <a:tc>
                  <a:txBody>
                    <a:bodyPr/>
                    <a:lstStyle/>
                    <a:p>
                      <a:pPr algn="r"/>
                      <a:r>
                        <a:rPr lang="en-US" dirty="0"/>
                        <a:t>40,280</a:t>
                      </a:r>
                    </a:p>
                  </a:txBody>
                  <a:tcPr/>
                </a:tc>
                <a:tc>
                  <a:txBody>
                    <a:bodyPr/>
                    <a:lstStyle/>
                    <a:p>
                      <a:pPr algn="r"/>
                      <a:r>
                        <a:rPr lang="en-US" dirty="0"/>
                        <a:t>6.6%</a:t>
                      </a:r>
                    </a:p>
                  </a:txBody>
                  <a:tcPr/>
                </a:tc>
                <a:extLst>
                  <a:ext uri="{0D108BD9-81ED-4DB2-BD59-A6C34878D82A}">
                    <a16:rowId xmlns:a16="http://schemas.microsoft.com/office/drawing/2014/main" val="10003"/>
                  </a:ext>
                </a:extLst>
              </a:tr>
              <a:tr h="370840">
                <a:tc>
                  <a:txBody>
                    <a:bodyPr/>
                    <a:lstStyle/>
                    <a:p>
                      <a:r>
                        <a:rPr lang="en-US" dirty="0"/>
                        <a:t>Petroleum Tank Release Cleanup Fund</a:t>
                      </a:r>
                    </a:p>
                  </a:txBody>
                  <a:tcPr/>
                </a:tc>
                <a:tc>
                  <a:txBody>
                    <a:bodyPr/>
                    <a:lstStyle/>
                    <a:p>
                      <a:pPr algn="r"/>
                      <a:r>
                        <a:rPr lang="en-US" dirty="0"/>
                        <a:t>10,541</a:t>
                      </a:r>
                    </a:p>
                  </a:txBody>
                  <a:tcPr/>
                </a:tc>
                <a:tc>
                  <a:txBody>
                    <a:bodyPr/>
                    <a:lstStyle/>
                    <a:p>
                      <a:pPr algn="r"/>
                      <a:r>
                        <a:rPr lang="en-US" dirty="0"/>
                        <a:t>1.7%</a:t>
                      </a:r>
                    </a:p>
                  </a:txBody>
                  <a:tcPr/>
                </a:tc>
                <a:extLst>
                  <a:ext uri="{0D108BD9-81ED-4DB2-BD59-A6C34878D82A}">
                    <a16:rowId xmlns:a16="http://schemas.microsoft.com/office/drawing/2014/main" val="10004"/>
                  </a:ext>
                </a:extLst>
              </a:tr>
              <a:tr h="370840">
                <a:tc>
                  <a:txBody>
                    <a:bodyPr/>
                    <a:lstStyle/>
                    <a:p>
                      <a:r>
                        <a:rPr lang="en-US" dirty="0"/>
                        <a:t>Workers Compensation Fund</a:t>
                      </a:r>
                    </a:p>
                  </a:txBody>
                  <a:tcPr/>
                </a:tc>
                <a:tc>
                  <a:txBody>
                    <a:bodyPr/>
                    <a:lstStyle/>
                    <a:p>
                      <a:pPr algn="r"/>
                      <a:r>
                        <a:rPr lang="en-US" dirty="0"/>
                        <a:t>1,520</a:t>
                      </a:r>
                    </a:p>
                  </a:txBody>
                  <a:tcPr/>
                </a:tc>
                <a:tc>
                  <a:txBody>
                    <a:bodyPr/>
                    <a:lstStyle/>
                    <a:p>
                      <a:pPr algn="r"/>
                      <a:r>
                        <a:rPr lang="en-US" dirty="0"/>
                        <a:t>0.2%</a:t>
                      </a:r>
                    </a:p>
                  </a:txBody>
                  <a:tcPr/>
                </a:tc>
                <a:extLst>
                  <a:ext uri="{0D108BD9-81ED-4DB2-BD59-A6C34878D82A}">
                    <a16:rowId xmlns:a16="http://schemas.microsoft.com/office/drawing/2014/main" val="1556281353"/>
                  </a:ext>
                </a:extLst>
              </a:tr>
              <a:tr h="370840">
                <a:tc>
                  <a:txBody>
                    <a:bodyPr/>
                    <a:lstStyle/>
                    <a:p>
                      <a:r>
                        <a:rPr lang="en-US" dirty="0"/>
                        <a:t>Total (dollars in thousands)</a:t>
                      </a:r>
                    </a:p>
                  </a:txBody>
                  <a:tcPr/>
                </a:tc>
                <a:tc>
                  <a:txBody>
                    <a:bodyPr/>
                    <a:lstStyle/>
                    <a:p>
                      <a:pPr algn="r"/>
                      <a:r>
                        <a:rPr lang="en-US" dirty="0"/>
                        <a:t>609,584</a:t>
                      </a:r>
                    </a:p>
                  </a:txBody>
                  <a:tcPr/>
                </a:tc>
                <a:tc>
                  <a:txBody>
                    <a:bodyPr/>
                    <a:lstStyle/>
                    <a:p>
                      <a:pPr algn="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4604593"/>
      </p:ext>
    </p:extLst>
  </p:cSld>
  <p:clrMapOvr>
    <a:masterClrMapping/>
  </p:clrMapOvr>
  <p:transition>
    <p:wedg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639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93686"/>
            <a:ext cx="7239000" cy="696913"/>
          </a:xfrm>
        </p:spPr>
        <p:txBody>
          <a:bodyPr>
            <a:normAutofit/>
          </a:bodyPr>
          <a:lstStyle/>
          <a:p>
            <a:pPr algn="l"/>
            <a:r>
              <a:rPr lang="en-US" sz="2400" b="1" dirty="0"/>
              <a:t>Department of Labor &amp; Industry (DLI)	</a:t>
            </a:r>
          </a:p>
        </p:txBody>
      </p:sp>
      <p:sp>
        <p:nvSpPr>
          <p:cNvPr id="11" name="Content Placeholder 5"/>
          <p:cNvSpPr txBox="1">
            <a:spLocks/>
          </p:cNvSpPr>
          <p:nvPr/>
        </p:nvSpPr>
        <p:spPr>
          <a:xfrm>
            <a:off x="457200" y="1160748"/>
            <a:ext cx="8229600" cy="518457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a:t>Mission: to ensure Minnesota’s work and living environments are equitable, healthy, and safe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Promulgates construction codes and conducts inspections</a:t>
            </a:r>
            <a:endParaRPr kumimoji="0" lang="en-US" sz="2800" b="0" i="0" u="none" strike="noStrike" kern="1200" cap="none" spc="0" normalizeH="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a:t>Oversees the provision of workers compensation benefits and reviews claims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Provides vocational rehabilitation services and registers apprenticeship programs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Investigates reported instances of wage theft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a:t>Issues professional licenses and certifications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124</a:t>
            </a:fld>
            <a:endParaRPr lang="en-US"/>
          </a:p>
        </p:txBody>
      </p:sp>
    </p:spTree>
    <p:extLst>
      <p:ext uri="{BB962C8B-B14F-4D97-AF65-F5344CB8AC3E}">
        <p14:creationId xmlns:p14="http://schemas.microsoft.com/office/powerpoint/2010/main" val="3330522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741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7200" y="1143001"/>
            <a:ext cx="8229600" cy="739206"/>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All Funds, FY 2022-23</a:t>
            </a:r>
          </a:p>
          <a:p>
            <a:pPr marL="342900" marR="0" lvl="0" indent="-342900" algn="ctr" defTabSz="914400" rtl="0" eaLnBrk="1" fontAlgn="auto" latinLnBrk="0" hangingPunct="1">
              <a:lnSpc>
                <a:spcPct val="100000"/>
              </a:lnSpc>
              <a:spcBef>
                <a:spcPct val="20000"/>
              </a:spcBef>
              <a:spcAft>
                <a:spcPts val="0"/>
              </a:spcAft>
              <a:buClrTx/>
              <a:buSzTx/>
              <a:tabLst/>
              <a:defRPr/>
            </a:pPr>
            <a:r>
              <a:rPr lang="en-US" sz="1900" dirty="0"/>
              <a:t>Base Budget $222.4 million (0.2% of total All Funds)</a:t>
            </a:r>
            <a:endParaRPr kumimoji="0" lang="en-US" sz="1900" i="0" u="none" strike="noStrike" kern="1200" cap="none" spc="0" normalizeH="0" baseline="0" noProof="0" dirty="0">
              <a:ln>
                <a:noFill/>
              </a:ln>
              <a:solidFill>
                <a:schemeClr val="tx1"/>
              </a:solidFill>
              <a:effectLst/>
              <a:uLnTx/>
              <a:uFillTx/>
            </a:endParaRPr>
          </a:p>
        </p:txBody>
      </p:sp>
      <p:sp>
        <p:nvSpPr>
          <p:cNvPr id="14" name="Slide Number Placeholder 13"/>
          <p:cNvSpPr>
            <a:spLocks noGrp="1"/>
          </p:cNvSpPr>
          <p:nvPr>
            <p:ph type="sldNum" sz="quarter" idx="12"/>
          </p:nvPr>
        </p:nvSpPr>
        <p:spPr/>
        <p:txBody>
          <a:bodyPr/>
          <a:lstStyle/>
          <a:p>
            <a:fld id="{2D5CFCF9-8AE7-476E-92C3-51750232A55D}" type="slidenum">
              <a:rPr lang="en-US" smtClean="0"/>
              <a:pPr/>
              <a:t>125</a:t>
            </a:fld>
            <a:endParaRPr lang="en-US"/>
          </a:p>
        </p:txBody>
      </p:sp>
      <p:sp>
        <p:nvSpPr>
          <p:cNvPr id="15" name="Title 4"/>
          <p:cNvSpPr>
            <a:spLocks noGrp="1"/>
          </p:cNvSpPr>
          <p:nvPr>
            <p:ph type="title"/>
          </p:nvPr>
        </p:nvSpPr>
        <p:spPr>
          <a:xfrm>
            <a:off x="228600" y="293686"/>
            <a:ext cx="7239000" cy="696913"/>
          </a:xfrm>
        </p:spPr>
        <p:txBody>
          <a:bodyPr>
            <a:normAutofit/>
          </a:bodyPr>
          <a:lstStyle/>
          <a:p>
            <a:pPr algn="l"/>
            <a:r>
              <a:rPr lang="en-US" sz="2400" b="1" dirty="0"/>
              <a:t>Department of Labor &amp; Industry (DLI)</a:t>
            </a:r>
          </a:p>
        </p:txBody>
      </p:sp>
      <p:graphicFrame>
        <p:nvGraphicFramePr>
          <p:cNvPr id="6" name="Chart 5"/>
          <p:cNvGraphicFramePr/>
          <p:nvPr/>
        </p:nvGraphicFramePr>
        <p:xfrm>
          <a:off x="838200" y="1676400"/>
          <a:ext cx="6705600" cy="4570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57981719"/>
      </p:ext>
    </p:extLst>
  </p:cSld>
  <p:clrMapOvr>
    <a:masterClrMapping/>
  </p:clrMapOvr>
  <p:transition>
    <p:wheel spokes="2"/>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843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574375" y="1200150"/>
            <a:ext cx="8229600" cy="457199"/>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All Funds, FY 2022-23</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Slide Number Placeholder 13"/>
          <p:cNvSpPr>
            <a:spLocks noGrp="1"/>
          </p:cNvSpPr>
          <p:nvPr>
            <p:ph type="sldNum" sz="quarter" idx="12"/>
          </p:nvPr>
        </p:nvSpPr>
        <p:spPr/>
        <p:txBody>
          <a:bodyPr/>
          <a:lstStyle/>
          <a:p>
            <a:fld id="{2D5CFCF9-8AE7-476E-92C3-51750232A55D}" type="slidenum">
              <a:rPr lang="en-US" smtClean="0"/>
              <a:pPr/>
              <a:t>126</a:t>
            </a:fld>
            <a:endParaRPr lang="en-US"/>
          </a:p>
        </p:txBody>
      </p:sp>
      <p:sp>
        <p:nvSpPr>
          <p:cNvPr id="15" name="Title 4"/>
          <p:cNvSpPr>
            <a:spLocks noGrp="1"/>
          </p:cNvSpPr>
          <p:nvPr>
            <p:ph type="title"/>
          </p:nvPr>
        </p:nvSpPr>
        <p:spPr>
          <a:xfrm>
            <a:off x="228600" y="293686"/>
            <a:ext cx="7239000" cy="696913"/>
          </a:xfrm>
        </p:spPr>
        <p:txBody>
          <a:bodyPr>
            <a:normAutofit/>
          </a:bodyPr>
          <a:lstStyle/>
          <a:p>
            <a:pPr algn="l"/>
            <a:r>
              <a:rPr lang="en-US" sz="2400" b="1" dirty="0"/>
              <a:t>Department of Labor &amp; Industry (DLI)</a:t>
            </a:r>
          </a:p>
        </p:txBody>
      </p:sp>
      <p:graphicFrame>
        <p:nvGraphicFramePr>
          <p:cNvPr id="7" name="Table 6"/>
          <p:cNvGraphicFramePr>
            <a:graphicFrameLocks noGrp="1"/>
          </p:cNvGraphicFramePr>
          <p:nvPr/>
        </p:nvGraphicFramePr>
        <p:xfrm>
          <a:off x="688675" y="2175894"/>
          <a:ext cx="8001000" cy="3067598"/>
        </p:xfrm>
        <a:graphic>
          <a:graphicData uri="http://schemas.openxmlformats.org/drawingml/2006/table">
            <a:tbl>
              <a:tblPr firstRow="1" lastRow="1" bandRow="1">
                <a:tableStyleId>{5C22544A-7EE6-4342-B048-85BDC9FD1C3A}</a:tableStyleId>
              </a:tblPr>
              <a:tblGrid>
                <a:gridCol w="3886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07278">
                <a:tc>
                  <a:txBody>
                    <a:bodyPr/>
                    <a:lstStyle/>
                    <a:p>
                      <a:r>
                        <a:rPr lang="en-US" dirty="0"/>
                        <a:t>Fund</a:t>
                      </a:r>
                    </a:p>
                  </a:txBody>
                  <a:tcPr/>
                </a:tc>
                <a:tc>
                  <a:txBody>
                    <a:bodyPr/>
                    <a:lstStyle/>
                    <a:p>
                      <a:pPr algn="ctr"/>
                      <a:r>
                        <a:rPr lang="en-US" dirty="0"/>
                        <a:t>FY 2022-23</a:t>
                      </a:r>
                    </a:p>
                  </a:txBody>
                  <a:tcPr/>
                </a:tc>
                <a:tc>
                  <a:txBody>
                    <a:bodyPr/>
                    <a:lstStyle/>
                    <a:p>
                      <a:pPr algn="ctr"/>
                      <a:r>
                        <a:rPr lang="en-US" dirty="0"/>
                        <a:t>% of All</a:t>
                      </a:r>
                      <a:r>
                        <a:rPr lang="en-US" baseline="0" dirty="0"/>
                        <a:t> Funds for Agency</a:t>
                      </a:r>
                      <a:endParaRPr lang="en-US" dirty="0"/>
                    </a:p>
                  </a:txBody>
                  <a:tcPr/>
                </a:tc>
                <a:extLst>
                  <a:ext uri="{0D108BD9-81ED-4DB2-BD59-A6C34878D82A}">
                    <a16:rowId xmlns:a16="http://schemas.microsoft.com/office/drawing/2014/main" val="10000"/>
                  </a:ext>
                </a:extLst>
              </a:tr>
              <a:tr h="0">
                <a:tc>
                  <a:txBody>
                    <a:bodyPr/>
                    <a:lstStyle/>
                    <a:p>
                      <a:r>
                        <a:rPr lang="en-US" dirty="0"/>
                        <a:t>General Fund</a:t>
                      </a:r>
                    </a:p>
                  </a:txBody>
                  <a:tcPr/>
                </a:tc>
                <a:tc>
                  <a:txBody>
                    <a:bodyPr/>
                    <a:lstStyle/>
                    <a:p>
                      <a:pPr algn="r"/>
                      <a:r>
                        <a:rPr lang="en-US" dirty="0"/>
                        <a:t>8,488</a:t>
                      </a:r>
                    </a:p>
                  </a:txBody>
                  <a:tcPr/>
                </a:tc>
                <a:tc>
                  <a:txBody>
                    <a:bodyPr/>
                    <a:lstStyle/>
                    <a:p>
                      <a:pPr algn="r"/>
                      <a:r>
                        <a:rPr lang="en-US" dirty="0"/>
                        <a:t>3.8%</a:t>
                      </a:r>
                    </a:p>
                  </a:txBody>
                  <a:tcPr/>
                </a:tc>
                <a:extLst>
                  <a:ext uri="{0D108BD9-81ED-4DB2-BD59-A6C34878D82A}">
                    <a16:rowId xmlns:a16="http://schemas.microsoft.com/office/drawing/2014/main" val="3935646447"/>
                  </a:ext>
                </a:extLst>
              </a:tr>
              <a:tr h="0">
                <a:tc>
                  <a:txBody>
                    <a:bodyPr/>
                    <a:lstStyle/>
                    <a:p>
                      <a:r>
                        <a:rPr lang="en-US" dirty="0"/>
                        <a:t>Workers Compensation Fund</a:t>
                      </a:r>
                    </a:p>
                  </a:txBody>
                  <a:tcPr/>
                </a:tc>
                <a:tc>
                  <a:txBody>
                    <a:bodyPr/>
                    <a:lstStyle/>
                    <a:p>
                      <a:pPr algn="r"/>
                      <a:r>
                        <a:rPr lang="en-US" dirty="0"/>
                        <a:t>110,006</a:t>
                      </a:r>
                    </a:p>
                  </a:txBody>
                  <a:tcPr/>
                </a:tc>
                <a:tc>
                  <a:txBody>
                    <a:bodyPr/>
                    <a:lstStyle/>
                    <a:p>
                      <a:pPr algn="r"/>
                      <a:r>
                        <a:rPr lang="en-US" dirty="0"/>
                        <a:t>49.5%</a:t>
                      </a:r>
                    </a:p>
                  </a:txBody>
                  <a:tcPr/>
                </a:tc>
                <a:extLst>
                  <a:ext uri="{0D108BD9-81ED-4DB2-BD59-A6C34878D82A}">
                    <a16:rowId xmlns:a16="http://schemas.microsoft.com/office/drawing/2014/main" val="10001"/>
                  </a:ext>
                </a:extLst>
              </a:tr>
              <a:tr h="0">
                <a:tc>
                  <a:txBody>
                    <a:bodyPr/>
                    <a:lstStyle/>
                    <a:p>
                      <a:r>
                        <a:rPr lang="en-US" dirty="0"/>
                        <a:t>Construction Codes Fund</a:t>
                      </a:r>
                    </a:p>
                  </a:txBody>
                  <a:tcPr/>
                </a:tc>
                <a:tc>
                  <a:txBody>
                    <a:bodyPr/>
                    <a:lstStyle/>
                    <a:p>
                      <a:pPr algn="r"/>
                      <a:r>
                        <a:rPr lang="en-US" dirty="0"/>
                        <a:t>67,451</a:t>
                      </a:r>
                    </a:p>
                  </a:txBody>
                  <a:tcPr/>
                </a:tc>
                <a:tc>
                  <a:txBody>
                    <a:bodyPr/>
                    <a:lstStyle/>
                    <a:p>
                      <a:pPr algn="r"/>
                      <a:r>
                        <a:rPr lang="en-US" dirty="0"/>
                        <a:t>30.3%</a:t>
                      </a:r>
                    </a:p>
                  </a:txBody>
                  <a:tcPr/>
                </a:tc>
                <a:extLst>
                  <a:ext uri="{0D108BD9-81ED-4DB2-BD59-A6C34878D82A}">
                    <a16:rowId xmlns:a16="http://schemas.microsoft.com/office/drawing/2014/main" val="10002"/>
                  </a:ext>
                </a:extLst>
              </a:tr>
              <a:tr h="0">
                <a:tc>
                  <a:txBody>
                    <a:bodyPr/>
                    <a:lstStyle/>
                    <a:p>
                      <a:r>
                        <a:rPr lang="en-US" dirty="0"/>
                        <a:t>Special Revenue Fund</a:t>
                      </a:r>
                    </a:p>
                  </a:txBody>
                  <a:tcPr/>
                </a:tc>
                <a:tc>
                  <a:txBody>
                    <a:bodyPr/>
                    <a:lstStyle/>
                    <a:p>
                      <a:pPr algn="r"/>
                      <a:r>
                        <a:rPr lang="en-US" dirty="0"/>
                        <a:t>18,363</a:t>
                      </a:r>
                    </a:p>
                  </a:txBody>
                  <a:tcPr/>
                </a:tc>
                <a:tc>
                  <a:txBody>
                    <a:bodyPr/>
                    <a:lstStyle/>
                    <a:p>
                      <a:pPr algn="r"/>
                      <a:r>
                        <a:rPr lang="en-US" dirty="0"/>
                        <a:t>8.3%</a:t>
                      </a:r>
                    </a:p>
                  </a:txBody>
                  <a:tcPr/>
                </a:tc>
                <a:extLst>
                  <a:ext uri="{0D108BD9-81ED-4DB2-BD59-A6C34878D82A}">
                    <a16:rowId xmlns:a16="http://schemas.microsoft.com/office/drawing/2014/main" val="10003"/>
                  </a:ext>
                </a:extLst>
              </a:tr>
              <a:tr h="0">
                <a:tc>
                  <a:txBody>
                    <a:bodyPr/>
                    <a:lstStyle/>
                    <a:p>
                      <a:r>
                        <a:rPr lang="en-US" dirty="0"/>
                        <a:t>Federal Fund</a:t>
                      </a:r>
                    </a:p>
                  </a:txBody>
                  <a:tcPr/>
                </a:tc>
                <a:tc>
                  <a:txBody>
                    <a:bodyPr/>
                    <a:lstStyle/>
                    <a:p>
                      <a:pPr algn="r"/>
                      <a:r>
                        <a:rPr lang="en-US" dirty="0"/>
                        <a:t>12,566</a:t>
                      </a:r>
                    </a:p>
                  </a:txBody>
                  <a:tcPr/>
                </a:tc>
                <a:tc>
                  <a:txBody>
                    <a:bodyPr/>
                    <a:lstStyle/>
                    <a:p>
                      <a:pPr algn="r"/>
                      <a:r>
                        <a:rPr lang="en-US" dirty="0"/>
                        <a:t>5.6%</a:t>
                      </a:r>
                    </a:p>
                  </a:txBody>
                  <a:tcPr/>
                </a:tc>
                <a:extLst>
                  <a:ext uri="{0D108BD9-81ED-4DB2-BD59-A6C34878D82A}">
                    <a16:rowId xmlns:a16="http://schemas.microsoft.com/office/drawing/2014/main" val="10004"/>
                  </a:ext>
                </a:extLst>
              </a:tr>
              <a:tr h="0">
                <a:tc>
                  <a:txBody>
                    <a:bodyPr/>
                    <a:lstStyle/>
                    <a:p>
                      <a:r>
                        <a:rPr lang="en-US" dirty="0"/>
                        <a:t>Workforce</a:t>
                      </a:r>
                      <a:r>
                        <a:rPr lang="en-US" baseline="0" dirty="0"/>
                        <a:t> Development Fund</a:t>
                      </a:r>
                      <a:endParaRPr lang="en-US" dirty="0"/>
                    </a:p>
                  </a:txBody>
                  <a:tcPr/>
                </a:tc>
                <a:tc>
                  <a:txBody>
                    <a:bodyPr/>
                    <a:lstStyle/>
                    <a:p>
                      <a:pPr algn="r"/>
                      <a:r>
                        <a:rPr lang="en-US" dirty="0"/>
                        <a:t>5,568</a:t>
                      </a:r>
                    </a:p>
                  </a:txBody>
                  <a:tcPr/>
                </a:tc>
                <a:tc>
                  <a:txBody>
                    <a:bodyPr/>
                    <a:lstStyle/>
                    <a:p>
                      <a:pPr algn="r"/>
                      <a:r>
                        <a:rPr lang="en-US" dirty="0"/>
                        <a:t>2.5%</a:t>
                      </a:r>
                    </a:p>
                  </a:txBody>
                  <a:tcPr/>
                </a:tc>
                <a:extLst>
                  <a:ext uri="{0D108BD9-81ED-4DB2-BD59-A6C34878D82A}">
                    <a16:rowId xmlns:a16="http://schemas.microsoft.com/office/drawing/2014/main" val="10005"/>
                  </a:ext>
                </a:extLst>
              </a:tr>
              <a:tr h="365760">
                <a:tc>
                  <a:txBody>
                    <a:bodyPr/>
                    <a:lstStyle/>
                    <a:p>
                      <a:r>
                        <a:rPr lang="en-US" dirty="0"/>
                        <a:t>Total (dollars in thousands)</a:t>
                      </a:r>
                    </a:p>
                  </a:txBody>
                  <a:tcPr/>
                </a:tc>
                <a:tc>
                  <a:txBody>
                    <a:bodyPr/>
                    <a:lstStyle/>
                    <a:p>
                      <a:pPr algn="r"/>
                      <a:r>
                        <a:rPr lang="en-US" dirty="0"/>
                        <a:t>222,442</a:t>
                      </a:r>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47732580"/>
      </p:ext>
    </p:extLst>
  </p:cSld>
  <p:clrMapOvr>
    <a:masterClrMapping/>
  </p:clrMapOvr>
  <p:transition>
    <p:wheel spokes="2"/>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0946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95300" y="3524921"/>
            <a:ext cx="8229600" cy="457199"/>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All Funds, FY 2022-23</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Slide Number Placeholder 13"/>
          <p:cNvSpPr>
            <a:spLocks noGrp="1"/>
          </p:cNvSpPr>
          <p:nvPr>
            <p:ph type="sldNum" sz="quarter" idx="12"/>
          </p:nvPr>
        </p:nvSpPr>
        <p:spPr/>
        <p:txBody>
          <a:bodyPr/>
          <a:lstStyle/>
          <a:p>
            <a:fld id="{2D5CFCF9-8AE7-476E-92C3-51750232A55D}" type="slidenum">
              <a:rPr lang="en-US" smtClean="0"/>
              <a:pPr/>
              <a:t>127</a:t>
            </a:fld>
            <a:endParaRPr lang="en-US"/>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Department of Iron Range Resources &amp; Rehabilitation (IRRR)</a:t>
            </a:r>
          </a:p>
        </p:txBody>
      </p:sp>
      <p:graphicFrame>
        <p:nvGraphicFramePr>
          <p:cNvPr id="7" name="Table 6"/>
          <p:cNvGraphicFramePr>
            <a:graphicFrameLocks noGrp="1"/>
          </p:cNvGraphicFramePr>
          <p:nvPr/>
        </p:nvGraphicFramePr>
        <p:xfrm>
          <a:off x="697302" y="4027591"/>
          <a:ext cx="8001000" cy="2244638"/>
        </p:xfrm>
        <a:graphic>
          <a:graphicData uri="http://schemas.openxmlformats.org/drawingml/2006/table">
            <a:tbl>
              <a:tblPr firstRow="1" lastRow="1" bandRow="1">
                <a:tableStyleId>{5C22544A-7EE6-4342-B048-85BDC9FD1C3A}</a:tableStyleId>
              </a:tblPr>
              <a:tblGrid>
                <a:gridCol w="2960298">
                  <a:extLst>
                    <a:ext uri="{9D8B030D-6E8A-4147-A177-3AD203B41FA5}">
                      <a16:colId xmlns:a16="http://schemas.microsoft.com/office/drawing/2014/main" val="20000"/>
                    </a:ext>
                  </a:extLst>
                </a:gridCol>
                <a:gridCol w="2373702">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507278">
                <a:tc>
                  <a:txBody>
                    <a:bodyPr/>
                    <a:lstStyle/>
                    <a:p>
                      <a:r>
                        <a:rPr lang="en-US" dirty="0"/>
                        <a:t>Fund</a:t>
                      </a:r>
                    </a:p>
                  </a:txBody>
                  <a:tcPr/>
                </a:tc>
                <a:tc>
                  <a:txBody>
                    <a:bodyPr/>
                    <a:lstStyle/>
                    <a:p>
                      <a:pPr algn="ctr"/>
                      <a:r>
                        <a:rPr lang="en-US" dirty="0"/>
                        <a:t>FY</a:t>
                      </a:r>
                      <a:r>
                        <a:rPr lang="en-US" baseline="0" dirty="0"/>
                        <a:t> 2022-23</a:t>
                      </a:r>
                      <a:endParaRPr lang="en-US" dirty="0"/>
                    </a:p>
                  </a:txBody>
                  <a:tcPr/>
                </a:tc>
                <a:tc>
                  <a:txBody>
                    <a:bodyPr/>
                    <a:lstStyle/>
                    <a:p>
                      <a:pPr algn="ctr"/>
                      <a:r>
                        <a:rPr lang="en-US" dirty="0"/>
                        <a:t>% of All Funds for Agency</a:t>
                      </a:r>
                    </a:p>
                  </a:txBody>
                  <a:tcPr/>
                </a:tc>
                <a:extLst>
                  <a:ext uri="{0D108BD9-81ED-4DB2-BD59-A6C34878D82A}">
                    <a16:rowId xmlns:a16="http://schemas.microsoft.com/office/drawing/2014/main" val="10000"/>
                  </a:ext>
                </a:extLst>
              </a:tr>
              <a:tr h="365760">
                <a:tc>
                  <a:txBody>
                    <a:bodyPr/>
                    <a:lstStyle/>
                    <a:p>
                      <a:r>
                        <a:rPr lang="en-US" dirty="0"/>
                        <a:t>Iron</a:t>
                      </a:r>
                      <a:r>
                        <a:rPr lang="en-US" baseline="0" dirty="0"/>
                        <a:t> Range Resource Fund</a:t>
                      </a:r>
                      <a:endParaRPr lang="en-US" dirty="0"/>
                    </a:p>
                  </a:txBody>
                  <a:tcPr/>
                </a:tc>
                <a:tc>
                  <a:txBody>
                    <a:bodyPr/>
                    <a:lstStyle/>
                    <a:p>
                      <a:pPr algn="r"/>
                      <a:r>
                        <a:rPr lang="en-US" dirty="0"/>
                        <a:t>71,110</a:t>
                      </a:r>
                    </a:p>
                  </a:txBody>
                  <a:tcPr/>
                </a:tc>
                <a:tc>
                  <a:txBody>
                    <a:bodyPr/>
                    <a:lstStyle/>
                    <a:p>
                      <a:pPr algn="r"/>
                      <a:r>
                        <a:rPr lang="en-US" dirty="0"/>
                        <a:t>79.9%</a:t>
                      </a:r>
                    </a:p>
                  </a:txBody>
                  <a:tcPr/>
                </a:tc>
                <a:extLst>
                  <a:ext uri="{0D108BD9-81ED-4DB2-BD59-A6C34878D82A}">
                    <a16:rowId xmlns:a16="http://schemas.microsoft.com/office/drawing/2014/main" val="10001"/>
                  </a:ext>
                </a:extLst>
              </a:tr>
              <a:tr h="365760">
                <a:tc>
                  <a:txBody>
                    <a:bodyPr/>
                    <a:lstStyle/>
                    <a:p>
                      <a:r>
                        <a:rPr lang="en-US" dirty="0"/>
                        <a:t>Douglas J Johnson Economic</a:t>
                      </a:r>
                      <a:r>
                        <a:rPr lang="en-US" baseline="0" dirty="0"/>
                        <a:t> Protection Trust Fund</a:t>
                      </a:r>
                      <a:endParaRPr lang="en-US" dirty="0"/>
                    </a:p>
                  </a:txBody>
                  <a:tcPr/>
                </a:tc>
                <a:tc>
                  <a:txBody>
                    <a:bodyPr/>
                    <a:lstStyle/>
                    <a:p>
                      <a:pPr algn="r"/>
                      <a:r>
                        <a:rPr lang="en-US" dirty="0"/>
                        <a:t>12,904</a:t>
                      </a:r>
                    </a:p>
                  </a:txBody>
                  <a:tcPr/>
                </a:tc>
                <a:tc>
                  <a:txBody>
                    <a:bodyPr/>
                    <a:lstStyle/>
                    <a:p>
                      <a:pPr algn="r"/>
                      <a:r>
                        <a:rPr lang="en-US" dirty="0"/>
                        <a:t>14.5%</a:t>
                      </a:r>
                    </a:p>
                  </a:txBody>
                  <a:tcPr/>
                </a:tc>
                <a:extLst>
                  <a:ext uri="{0D108BD9-81ED-4DB2-BD59-A6C34878D82A}">
                    <a16:rowId xmlns:a16="http://schemas.microsoft.com/office/drawing/2014/main" val="10002"/>
                  </a:ext>
                </a:extLst>
              </a:tr>
              <a:tr h="365760">
                <a:tc>
                  <a:txBody>
                    <a:bodyPr/>
                    <a:lstStyle/>
                    <a:p>
                      <a:r>
                        <a:rPr lang="en-US" dirty="0"/>
                        <a:t>General Fund</a:t>
                      </a:r>
                    </a:p>
                  </a:txBody>
                  <a:tcPr/>
                </a:tc>
                <a:tc>
                  <a:txBody>
                    <a:bodyPr/>
                    <a:lstStyle/>
                    <a:p>
                      <a:pPr algn="r"/>
                      <a:r>
                        <a:rPr lang="en-US" dirty="0"/>
                        <a:t>5,040</a:t>
                      </a:r>
                    </a:p>
                  </a:txBody>
                  <a:tcPr/>
                </a:tc>
                <a:tc>
                  <a:txBody>
                    <a:bodyPr/>
                    <a:lstStyle/>
                    <a:p>
                      <a:pPr algn="r"/>
                      <a:r>
                        <a:rPr lang="en-US" dirty="0"/>
                        <a:t>5.6%</a:t>
                      </a:r>
                    </a:p>
                  </a:txBody>
                  <a:tcPr/>
                </a:tc>
                <a:extLst>
                  <a:ext uri="{0D108BD9-81ED-4DB2-BD59-A6C34878D82A}">
                    <a16:rowId xmlns:a16="http://schemas.microsoft.com/office/drawing/2014/main" val="10003"/>
                  </a:ext>
                </a:extLst>
              </a:tr>
              <a:tr h="365760">
                <a:tc>
                  <a:txBody>
                    <a:bodyPr/>
                    <a:lstStyle/>
                    <a:p>
                      <a:r>
                        <a:rPr lang="en-US" dirty="0"/>
                        <a:t>Total (dollars in thousands)</a:t>
                      </a:r>
                    </a:p>
                  </a:txBody>
                  <a:tcPr/>
                </a:tc>
                <a:tc>
                  <a:txBody>
                    <a:bodyPr/>
                    <a:lstStyle/>
                    <a:p>
                      <a:pPr algn="r"/>
                      <a:r>
                        <a:rPr lang="en-US" dirty="0"/>
                        <a:t>89,054</a:t>
                      </a:r>
                    </a:p>
                  </a:txBody>
                  <a:tcPr/>
                </a:tc>
                <a:tc>
                  <a:txBody>
                    <a:bodyPr/>
                    <a:lstStyle/>
                    <a:p>
                      <a:pPr algn="r"/>
                      <a:endParaRPr lang="en-US" dirty="0"/>
                    </a:p>
                  </a:txBody>
                  <a:tcPr/>
                </a:tc>
                <a:extLst>
                  <a:ext uri="{0D108BD9-81ED-4DB2-BD59-A6C34878D82A}">
                    <a16:rowId xmlns:a16="http://schemas.microsoft.com/office/drawing/2014/main" val="10004"/>
                  </a:ext>
                </a:extLst>
              </a:tr>
            </a:tbl>
          </a:graphicData>
        </a:graphic>
      </p:graphicFrame>
      <p:sp>
        <p:nvSpPr>
          <p:cNvPr id="11" name="Content Placeholder 5"/>
          <p:cNvSpPr txBox="1">
            <a:spLocks/>
          </p:cNvSpPr>
          <p:nvPr/>
        </p:nvSpPr>
        <p:spPr>
          <a:xfrm>
            <a:off x="457200" y="1160748"/>
            <a:ext cx="8229600" cy="2322226"/>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Mission:</a:t>
            </a:r>
            <a:r>
              <a:rPr kumimoji="0" lang="en-US" sz="2800" b="0" i="0" u="none" strike="noStrike" kern="1200" cap="none" spc="0" normalizeH="0" noProof="0" dirty="0">
                <a:ln>
                  <a:noFill/>
                </a:ln>
                <a:solidFill>
                  <a:schemeClr val="tx1"/>
                </a:solidFill>
                <a:effectLst/>
                <a:uLnTx/>
                <a:uFillTx/>
              </a:rPr>
              <a:t> to promote and invest in business, community, and workforce development for the betterment of northeastern Minnesota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a:t>Provides</a:t>
            </a:r>
            <a:r>
              <a:rPr lang="en-US" sz="2800" dirty="0"/>
              <a:t> low- or no-interest loans and grants for businesses relocation/expansion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rPr>
              <a:t>Issues</a:t>
            </a:r>
            <a:r>
              <a:rPr kumimoji="0" lang="en-US" sz="2800" b="0" i="0" u="none" strike="noStrike" kern="1200" cap="none" spc="0" normalizeH="0" noProof="0" dirty="0">
                <a:ln>
                  <a:noFill/>
                </a:ln>
                <a:solidFill>
                  <a:schemeClr val="tx1"/>
                </a:solidFill>
                <a:effectLst/>
                <a:uLnTx/>
                <a:uFillTx/>
              </a:rPr>
              <a:t> grants to local governments, schools, and non-profits that promote workforce development</a:t>
            </a:r>
            <a:endParaRPr kumimoji="0" lang="en-US"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361085258"/>
      </p:ext>
    </p:extLst>
  </p:cSld>
  <p:clrMapOvr>
    <a:masterClrMapping/>
  </p:clrMapOvr>
  <p:transition>
    <p:wheel spokes="2"/>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048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400" b="1" dirty="0">
                <a:latin typeface="+mj-lt"/>
              </a:rPr>
              <a:t>Jobs &amp; Economic Growth, Commerce &amp; Consumer Protection, Energy &amp; Utilities</a:t>
            </a:r>
            <a:r>
              <a:rPr lang="en-US" sz="2400" b="1" dirty="0"/>
              <a:t>: Other Agencies</a:t>
            </a:r>
          </a:p>
        </p:txBody>
      </p:sp>
      <p:sp>
        <p:nvSpPr>
          <p:cNvPr id="11" name="Content Placeholder 5"/>
          <p:cNvSpPr txBox="1">
            <a:spLocks/>
          </p:cNvSpPr>
          <p:nvPr/>
        </p:nvSpPr>
        <p:spPr>
          <a:xfrm>
            <a:off x="457200" y="1160748"/>
            <a:ext cx="8229600" cy="5184576"/>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dirty="0"/>
              <a:t>Public Utilities Commission</a:t>
            </a:r>
          </a:p>
          <a:p>
            <a:pPr marL="800100" lvl="1" indent="-342900">
              <a:spcBef>
                <a:spcPct val="20000"/>
              </a:spcBef>
              <a:buFont typeface="Arial" pitchFamily="34" charset="0"/>
              <a:buChar char="•"/>
              <a:defRPr/>
            </a:pPr>
            <a:r>
              <a:rPr lang="en-US" sz="2600" dirty="0"/>
              <a:t>Funding: $19.3m from General Fund; $3.7m from Special Revenue Fund</a:t>
            </a:r>
          </a:p>
          <a:p>
            <a:pPr marL="800100" lvl="1" indent="-342900">
              <a:spcBef>
                <a:spcPct val="20000"/>
              </a:spcBef>
              <a:buFont typeface="Arial" pitchFamily="34" charset="0"/>
              <a:buChar char="•"/>
              <a:defRPr/>
            </a:pPr>
            <a:r>
              <a:rPr lang="en-US" sz="2600" dirty="0"/>
              <a:t>Quasi-judicial body providing independent oversight and regulation of utility service providers</a:t>
            </a:r>
          </a:p>
          <a:p>
            <a:pPr marL="800100" lvl="1" indent="-342900">
              <a:spcBef>
                <a:spcPct val="20000"/>
              </a:spcBef>
              <a:buFont typeface="Arial" pitchFamily="34" charset="0"/>
              <a:buChar char="•"/>
              <a:defRPr/>
            </a:pPr>
            <a:r>
              <a:rPr lang="en-US" sz="2600" dirty="0"/>
              <a:t>Regulated utilities: electricity, natural gas, telephone (not cable)</a:t>
            </a:r>
          </a:p>
          <a:p>
            <a:pPr marL="800100" lvl="1" indent="-342900">
              <a:spcBef>
                <a:spcPct val="20000"/>
              </a:spcBef>
              <a:buFont typeface="Arial" pitchFamily="34" charset="0"/>
              <a:buChar char="•"/>
              <a:defRPr/>
            </a:pPr>
            <a:r>
              <a:rPr lang="en-US" sz="2600" dirty="0"/>
              <a:t>Mission: to protect and promote the public’s interest in safe, adequate, and reliable utility services at fair, reasonable rates</a:t>
            </a:r>
          </a:p>
          <a:p>
            <a:pPr marL="800100" lvl="1" indent="-342900">
              <a:spcBef>
                <a:spcPct val="20000"/>
              </a:spcBef>
              <a:buFont typeface="Arial" pitchFamily="34" charset="0"/>
              <a:buChar char="•"/>
              <a:defRPr/>
            </a:pPr>
            <a:r>
              <a:rPr lang="en-US" sz="2600" dirty="0"/>
              <a:t>Commissioners: five gubernatorial appointees serving six-year, staggered terms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128</a:t>
            </a:fld>
            <a:endParaRPr lang="en-US"/>
          </a:p>
        </p:txBody>
      </p:sp>
    </p:spTree>
    <p:extLst>
      <p:ext uri="{BB962C8B-B14F-4D97-AF65-F5344CB8AC3E}">
        <p14:creationId xmlns:p14="http://schemas.microsoft.com/office/powerpoint/2010/main" val="22421067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151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400" b="1" dirty="0">
                <a:latin typeface="+mj-lt"/>
              </a:rPr>
              <a:t>Jobs &amp; Economic Growth, Commerce &amp; Consumer Protection, Energy &amp; Utilities</a:t>
            </a:r>
            <a:r>
              <a:rPr lang="en-US" sz="2400" b="1" dirty="0"/>
              <a:t>: Other Agencies	</a:t>
            </a:r>
          </a:p>
        </p:txBody>
      </p:sp>
      <p:sp>
        <p:nvSpPr>
          <p:cNvPr id="11" name="Content Placeholder 5"/>
          <p:cNvSpPr txBox="1">
            <a:spLocks/>
          </p:cNvSpPr>
          <p:nvPr/>
        </p:nvSpPr>
        <p:spPr>
          <a:xfrm>
            <a:off x="457200" y="1160748"/>
            <a:ext cx="8229600" cy="5184576"/>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noProof="0" dirty="0"/>
              <a:t>Mediation Services Bureau: </a:t>
            </a:r>
            <a:r>
              <a:rPr lang="en-US" sz="2800" noProof="0" dirty="0"/>
              <a:t>promotes stable and constructive labor-management relations and the use of alternative dispute resolution and collaborative processes in areas other than</a:t>
            </a:r>
            <a:r>
              <a:rPr lang="en-US" sz="2800" dirty="0"/>
              <a:t> labor-management</a:t>
            </a:r>
          </a:p>
          <a:p>
            <a:pPr marL="800100" lvl="1" indent="-342900">
              <a:spcBef>
                <a:spcPct val="20000"/>
              </a:spcBef>
              <a:buFont typeface="Arial" pitchFamily="34" charset="0"/>
              <a:buChar char="•"/>
              <a:defRPr/>
            </a:pPr>
            <a:r>
              <a:rPr lang="en-US" sz="2600" dirty="0"/>
              <a:t>Funding: $4.6 m from General Fund; $20,000 from Special Revenue Fund</a:t>
            </a:r>
          </a:p>
          <a:p>
            <a:pPr marL="342900" indent="-342900">
              <a:spcBef>
                <a:spcPct val="20000"/>
              </a:spcBef>
              <a:buFont typeface="Arial" pitchFamily="34" charset="0"/>
              <a:buChar char="•"/>
              <a:defRPr/>
            </a:pPr>
            <a:r>
              <a:rPr lang="en-US" sz="2800" b="1" noProof="0" dirty="0"/>
              <a:t>Workers Compensation Court of Appeals: </a:t>
            </a:r>
            <a:r>
              <a:rPr lang="en-US" sz="2800" noProof="0" dirty="0"/>
              <a:t>mission is to produce high quality and consistent decisions in a timely manner to ensure the quick and efficient delivery of workers’ compensation benefits to qualified injured workers at a reasonable cost to employers</a:t>
            </a:r>
          </a:p>
          <a:p>
            <a:pPr marL="800100" lvl="1" indent="-342900">
              <a:spcBef>
                <a:spcPct val="20000"/>
              </a:spcBef>
              <a:buFont typeface="Arial" pitchFamily="34" charset="0"/>
              <a:buChar char="•"/>
              <a:defRPr/>
            </a:pPr>
            <a:r>
              <a:rPr lang="en-US" sz="2600" dirty="0"/>
              <a:t>Funding: $4.6 m from Workers Compensation Fund</a:t>
            </a:r>
            <a:endParaRPr lang="en-US" sz="2600" noProof="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129</a:t>
            </a:fld>
            <a:endParaRPr lang="en-US"/>
          </a:p>
        </p:txBody>
      </p:sp>
    </p:spTree>
    <p:extLst>
      <p:ext uri="{BB962C8B-B14F-4D97-AF65-F5344CB8AC3E}">
        <p14:creationId xmlns:p14="http://schemas.microsoft.com/office/powerpoint/2010/main" val="214403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800320" y="1749425"/>
            <a:ext cx="7772400" cy="4606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dirty="0">
                <a:latin typeface="+mn-lt"/>
              </a:rPr>
              <a:t>Budget Targets – mechanism used by the House and Senate to set broad spending/revenue levels by committee.</a:t>
            </a:r>
          </a:p>
          <a:p>
            <a:pPr>
              <a:lnSpc>
                <a:spcPct val="80000"/>
              </a:lnSpc>
            </a:pPr>
            <a:r>
              <a:rPr lang="en-US" altLang="en-US" sz="1800" dirty="0">
                <a:latin typeface="+mn-lt"/>
              </a:rPr>
              <a:t>Developed by Legislative Leaders with input from political caucuses and others.</a:t>
            </a:r>
          </a:p>
          <a:p>
            <a:pPr>
              <a:lnSpc>
                <a:spcPct val="80000"/>
              </a:lnSpc>
            </a:pPr>
            <a:r>
              <a:rPr lang="en-US" altLang="en-US" sz="1800" dirty="0">
                <a:latin typeface="+mn-lt"/>
              </a:rPr>
              <a:t>Formally adopted by the Ways and Means Committee in the House and publically announced by the Chair of the Finance Committee or the Majority Leader in the Senate.</a:t>
            </a:r>
          </a:p>
          <a:p>
            <a:pPr>
              <a:lnSpc>
                <a:spcPct val="80000"/>
              </a:lnSpc>
            </a:pPr>
            <a:r>
              <a:rPr lang="en-US" altLang="en-US" sz="1800" dirty="0">
                <a:latin typeface="+mn-lt"/>
              </a:rPr>
              <a:t>May be stated in terms of budget totals or change amount from forecasted budget levels.  Usually stated in terms of “net spending” (spending plus or minus change in revenue).</a:t>
            </a:r>
          </a:p>
          <a:p>
            <a:pPr>
              <a:lnSpc>
                <a:spcPct val="80000"/>
              </a:lnSpc>
            </a:pPr>
            <a:r>
              <a:rPr lang="en-US" altLang="en-US" sz="1800" dirty="0">
                <a:latin typeface="+mn-lt"/>
              </a:rPr>
              <a:t>Target setting process is typically repeated during conference committee phase, and potentially again during negotiations with the Governor.</a:t>
            </a:r>
          </a:p>
        </p:txBody>
      </p:sp>
      <p:sp>
        <p:nvSpPr>
          <p:cNvPr id="4" name="Rectangle 2"/>
          <p:cNvSpPr>
            <a:spLocks noGrp="1" noRot="1" noChangeArrowheads="1"/>
          </p:cNvSpPr>
          <p:nvPr>
            <p:ph type="title"/>
          </p:nvPr>
        </p:nvSpPr>
        <p:spPr>
          <a:xfrm>
            <a:off x="373600" y="862885"/>
            <a:ext cx="8229600" cy="669701"/>
          </a:xfrm>
        </p:spPr>
        <p:txBody>
          <a:bodyPr>
            <a:normAutofit fontScale="90000"/>
          </a:bodyPr>
          <a:lstStyle/>
          <a:p>
            <a:pPr algn="l" eaLnBrk="1" hangingPunct="1">
              <a:defRPr/>
            </a:pPr>
            <a:br>
              <a:rPr lang="en-US" sz="4000" dirty="0"/>
            </a:br>
            <a:r>
              <a:rPr lang="en-US" sz="2800" b="1" dirty="0"/>
              <a:t>Budget Targets</a:t>
            </a:r>
          </a:p>
        </p:txBody>
      </p:sp>
      <p:sp>
        <p:nvSpPr>
          <p:cNvPr id="5" name="Slide Number Placeholder 4"/>
          <p:cNvSpPr>
            <a:spLocks noGrp="1"/>
          </p:cNvSpPr>
          <p:nvPr>
            <p:ph type="sldNum" sz="quarter" idx="12"/>
          </p:nvPr>
        </p:nvSpPr>
        <p:spPr/>
        <p:txBody>
          <a:bodyPr/>
          <a:lstStyle/>
          <a:p>
            <a:fld id="{0F6F4C99-5A0F-4122-BE71-38F1EAF1D14C}" type="slidenum">
              <a:rPr lang="en-US" smtClean="0"/>
              <a:t>13</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1108"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556515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253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400" b="1" dirty="0">
                <a:latin typeface="+mj-lt"/>
              </a:rPr>
              <a:t>Jobs &amp; Economic Growth, Commerce &amp; Consumer Protection, Energy &amp; Utilities</a:t>
            </a:r>
            <a:r>
              <a:rPr lang="en-US" sz="2400" b="1" dirty="0"/>
              <a:t>: Other Agencies 	</a:t>
            </a:r>
          </a:p>
        </p:txBody>
      </p:sp>
      <p:sp>
        <p:nvSpPr>
          <p:cNvPr id="11" name="Content Placeholder 5"/>
          <p:cNvSpPr txBox="1">
            <a:spLocks/>
          </p:cNvSpPr>
          <p:nvPr/>
        </p:nvSpPr>
        <p:spPr>
          <a:xfrm>
            <a:off x="457200" y="1160748"/>
            <a:ext cx="8229600" cy="5184576"/>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noProof="0" dirty="0"/>
              <a:t>Public Facilities Authority: </a:t>
            </a:r>
            <a:r>
              <a:rPr lang="en-US" sz="2800" noProof="0" dirty="0"/>
              <a:t>provides municipal financing programs and expertise to help communities build public infrastructure that preserves the environment, protects public health, and promotes economic growth</a:t>
            </a:r>
          </a:p>
          <a:p>
            <a:pPr marL="800100" lvl="1" indent="-342900">
              <a:spcBef>
                <a:spcPct val="20000"/>
              </a:spcBef>
              <a:buFont typeface="Arial" pitchFamily="34" charset="0"/>
              <a:buChar char="•"/>
              <a:defRPr/>
            </a:pPr>
            <a:r>
              <a:rPr lang="en-US" sz="2600" dirty="0"/>
              <a:t>Administers and oversees three revolving loan funds that help local governments construct wastewater, storm water, and drinking water facilities</a:t>
            </a:r>
          </a:p>
          <a:p>
            <a:pPr marL="800100" lvl="1" indent="-342900">
              <a:spcBef>
                <a:spcPct val="20000"/>
              </a:spcBef>
              <a:buFont typeface="Arial" pitchFamily="34" charset="0"/>
              <a:buChar char="•"/>
              <a:defRPr/>
            </a:pPr>
            <a:r>
              <a:rPr lang="en-US" sz="2600" dirty="0"/>
              <a:t>Funding: $764,000 from Special Revenue Fund (for administrative costs)</a:t>
            </a:r>
          </a:p>
          <a:p>
            <a:pPr marL="342900" indent="-342900">
              <a:spcBef>
                <a:spcPct val="20000"/>
              </a:spcBef>
              <a:buFont typeface="Arial" pitchFamily="34" charset="0"/>
              <a:buChar char="•"/>
              <a:defRPr/>
            </a:pPr>
            <a:r>
              <a:rPr lang="en-US" sz="2800" b="1" noProof="0" dirty="0"/>
              <a:t>Rochester Destination Medical Center: </a:t>
            </a:r>
            <a:r>
              <a:rPr lang="en-US" sz="2800" noProof="0" dirty="0"/>
              <a:t>public/private partnership created in May 2013 to commit $585m </a:t>
            </a:r>
            <a:r>
              <a:rPr lang="en-US" sz="2800" dirty="0"/>
              <a:t>over 20 years to support development in Rochester and around the Mayo Clinic</a:t>
            </a:r>
          </a:p>
          <a:p>
            <a:pPr marL="800100" lvl="1" indent="-342900">
              <a:spcBef>
                <a:spcPct val="20000"/>
              </a:spcBef>
              <a:buFont typeface="Arial" pitchFamily="34" charset="0"/>
              <a:buChar char="•"/>
              <a:defRPr/>
            </a:pPr>
            <a:r>
              <a:rPr kumimoji="0" lang="en-US" sz="2600" b="0" i="0" u="none" strike="noStrike" kern="1200" cap="none" spc="0" normalizeH="0" baseline="0" noProof="0" dirty="0">
                <a:ln>
                  <a:noFill/>
                </a:ln>
                <a:solidFill>
                  <a:schemeClr val="tx1"/>
                </a:solidFill>
                <a:effectLst/>
                <a:uLnTx/>
                <a:uFillTx/>
              </a:rPr>
              <a:t>Funding:</a:t>
            </a:r>
            <a:r>
              <a:rPr kumimoji="0" lang="en-US" sz="2600" b="0" i="0" u="none" strike="noStrike" kern="1200" cap="none" spc="0" normalizeH="0" noProof="0" dirty="0">
                <a:ln>
                  <a:noFill/>
                </a:ln>
                <a:solidFill>
                  <a:schemeClr val="tx1"/>
                </a:solidFill>
                <a:effectLst/>
                <a:uLnTx/>
                <a:uFillTx/>
              </a:rPr>
              <a:t> open General Fund appropriation of $60 m</a:t>
            </a:r>
            <a:endParaRPr kumimoji="0" lang="en-US" sz="2600" b="0"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130</a:t>
            </a:fld>
            <a:endParaRPr lang="en-US"/>
          </a:p>
        </p:txBody>
      </p:sp>
    </p:spTree>
    <p:extLst>
      <p:ext uri="{BB962C8B-B14F-4D97-AF65-F5344CB8AC3E}">
        <p14:creationId xmlns:p14="http://schemas.microsoft.com/office/powerpoint/2010/main" val="23429517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355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3447255555"/>
              </p:ext>
            </p:extLst>
          </p:nvPr>
        </p:nvGraphicFramePr>
        <p:xfrm>
          <a:off x="509303" y="1177281"/>
          <a:ext cx="821487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131</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fontScale="92500" lnSpcReduction="10000"/>
          </a:bodyPr>
          <a:lstStyle/>
          <a:p>
            <a:pPr lvl="0">
              <a:spcBef>
                <a:spcPct val="0"/>
              </a:spcBef>
              <a:defRPr/>
            </a:pPr>
            <a:r>
              <a:rPr lang="en-US" sz="2800" b="1" dirty="0">
                <a:latin typeface="+mj-lt"/>
              </a:rPr>
              <a:t>Jobs &amp; Economic Growth, Commerce &amp; Consumer Protection, Energy &amp; Utilities</a:t>
            </a:r>
          </a:p>
        </p:txBody>
      </p:sp>
    </p:spTree>
    <p:extLst>
      <p:ext uri="{BB962C8B-B14F-4D97-AF65-F5344CB8AC3E}">
        <p14:creationId xmlns:p14="http://schemas.microsoft.com/office/powerpoint/2010/main" val="3832834780"/>
      </p:ext>
    </p:extLst>
  </p:cSld>
  <p:clrMapOvr>
    <a:masterClrMapping/>
  </p:clrMapOvr>
  <p:transition>
    <p:dissolv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458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Capital Investment</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Casey Muhm</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casey.muhm@senate.mn</a:t>
            </a:r>
            <a:endParaRPr lang="en-US" dirty="0"/>
          </a:p>
          <a:p>
            <a:pPr marL="342900" lvl="0" indent="-342900">
              <a:lnSpc>
                <a:spcPct val="80000"/>
              </a:lnSpc>
              <a:spcBef>
                <a:spcPct val="20000"/>
              </a:spcBef>
              <a:defRPr/>
            </a:pPr>
            <a:r>
              <a:rPr lang="en-US" dirty="0"/>
              <a:t>651-296-2500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132</a:t>
            </a:fld>
            <a:endParaRPr lang="en-US"/>
          </a:p>
        </p:txBody>
      </p:sp>
    </p:spTree>
    <p:extLst>
      <p:ext uri="{BB962C8B-B14F-4D97-AF65-F5344CB8AC3E}">
        <p14:creationId xmlns:p14="http://schemas.microsoft.com/office/powerpoint/2010/main" val="36556985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560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800" b="1" dirty="0"/>
              <a:t>Capital Investment</a:t>
            </a:r>
          </a:p>
        </p:txBody>
      </p:sp>
      <p:sp>
        <p:nvSpPr>
          <p:cNvPr id="11" name="Content Placeholder 5"/>
          <p:cNvSpPr txBox="1">
            <a:spLocks/>
          </p:cNvSpPr>
          <p:nvPr/>
        </p:nvSpPr>
        <p:spPr>
          <a:xfrm>
            <a:off x="457200" y="1160748"/>
            <a:ext cx="8229600" cy="5184576"/>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Since 1983, the Legislature has passed “bonding bills” in all but two years (2004 and 2016)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Typically follow a pattern of larger bills in even-numbered years and smaller bills in odd-numbered years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Bills that authorize debt require a 3/5 vote to pass in each chamber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Minnesota Management &amp; Budget is authorized to sell state bonds and manage debt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Largest share of state debt consists of General Obligation (GO) bonds, whose debt service is paid from the General Fund</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133</a:t>
            </a:fld>
            <a:endParaRPr lang="en-US"/>
          </a:p>
        </p:txBody>
      </p:sp>
    </p:spTree>
    <p:extLst>
      <p:ext uri="{BB962C8B-B14F-4D97-AF65-F5344CB8AC3E}">
        <p14:creationId xmlns:p14="http://schemas.microsoft.com/office/powerpoint/2010/main" val="27575413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663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800" b="1" dirty="0"/>
              <a:t>Capital Investment</a:t>
            </a:r>
          </a:p>
        </p:txBody>
      </p:sp>
      <p:sp>
        <p:nvSpPr>
          <p:cNvPr id="11" name="Content Placeholder 5"/>
          <p:cNvSpPr txBox="1">
            <a:spLocks/>
          </p:cNvSpPr>
          <p:nvPr/>
        </p:nvSpPr>
        <p:spPr>
          <a:xfrm>
            <a:off x="457200" y="1160748"/>
            <a:ext cx="8229600" cy="5184576"/>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Bonds are issued (sold) a handful of times each year, and proceeds are used to finance projects as their cash flow needs dictate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The unobligated balance of each appropriation is cancelled after four years, absent legislative action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Twice annually, MMB publishes a debt capacity forecast, addressing their Capital Investment Guidelines</a:t>
            </a:r>
          </a:p>
          <a:p>
            <a:pPr marL="800100" lvl="1" indent="-342900">
              <a:spcBef>
                <a:spcPct val="20000"/>
              </a:spcBef>
              <a:buFont typeface="Arial" pitchFamily="34" charset="0"/>
              <a:buChar char="•"/>
              <a:defRPr/>
            </a:pPr>
            <a:r>
              <a:rPr lang="en-US" sz="2800" dirty="0"/>
              <a:t>1: the amount of debt sold &lt; 3.25% of state personal income (currently = 2.76%)</a:t>
            </a:r>
          </a:p>
          <a:p>
            <a:pPr marL="800100" lvl="1" indent="-342900">
              <a:spcBef>
                <a:spcPct val="20000"/>
              </a:spcBef>
              <a:buFont typeface="Arial" pitchFamily="34" charset="0"/>
              <a:buChar char="•"/>
              <a:defRPr/>
            </a:pPr>
            <a:r>
              <a:rPr lang="en-US" sz="2800" dirty="0"/>
              <a:t>2: the amount of debt sold and unissued (authorized but not yet sold) &lt; 6% of state personal income (currently = 3.55%)</a:t>
            </a:r>
          </a:p>
          <a:p>
            <a:pPr marL="800100" lvl="1" indent="-342900">
              <a:spcBef>
                <a:spcPct val="20000"/>
              </a:spcBef>
              <a:buFont typeface="Arial" pitchFamily="34" charset="0"/>
              <a:buChar char="•"/>
              <a:defRPr/>
            </a:pPr>
            <a:r>
              <a:rPr lang="en-US" sz="2800" dirty="0"/>
              <a:t>3: &gt;40% of existing debt be paid off within 5 years and &gt;70% of existing debt be paid off within 10 years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134</a:t>
            </a:fld>
            <a:endParaRPr lang="en-US"/>
          </a:p>
        </p:txBody>
      </p:sp>
    </p:spTree>
    <p:extLst>
      <p:ext uri="{BB962C8B-B14F-4D97-AF65-F5344CB8AC3E}">
        <p14:creationId xmlns:p14="http://schemas.microsoft.com/office/powerpoint/2010/main" val="841186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765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800" b="1" dirty="0"/>
              <a:t>Capital Investment</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135</a:t>
            </a:fld>
            <a:endParaRPr lang="en-US"/>
          </a:p>
        </p:txBody>
      </p:sp>
      <p:graphicFrame>
        <p:nvGraphicFramePr>
          <p:cNvPr id="4" name="Chart 3"/>
          <p:cNvGraphicFramePr/>
          <p:nvPr/>
        </p:nvGraphicFramePr>
        <p:xfrm>
          <a:off x="1524000" y="1066801"/>
          <a:ext cx="6096000" cy="462279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1600200" y="5689599"/>
            <a:ext cx="7391400" cy="307777"/>
          </a:xfrm>
          <a:prstGeom prst="rect">
            <a:avLst/>
          </a:prstGeom>
          <a:noFill/>
        </p:spPr>
        <p:txBody>
          <a:bodyPr wrap="square" rtlCol="0">
            <a:spAutoFit/>
          </a:bodyPr>
          <a:lstStyle/>
          <a:p>
            <a:r>
              <a:rPr lang="en-US" sz="1400" dirty="0"/>
              <a:t>*Includes issued debt and authorized-but-unissued debt</a:t>
            </a:r>
          </a:p>
        </p:txBody>
      </p:sp>
      <p:sp>
        <p:nvSpPr>
          <p:cNvPr id="11" name="TextBox 10">
            <a:extLst>
              <a:ext uri="{FF2B5EF4-FFF2-40B4-BE49-F238E27FC236}">
                <a16:creationId xmlns:a16="http://schemas.microsoft.com/office/drawing/2014/main" id="{7578B6B0-27EF-40F1-A637-374F7781751A}"/>
              </a:ext>
            </a:extLst>
          </p:cNvPr>
          <p:cNvSpPr txBox="1"/>
          <p:nvPr/>
        </p:nvSpPr>
        <p:spPr>
          <a:xfrm>
            <a:off x="1600200" y="5905500"/>
            <a:ext cx="7391400" cy="307777"/>
          </a:xfrm>
          <a:prstGeom prst="rect">
            <a:avLst/>
          </a:prstGeom>
          <a:noFill/>
        </p:spPr>
        <p:txBody>
          <a:bodyPr wrap="square" rtlCol="0">
            <a:spAutoFit/>
          </a:bodyPr>
          <a:lstStyle/>
          <a:p>
            <a:r>
              <a:rPr lang="en-US" sz="1400" dirty="0"/>
              <a:t>**Includes equipment leases and moral obligation debt issued by MHFA and MOHE</a:t>
            </a:r>
          </a:p>
        </p:txBody>
      </p:sp>
    </p:spTree>
    <p:extLst>
      <p:ext uri="{BB962C8B-B14F-4D97-AF65-F5344CB8AC3E}">
        <p14:creationId xmlns:p14="http://schemas.microsoft.com/office/powerpoint/2010/main" val="184165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867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Capital Investment</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136</a:t>
            </a:fld>
            <a:endParaRPr lang="en-US"/>
          </a:p>
        </p:txBody>
      </p:sp>
      <p:graphicFrame>
        <p:nvGraphicFramePr>
          <p:cNvPr id="2" name="Table 1"/>
          <p:cNvGraphicFramePr>
            <a:graphicFrameLocks noGrp="1"/>
          </p:cNvGraphicFramePr>
          <p:nvPr/>
        </p:nvGraphicFramePr>
        <p:xfrm>
          <a:off x="609600" y="2397635"/>
          <a:ext cx="7955280" cy="2936240"/>
        </p:xfrm>
        <a:graphic>
          <a:graphicData uri="http://schemas.openxmlformats.org/drawingml/2006/table">
            <a:tbl>
              <a:tblPr firstRow="1" lastRow="1" bandRow="1">
                <a:tableStyleId>{5C22544A-7EE6-4342-B048-85BDC9FD1C3A}</a:tableStyleId>
              </a:tblPr>
              <a:tblGrid>
                <a:gridCol w="1737360">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gridCol w="1554480">
                  <a:extLst>
                    <a:ext uri="{9D8B030D-6E8A-4147-A177-3AD203B41FA5}">
                      <a16:colId xmlns:a16="http://schemas.microsoft.com/office/drawing/2014/main" val="20002"/>
                    </a:ext>
                  </a:extLst>
                </a:gridCol>
                <a:gridCol w="1554480">
                  <a:extLst>
                    <a:ext uri="{9D8B030D-6E8A-4147-A177-3AD203B41FA5}">
                      <a16:colId xmlns:a16="http://schemas.microsoft.com/office/drawing/2014/main" val="20003"/>
                    </a:ext>
                  </a:extLst>
                </a:gridCol>
                <a:gridCol w="1554480">
                  <a:extLst>
                    <a:ext uri="{9D8B030D-6E8A-4147-A177-3AD203B41FA5}">
                      <a16:colId xmlns:a16="http://schemas.microsoft.com/office/drawing/2014/main" val="20004"/>
                    </a:ext>
                  </a:extLst>
                </a:gridCol>
              </a:tblGrid>
              <a:tr h="370840">
                <a:tc>
                  <a:txBody>
                    <a:bodyPr/>
                    <a:lstStyle/>
                    <a:p>
                      <a:r>
                        <a:rPr lang="en-US" dirty="0"/>
                        <a:t>Total</a:t>
                      </a:r>
                      <a:r>
                        <a:rPr lang="en-US" baseline="0" dirty="0"/>
                        <a:t> Tax-Supported Debt</a:t>
                      </a:r>
                      <a:endParaRPr lang="en-US" dirty="0"/>
                    </a:p>
                  </a:txBody>
                  <a:tcPr/>
                </a:tc>
                <a:tc>
                  <a:txBody>
                    <a:bodyPr/>
                    <a:lstStyle/>
                    <a:p>
                      <a:pPr algn="ctr"/>
                      <a:r>
                        <a:rPr lang="en-US" dirty="0"/>
                        <a:t>Feb</a:t>
                      </a:r>
                      <a:r>
                        <a:rPr lang="en-US" baseline="0" dirty="0"/>
                        <a:t> 2018 Forecast</a:t>
                      </a:r>
                      <a:endParaRPr lang="en-US" dirty="0"/>
                    </a:p>
                  </a:txBody>
                  <a:tcPr/>
                </a:tc>
                <a:tc>
                  <a:txBody>
                    <a:bodyPr/>
                    <a:lstStyle/>
                    <a:p>
                      <a:pPr algn="ctr"/>
                      <a:r>
                        <a:rPr lang="en-US" dirty="0"/>
                        <a:t>Feb 2019 Forecast</a:t>
                      </a:r>
                    </a:p>
                  </a:txBody>
                  <a:tcPr/>
                </a:tc>
                <a:tc>
                  <a:txBody>
                    <a:bodyPr/>
                    <a:lstStyle/>
                    <a:p>
                      <a:pPr algn="ctr"/>
                      <a:r>
                        <a:rPr lang="en-US" dirty="0"/>
                        <a:t>Feb 2020</a:t>
                      </a:r>
                      <a:r>
                        <a:rPr lang="en-US" baseline="0" dirty="0"/>
                        <a:t> Forecast</a:t>
                      </a:r>
                      <a:endParaRPr lang="en-US" dirty="0"/>
                    </a:p>
                  </a:txBody>
                  <a:tcPr/>
                </a:tc>
                <a:tc>
                  <a:txBody>
                    <a:bodyPr/>
                    <a:lstStyle/>
                    <a:p>
                      <a:pPr algn="ctr"/>
                      <a:r>
                        <a:rPr lang="en-US" dirty="0"/>
                        <a:t>Nov</a:t>
                      </a:r>
                      <a:r>
                        <a:rPr lang="en-US" baseline="0" dirty="0"/>
                        <a:t> 2020 Forecast</a:t>
                      </a:r>
                      <a:endParaRPr lang="en-US" dirty="0"/>
                    </a:p>
                  </a:txBody>
                  <a:tcPr/>
                </a:tc>
                <a:extLst>
                  <a:ext uri="{0D108BD9-81ED-4DB2-BD59-A6C34878D82A}">
                    <a16:rowId xmlns:a16="http://schemas.microsoft.com/office/drawing/2014/main" val="10000"/>
                  </a:ext>
                </a:extLst>
              </a:tr>
              <a:tr h="370840">
                <a:tc>
                  <a:txBody>
                    <a:bodyPr/>
                    <a:lstStyle/>
                    <a:p>
                      <a:r>
                        <a:rPr lang="en-US" dirty="0"/>
                        <a:t>General Obligation Bonds</a:t>
                      </a:r>
                    </a:p>
                  </a:txBody>
                  <a:tcPr/>
                </a:tc>
                <a:tc>
                  <a:txBody>
                    <a:bodyPr/>
                    <a:lstStyle/>
                    <a:p>
                      <a:pPr algn="r"/>
                      <a:r>
                        <a:rPr lang="en-US" dirty="0"/>
                        <a:t>5,237,960</a:t>
                      </a:r>
                    </a:p>
                  </a:txBody>
                  <a:tcPr/>
                </a:tc>
                <a:tc>
                  <a:txBody>
                    <a:bodyPr/>
                    <a:lstStyle/>
                    <a:p>
                      <a:pPr algn="r"/>
                      <a:r>
                        <a:rPr lang="en-US" dirty="0"/>
                        <a:t>5,621,332</a:t>
                      </a:r>
                    </a:p>
                  </a:txBody>
                  <a:tcPr/>
                </a:tc>
                <a:tc>
                  <a:txBody>
                    <a:bodyPr/>
                    <a:lstStyle/>
                    <a:p>
                      <a:pPr algn="r"/>
                      <a:r>
                        <a:rPr lang="en-US" dirty="0"/>
                        <a:t>5,177,812</a:t>
                      </a:r>
                    </a:p>
                  </a:txBody>
                  <a:tcPr/>
                </a:tc>
                <a:tc>
                  <a:txBody>
                    <a:bodyPr/>
                    <a:lstStyle/>
                    <a:p>
                      <a:pPr algn="r"/>
                      <a:r>
                        <a:rPr lang="en-US" dirty="0"/>
                        <a:t>6,093,894</a:t>
                      </a:r>
                    </a:p>
                  </a:txBody>
                  <a:tcPr/>
                </a:tc>
                <a:extLst>
                  <a:ext uri="{0D108BD9-81ED-4DB2-BD59-A6C34878D82A}">
                    <a16:rowId xmlns:a16="http://schemas.microsoft.com/office/drawing/2014/main" val="2430847226"/>
                  </a:ext>
                </a:extLst>
              </a:tr>
              <a:tr h="370840">
                <a:tc>
                  <a:txBody>
                    <a:bodyPr/>
                    <a:lstStyle/>
                    <a:p>
                      <a:r>
                        <a:rPr lang="en-US" baseline="0" dirty="0"/>
                        <a:t>Trunk Highway Bonds </a:t>
                      </a:r>
                      <a:endParaRPr lang="en-US" dirty="0"/>
                    </a:p>
                  </a:txBody>
                  <a:tcPr/>
                </a:tc>
                <a:tc>
                  <a:txBody>
                    <a:bodyPr/>
                    <a:lstStyle/>
                    <a:p>
                      <a:pPr algn="r"/>
                      <a:r>
                        <a:rPr lang="en-US" dirty="0"/>
                        <a:t>3,140,637</a:t>
                      </a:r>
                    </a:p>
                  </a:txBody>
                  <a:tcPr/>
                </a:tc>
                <a:tc>
                  <a:txBody>
                    <a:bodyPr/>
                    <a:lstStyle/>
                    <a:p>
                      <a:pPr algn="r"/>
                      <a:r>
                        <a:rPr lang="en-US" dirty="0"/>
                        <a:t>3,401,610</a:t>
                      </a:r>
                    </a:p>
                  </a:txBody>
                  <a:tcPr/>
                </a:tc>
                <a:tc>
                  <a:txBody>
                    <a:bodyPr/>
                    <a:lstStyle/>
                    <a:p>
                      <a:pPr algn="r"/>
                      <a:r>
                        <a:rPr lang="en-US" dirty="0"/>
                        <a:t>3,246,843</a:t>
                      </a:r>
                    </a:p>
                  </a:txBody>
                  <a:tcPr/>
                </a:tc>
                <a:tc>
                  <a:txBody>
                    <a:bodyPr/>
                    <a:lstStyle/>
                    <a:p>
                      <a:pPr algn="r"/>
                      <a:r>
                        <a:rPr lang="en-US" dirty="0"/>
                        <a:t>3,386,252</a:t>
                      </a:r>
                    </a:p>
                  </a:txBody>
                  <a:tcPr/>
                </a:tc>
                <a:extLst>
                  <a:ext uri="{0D108BD9-81ED-4DB2-BD59-A6C34878D82A}">
                    <a16:rowId xmlns:a16="http://schemas.microsoft.com/office/drawing/2014/main" val="10001"/>
                  </a:ext>
                </a:extLst>
              </a:tr>
              <a:tr h="370840">
                <a:tc>
                  <a:txBody>
                    <a:bodyPr/>
                    <a:lstStyle/>
                    <a:p>
                      <a:r>
                        <a:rPr lang="en-US" dirty="0"/>
                        <a:t>Other Debt</a:t>
                      </a:r>
                    </a:p>
                  </a:txBody>
                  <a:tcPr/>
                </a:tc>
                <a:tc>
                  <a:txBody>
                    <a:bodyPr/>
                    <a:lstStyle/>
                    <a:p>
                      <a:pPr algn="r"/>
                      <a:r>
                        <a:rPr lang="en-US" dirty="0"/>
                        <a:t>1,603,840</a:t>
                      </a:r>
                    </a:p>
                  </a:txBody>
                  <a:tcPr/>
                </a:tc>
                <a:tc>
                  <a:txBody>
                    <a:bodyPr/>
                    <a:lstStyle/>
                    <a:p>
                      <a:pPr algn="r"/>
                      <a:r>
                        <a:rPr lang="en-US" dirty="0"/>
                        <a:t>1,606,270</a:t>
                      </a:r>
                    </a:p>
                  </a:txBody>
                  <a:tcPr/>
                </a:tc>
                <a:tc>
                  <a:txBody>
                    <a:bodyPr/>
                    <a:lstStyle/>
                    <a:p>
                      <a:pPr algn="r"/>
                      <a:r>
                        <a:rPr lang="en-US" dirty="0"/>
                        <a:t>1,582,960</a:t>
                      </a:r>
                    </a:p>
                  </a:txBody>
                  <a:tcPr/>
                </a:tc>
                <a:tc>
                  <a:txBody>
                    <a:bodyPr/>
                    <a:lstStyle/>
                    <a:p>
                      <a:pPr algn="r"/>
                      <a:r>
                        <a:rPr lang="en-US" dirty="0"/>
                        <a:t>1,761,691</a:t>
                      </a:r>
                    </a:p>
                  </a:txBody>
                  <a:tcPr/>
                </a:tc>
                <a:extLst>
                  <a:ext uri="{0D108BD9-81ED-4DB2-BD59-A6C34878D82A}">
                    <a16:rowId xmlns:a16="http://schemas.microsoft.com/office/drawing/2014/main" val="10002"/>
                  </a:ext>
                </a:extLst>
              </a:tr>
              <a:tr h="370840">
                <a:tc>
                  <a:txBody>
                    <a:bodyPr/>
                    <a:lstStyle/>
                    <a:p>
                      <a:r>
                        <a:rPr lang="en-US" dirty="0"/>
                        <a:t>Total Debt</a:t>
                      </a:r>
                    </a:p>
                  </a:txBody>
                  <a:tcPr/>
                </a:tc>
                <a:tc>
                  <a:txBody>
                    <a:bodyPr/>
                    <a:lstStyle/>
                    <a:p>
                      <a:pPr algn="r"/>
                      <a:r>
                        <a:rPr lang="en-US" dirty="0"/>
                        <a:t>9,982,437</a:t>
                      </a:r>
                    </a:p>
                  </a:txBody>
                  <a:tcPr/>
                </a:tc>
                <a:tc>
                  <a:txBody>
                    <a:bodyPr/>
                    <a:lstStyle/>
                    <a:p>
                      <a:pPr algn="r"/>
                      <a:r>
                        <a:rPr lang="en-US" dirty="0"/>
                        <a:t>10,629,212</a:t>
                      </a:r>
                    </a:p>
                  </a:txBody>
                  <a:tcPr/>
                </a:tc>
                <a:tc>
                  <a:txBody>
                    <a:bodyPr/>
                    <a:lstStyle/>
                    <a:p>
                      <a:pPr algn="r"/>
                      <a:r>
                        <a:rPr lang="en-US" dirty="0"/>
                        <a:t>10,007,615</a:t>
                      </a:r>
                    </a:p>
                  </a:txBody>
                  <a:tcPr/>
                </a:tc>
                <a:tc>
                  <a:txBody>
                    <a:bodyPr/>
                    <a:lstStyle/>
                    <a:p>
                      <a:pPr algn="r"/>
                      <a:r>
                        <a:rPr lang="en-US" dirty="0"/>
                        <a:t>11,241,837</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838200" y="1193614"/>
            <a:ext cx="7467600" cy="738664"/>
          </a:xfrm>
          <a:prstGeom prst="rect">
            <a:avLst/>
          </a:prstGeom>
          <a:noFill/>
        </p:spPr>
        <p:txBody>
          <a:bodyPr wrap="square" rtlCol="0">
            <a:spAutoFit/>
          </a:bodyPr>
          <a:lstStyle/>
          <a:p>
            <a:pPr algn="ctr"/>
            <a:r>
              <a:rPr lang="en-US" sz="2400" b="1" dirty="0"/>
              <a:t>Total Tax-Supported Debt</a:t>
            </a:r>
          </a:p>
          <a:p>
            <a:pPr algn="ctr"/>
            <a:r>
              <a:rPr lang="en-US" dirty="0"/>
              <a:t>(dollars in thousands)</a:t>
            </a:r>
          </a:p>
        </p:txBody>
      </p:sp>
    </p:spTree>
    <p:extLst>
      <p:ext uri="{BB962C8B-B14F-4D97-AF65-F5344CB8AC3E}">
        <p14:creationId xmlns:p14="http://schemas.microsoft.com/office/powerpoint/2010/main" val="42097292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1970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Capital Investment</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137</a:t>
            </a:fld>
            <a:endParaRPr lang="en-US"/>
          </a:p>
        </p:txBody>
      </p:sp>
      <p:graphicFrame>
        <p:nvGraphicFramePr>
          <p:cNvPr id="8" name="Chart 7"/>
          <p:cNvGraphicFramePr/>
          <p:nvPr/>
        </p:nvGraphicFramePr>
        <p:xfrm>
          <a:off x="914400" y="1129832"/>
          <a:ext cx="7162800" cy="4779509"/>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1219200" y="5909341"/>
            <a:ext cx="8305800" cy="276999"/>
          </a:xfrm>
          <a:prstGeom prst="rect">
            <a:avLst/>
          </a:prstGeom>
          <a:noFill/>
        </p:spPr>
        <p:txBody>
          <a:bodyPr wrap="square" rtlCol="0">
            <a:spAutoFit/>
          </a:bodyPr>
          <a:lstStyle/>
          <a:p>
            <a:r>
              <a:rPr lang="en-US" sz="1200" dirty="0"/>
              <a:t>*Projections are for FY2021-forward; FY2006-FY2020 display actual amounts</a:t>
            </a:r>
          </a:p>
        </p:txBody>
      </p:sp>
    </p:spTree>
    <p:extLst>
      <p:ext uri="{BB962C8B-B14F-4D97-AF65-F5344CB8AC3E}">
        <p14:creationId xmlns:p14="http://schemas.microsoft.com/office/powerpoint/2010/main" val="2079441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2072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62000"/>
          </a:xfrm>
        </p:spPr>
        <p:txBody>
          <a:bodyPr>
            <a:normAutofit/>
          </a:bodyPr>
          <a:lstStyle/>
          <a:p>
            <a:pPr algn="l"/>
            <a:r>
              <a:rPr lang="en-US" sz="2800" b="1" dirty="0"/>
              <a:t>Capital Investment</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138</a:t>
            </a:fld>
            <a:endParaRPr lang="en-US"/>
          </a:p>
        </p:txBody>
      </p:sp>
      <p:sp>
        <p:nvSpPr>
          <p:cNvPr id="3" name="TextBox 2"/>
          <p:cNvSpPr txBox="1"/>
          <p:nvPr/>
        </p:nvSpPr>
        <p:spPr>
          <a:xfrm>
            <a:off x="762000" y="976262"/>
            <a:ext cx="7467600" cy="615553"/>
          </a:xfrm>
          <a:prstGeom prst="rect">
            <a:avLst/>
          </a:prstGeom>
          <a:noFill/>
        </p:spPr>
        <p:txBody>
          <a:bodyPr wrap="square" rtlCol="0">
            <a:spAutoFit/>
          </a:bodyPr>
          <a:lstStyle/>
          <a:p>
            <a:pPr algn="ctr"/>
            <a:r>
              <a:rPr lang="en-US" sz="2000" b="1" dirty="0"/>
              <a:t>Annual Debt Service Payments, Actual and Projected</a:t>
            </a:r>
          </a:p>
          <a:p>
            <a:pPr algn="ctr"/>
            <a:r>
              <a:rPr lang="en-US" sz="1400" b="1" dirty="0"/>
              <a:t>(dollars in thousands)</a:t>
            </a:r>
          </a:p>
        </p:txBody>
      </p:sp>
      <p:graphicFrame>
        <p:nvGraphicFramePr>
          <p:cNvPr id="6" name="Table 5"/>
          <p:cNvGraphicFramePr>
            <a:graphicFrameLocks noGrp="1"/>
          </p:cNvGraphicFramePr>
          <p:nvPr>
            <p:extLst>
              <p:ext uri="{D42A27DB-BD31-4B8C-83A1-F6EECF244321}">
                <p14:modId xmlns:p14="http://schemas.microsoft.com/office/powerpoint/2010/main" val="1368370948"/>
              </p:ext>
            </p:extLst>
          </p:nvPr>
        </p:nvGraphicFramePr>
        <p:xfrm>
          <a:off x="762000" y="1619250"/>
          <a:ext cx="7620000" cy="4800606"/>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208722">
                <a:tc>
                  <a:txBody>
                    <a:bodyPr/>
                    <a:lstStyle/>
                    <a:p>
                      <a:pPr algn="l" fontAlgn="b"/>
                      <a:r>
                        <a:rPr lang="en-US" sz="1100" b="1" i="0" u="none" strike="noStrike" dirty="0">
                          <a:solidFill>
                            <a:srgbClr val="000000"/>
                          </a:solidFill>
                          <a:effectLst/>
                          <a:latin typeface="Calibri" panose="020F0502020204030204" pitchFamily="34" charset="0"/>
                        </a:rPr>
                        <a:t>Fiscal Year</a:t>
                      </a:r>
                    </a:p>
                  </a:txBody>
                  <a:tcPr marL="9525" marR="9525" marT="9525" marB="0" anchor="b">
                    <a:solidFill>
                      <a:srgbClr val="4F81BD">
                        <a:alpha val="60000"/>
                      </a:srgbClr>
                    </a:solidFill>
                  </a:tcPr>
                </a:tc>
                <a:tc>
                  <a:txBody>
                    <a:bodyPr/>
                    <a:lstStyle/>
                    <a:p>
                      <a:pPr algn="ctr" fontAlgn="b"/>
                      <a:r>
                        <a:rPr lang="en-US" sz="1100" b="1" i="0" u="none" strike="noStrike" dirty="0">
                          <a:solidFill>
                            <a:srgbClr val="000000"/>
                          </a:solidFill>
                          <a:effectLst/>
                          <a:latin typeface="Calibri" panose="020F0502020204030204" pitchFamily="34" charset="0"/>
                        </a:rPr>
                        <a:t>G.O.</a:t>
                      </a:r>
                      <a:r>
                        <a:rPr lang="en-US" sz="1100" b="1" i="0" u="none" strike="noStrike" baseline="0" dirty="0">
                          <a:solidFill>
                            <a:srgbClr val="000000"/>
                          </a:solidFill>
                          <a:effectLst/>
                          <a:latin typeface="Calibri" panose="020F0502020204030204" pitchFamily="34" charset="0"/>
                        </a:rPr>
                        <a:t> Bonds</a:t>
                      </a:r>
                      <a:endParaRPr lang="en-US" sz="1100" b="1" i="0" u="none" strike="noStrike" dirty="0">
                        <a:solidFill>
                          <a:srgbClr val="000000"/>
                        </a:solidFill>
                        <a:effectLst/>
                        <a:latin typeface="Calibri" panose="020F0502020204030204" pitchFamily="34" charset="0"/>
                      </a:endParaRPr>
                    </a:p>
                  </a:txBody>
                  <a:tcPr marL="9525" marR="9525" marT="9525" marB="0" anchor="b">
                    <a:solidFill>
                      <a:srgbClr val="4F81BD">
                        <a:alpha val="60000"/>
                      </a:srgbClr>
                    </a:solidFill>
                  </a:tcPr>
                </a:tc>
                <a:tc>
                  <a:txBody>
                    <a:bodyPr/>
                    <a:lstStyle/>
                    <a:p>
                      <a:pPr algn="ctr" fontAlgn="b"/>
                      <a:r>
                        <a:rPr lang="en-US" sz="1100" b="1" i="0" u="none" strike="noStrike" dirty="0">
                          <a:solidFill>
                            <a:srgbClr val="000000"/>
                          </a:solidFill>
                          <a:effectLst/>
                          <a:latin typeface="Calibri" panose="020F0502020204030204" pitchFamily="34" charset="0"/>
                        </a:rPr>
                        <a:t>Trunk Highway Bonds</a:t>
                      </a:r>
                    </a:p>
                  </a:txBody>
                  <a:tcPr marL="9525" marR="9525" marT="9525" marB="0" anchor="b">
                    <a:solidFill>
                      <a:srgbClr val="4F81BD">
                        <a:alpha val="60000"/>
                      </a:srgbClr>
                    </a:solidFill>
                  </a:tcPr>
                </a:tc>
                <a:tc>
                  <a:txBody>
                    <a:bodyPr/>
                    <a:lstStyle/>
                    <a:p>
                      <a:pPr algn="ctr" fontAlgn="b"/>
                      <a:r>
                        <a:rPr lang="en-US" sz="1100" b="1" i="0" u="none" strike="noStrike" dirty="0">
                          <a:solidFill>
                            <a:srgbClr val="000000"/>
                          </a:solidFill>
                          <a:effectLst/>
                          <a:latin typeface="Calibri" panose="020F0502020204030204" pitchFamily="34" charset="0"/>
                        </a:rPr>
                        <a:t>Other Debt</a:t>
                      </a:r>
                    </a:p>
                  </a:txBody>
                  <a:tcPr marL="9525" marR="9525" marT="9525" marB="0" anchor="b">
                    <a:solidFill>
                      <a:srgbClr val="4F81BD">
                        <a:alpha val="60000"/>
                      </a:srgbClr>
                    </a:solidFill>
                  </a:tcPr>
                </a:tc>
                <a:tc>
                  <a:txBody>
                    <a:bodyPr/>
                    <a:lstStyle/>
                    <a:p>
                      <a:pPr algn="ctr" fontAlgn="b"/>
                      <a:r>
                        <a:rPr lang="en-US" sz="1100" b="1" i="0" u="none" strike="noStrike" dirty="0">
                          <a:solidFill>
                            <a:srgbClr val="000000"/>
                          </a:solidFill>
                          <a:effectLst/>
                          <a:latin typeface="Calibri" panose="020F0502020204030204" pitchFamily="34" charset="0"/>
                        </a:rPr>
                        <a:t>Total Debt Service</a:t>
                      </a:r>
                    </a:p>
                  </a:txBody>
                  <a:tcPr marL="9525" marR="9525" marT="9525" marB="0" anchor="b">
                    <a:solidFill>
                      <a:srgbClr val="4F81BD">
                        <a:alpha val="60000"/>
                      </a:srgbClr>
                    </a:solidFill>
                  </a:tcPr>
                </a:tc>
                <a:extLst>
                  <a:ext uri="{0D108BD9-81ED-4DB2-BD59-A6C34878D82A}">
                    <a16:rowId xmlns:a16="http://schemas.microsoft.com/office/drawing/2014/main" val="10000"/>
                  </a:ext>
                </a:extLst>
              </a:tr>
              <a:tr h="208722">
                <a:tc>
                  <a:txBody>
                    <a:bodyPr/>
                    <a:lstStyle/>
                    <a:p>
                      <a:pPr algn="l" fontAlgn="b"/>
                      <a:r>
                        <a:rPr lang="en-US" sz="1100" b="0" i="0" u="none" strike="noStrike">
                          <a:solidFill>
                            <a:srgbClr val="000000"/>
                          </a:solidFill>
                          <a:effectLst/>
                          <a:latin typeface="Calibri" panose="020F0502020204030204" pitchFamily="34" charset="0"/>
                        </a:rPr>
                        <a:t>FY2006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353,728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36,347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10,630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400,705</a:t>
                      </a:r>
                    </a:p>
                  </a:txBody>
                  <a:tcPr marL="9525" marR="9525" marT="9525" marB="0" anchor="b"/>
                </a:tc>
                <a:extLst>
                  <a:ext uri="{0D108BD9-81ED-4DB2-BD59-A6C34878D82A}">
                    <a16:rowId xmlns:a16="http://schemas.microsoft.com/office/drawing/2014/main" val="10001"/>
                  </a:ext>
                </a:extLst>
              </a:tr>
              <a:tr h="208722">
                <a:tc>
                  <a:txBody>
                    <a:bodyPr/>
                    <a:lstStyle/>
                    <a:p>
                      <a:pPr algn="l" fontAlgn="b"/>
                      <a:r>
                        <a:rPr lang="en-US" sz="1100" b="0" i="0" u="none" strike="noStrike">
                          <a:solidFill>
                            <a:srgbClr val="000000"/>
                          </a:solidFill>
                          <a:effectLst/>
                          <a:latin typeface="Calibri" panose="020F0502020204030204" pitchFamily="34" charset="0"/>
                        </a:rPr>
                        <a:t>FY2007</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400,146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53,752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14,695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468,593</a:t>
                      </a:r>
                    </a:p>
                  </a:txBody>
                  <a:tcPr marL="9525" marR="9525" marT="9525" marB="0" anchor="b"/>
                </a:tc>
                <a:extLst>
                  <a:ext uri="{0D108BD9-81ED-4DB2-BD59-A6C34878D82A}">
                    <a16:rowId xmlns:a16="http://schemas.microsoft.com/office/drawing/2014/main" val="10002"/>
                  </a:ext>
                </a:extLst>
              </a:tr>
              <a:tr h="208722">
                <a:tc>
                  <a:txBody>
                    <a:bodyPr/>
                    <a:lstStyle/>
                    <a:p>
                      <a:pPr algn="l" fontAlgn="b"/>
                      <a:r>
                        <a:rPr lang="en-US" sz="1100" b="0" i="0" u="none" strike="noStrike">
                          <a:solidFill>
                            <a:srgbClr val="000000"/>
                          </a:solidFill>
                          <a:effectLst/>
                          <a:latin typeface="Calibri" panose="020F0502020204030204" pitchFamily="34" charset="0"/>
                        </a:rPr>
                        <a:t>FY2008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409,426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52,170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17,999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479,595</a:t>
                      </a:r>
                    </a:p>
                  </a:txBody>
                  <a:tcPr marL="9525" marR="9525" marT="9525" marB="0" anchor="b"/>
                </a:tc>
                <a:extLst>
                  <a:ext uri="{0D108BD9-81ED-4DB2-BD59-A6C34878D82A}">
                    <a16:rowId xmlns:a16="http://schemas.microsoft.com/office/drawing/2014/main" val="10003"/>
                  </a:ext>
                </a:extLst>
              </a:tr>
              <a:tr h="208722">
                <a:tc>
                  <a:txBody>
                    <a:bodyPr/>
                    <a:lstStyle/>
                    <a:p>
                      <a:pPr algn="l" fontAlgn="b"/>
                      <a:r>
                        <a:rPr lang="en-US" sz="1100" b="0" i="0" u="none" strike="noStrike">
                          <a:solidFill>
                            <a:srgbClr val="000000"/>
                          </a:solidFill>
                          <a:effectLst/>
                          <a:latin typeface="Calibri" panose="020F0502020204030204" pitchFamily="34" charset="0"/>
                        </a:rPr>
                        <a:t>FY2009</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452,978</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59,542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24,259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536,779</a:t>
                      </a:r>
                    </a:p>
                  </a:txBody>
                  <a:tcPr marL="9525" marR="9525" marT="9525" marB="0" anchor="b"/>
                </a:tc>
                <a:extLst>
                  <a:ext uri="{0D108BD9-81ED-4DB2-BD59-A6C34878D82A}">
                    <a16:rowId xmlns:a16="http://schemas.microsoft.com/office/drawing/2014/main" val="10004"/>
                  </a:ext>
                </a:extLst>
              </a:tr>
              <a:tr h="208722">
                <a:tc>
                  <a:txBody>
                    <a:bodyPr/>
                    <a:lstStyle/>
                    <a:p>
                      <a:pPr algn="l" fontAlgn="b"/>
                      <a:r>
                        <a:rPr lang="en-US" sz="1100" b="0" i="0" u="none" strike="noStrike">
                          <a:solidFill>
                            <a:srgbClr val="000000"/>
                          </a:solidFill>
                          <a:effectLst/>
                          <a:latin typeface="Calibri" panose="020F0502020204030204" pitchFamily="34" charset="0"/>
                        </a:rPr>
                        <a:t>FY2010</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429,123</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70,542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27,640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527,305</a:t>
                      </a:r>
                    </a:p>
                  </a:txBody>
                  <a:tcPr marL="9525" marR="9525" marT="9525" marB="0" anchor="b"/>
                </a:tc>
                <a:extLst>
                  <a:ext uri="{0D108BD9-81ED-4DB2-BD59-A6C34878D82A}">
                    <a16:rowId xmlns:a16="http://schemas.microsoft.com/office/drawing/2014/main" val="10005"/>
                  </a:ext>
                </a:extLst>
              </a:tr>
              <a:tr h="208722">
                <a:tc>
                  <a:txBody>
                    <a:bodyPr/>
                    <a:lstStyle/>
                    <a:p>
                      <a:pPr algn="l" fontAlgn="b"/>
                      <a:r>
                        <a:rPr lang="en-US" sz="1100" b="0" i="0" u="none" strike="noStrike">
                          <a:solidFill>
                            <a:srgbClr val="000000"/>
                          </a:solidFill>
                          <a:effectLst/>
                          <a:latin typeface="Calibri" panose="020F0502020204030204" pitchFamily="34" charset="0"/>
                        </a:rPr>
                        <a:t>FY2011</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398,799</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45,225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30,393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474,417</a:t>
                      </a:r>
                    </a:p>
                  </a:txBody>
                  <a:tcPr marL="9525" marR="9525" marT="9525" marB="0" anchor="b"/>
                </a:tc>
                <a:extLst>
                  <a:ext uri="{0D108BD9-81ED-4DB2-BD59-A6C34878D82A}">
                    <a16:rowId xmlns:a16="http://schemas.microsoft.com/office/drawing/2014/main" val="10006"/>
                  </a:ext>
                </a:extLst>
              </a:tr>
              <a:tr h="208722">
                <a:tc>
                  <a:txBody>
                    <a:bodyPr/>
                    <a:lstStyle/>
                    <a:p>
                      <a:pPr algn="l" fontAlgn="b"/>
                      <a:r>
                        <a:rPr lang="en-US" sz="1100" b="0" i="0" u="none" strike="noStrike">
                          <a:solidFill>
                            <a:srgbClr val="000000"/>
                          </a:solidFill>
                          <a:effectLst/>
                          <a:latin typeface="Calibri" panose="020F0502020204030204" pitchFamily="34" charset="0"/>
                        </a:rPr>
                        <a:t>FY2012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190,799</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72,601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38,194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301,594</a:t>
                      </a:r>
                    </a:p>
                  </a:txBody>
                  <a:tcPr marL="9525" marR="9525" marT="9525" marB="0" anchor="b"/>
                </a:tc>
                <a:extLst>
                  <a:ext uri="{0D108BD9-81ED-4DB2-BD59-A6C34878D82A}">
                    <a16:rowId xmlns:a16="http://schemas.microsoft.com/office/drawing/2014/main" val="10007"/>
                  </a:ext>
                </a:extLst>
              </a:tr>
              <a:tr h="208722">
                <a:tc>
                  <a:txBody>
                    <a:bodyPr/>
                    <a:lstStyle/>
                    <a:p>
                      <a:pPr algn="l" fontAlgn="b"/>
                      <a:r>
                        <a:rPr lang="en-US" sz="1100" b="0" i="0" u="none" strike="noStrike">
                          <a:solidFill>
                            <a:srgbClr val="000000"/>
                          </a:solidFill>
                          <a:effectLst/>
                          <a:latin typeface="Calibri" panose="020F0502020204030204" pitchFamily="34" charset="0"/>
                        </a:rPr>
                        <a:t>FY2013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222,584</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120,305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49,236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392,125</a:t>
                      </a:r>
                    </a:p>
                  </a:txBody>
                  <a:tcPr marL="9525" marR="9525" marT="9525" marB="0" anchor="b"/>
                </a:tc>
                <a:extLst>
                  <a:ext uri="{0D108BD9-81ED-4DB2-BD59-A6C34878D82A}">
                    <a16:rowId xmlns:a16="http://schemas.microsoft.com/office/drawing/2014/main" val="10008"/>
                  </a:ext>
                </a:extLst>
              </a:tr>
              <a:tr h="208722">
                <a:tc>
                  <a:txBody>
                    <a:bodyPr/>
                    <a:lstStyle/>
                    <a:p>
                      <a:pPr algn="l" fontAlgn="b"/>
                      <a:r>
                        <a:rPr lang="en-US" sz="1100" b="0" i="0" u="none" strike="noStrike">
                          <a:solidFill>
                            <a:srgbClr val="000000"/>
                          </a:solidFill>
                          <a:effectLst/>
                          <a:latin typeface="Calibri" panose="020F0502020204030204" pitchFamily="34" charset="0"/>
                        </a:rPr>
                        <a:t>FY2014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619,935</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136,488</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97,492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853,915</a:t>
                      </a:r>
                    </a:p>
                  </a:txBody>
                  <a:tcPr marL="9525" marR="9525" marT="9525" marB="0" anchor="b"/>
                </a:tc>
                <a:extLst>
                  <a:ext uri="{0D108BD9-81ED-4DB2-BD59-A6C34878D82A}">
                    <a16:rowId xmlns:a16="http://schemas.microsoft.com/office/drawing/2014/main" val="10009"/>
                  </a:ext>
                </a:extLst>
              </a:tr>
              <a:tr h="208722">
                <a:tc>
                  <a:txBody>
                    <a:bodyPr/>
                    <a:lstStyle/>
                    <a:p>
                      <a:pPr algn="l" fontAlgn="b"/>
                      <a:r>
                        <a:rPr lang="en-US" sz="1100" b="0" i="0" u="none" strike="noStrike">
                          <a:solidFill>
                            <a:srgbClr val="000000"/>
                          </a:solidFill>
                          <a:effectLst/>
                          <a:latin typeface="Calibri" panose="020F0502020204030204" pitchFamily="34" charset="0"/>
                        </a:rPr>
                        <a:t>FY2015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623,060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154,593</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147,149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924,802</a:t>
                      </a:r>
                    </a:p>
                  </a:txBody>
                  <a:tcPr marL="9525" marR="9525" marT="9525" marB="0" anchor="b"/>
                </a:tc>
                <a:extLst>
                  <a:ext uri="{0D108BD9-81ED-4DB2-BD59-A6C34878D82A}">
                    <a16:rowId xmlns:a16="http://schemas.microsoft.com/office/drawing/2014/main" val="10010"/>
                  </a:ext>
                </a:extLst>
              </a:tr>
              <a:tr h="208722">
                <a:tc>
                  <a:txBody>
                    <a:bodyPr/>
                    <a:lstStyle/>
                    <a:p>
                      <a:pPr algn="l" fontAlgn="b"/>
                      <a:r>
                        <a:rPr lang="en-US" sz="1100" b="0" i="0" u="none" strike="noStrike">
                          <a:solidFill>
                            <a:srgbClr val="000000"/>
                          </a:solidFill>
                          <a:effectLst/>
                          <a:latin typeface="Calibri" panose="020F0502020204030204" pitchFamily="34" charset="0"/>
                        </a:rPr>
                        <a:t>FY2016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609,285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180,725</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148,484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938,494</a:t>
                      </a:r>
                    </a:p>
                  </a:txBody>
                  <a:tcPr marL="9525" marR="9525" marT="9525" marB="0" anchor="b"/>
                </a:tc>
                <a:extLst>
                  <a:ext uri="{0D108BD9-81ED-4DB2-BD59-A6C34878D82A}">
                    <a16:rowId xmlns:a16="http://schemas.microsoft.com/office/drawing/2014/main" val="10011"/>
                  </a:ext>
                </a:extLst>
              </a:tr>
              <a:tr h="208722">
                <a:tc>
                  <a:txBody>
                    <a:bodyPr/>
                    <a:lstStyle/>
                    <a:p>
                      <a:pPr algn="l" fontAlgn="b"/>
                      <a:r>
                        <a:rPr lang="en-US" sz="1100" b="0" i="0" u="none" strike="noStrike" dirty="0">
                          <a:solidFill>
                            <a:srgbClr val="000000"/>
                          </a:solidFill>
                          <a:effectLst/>
                          <a:latin typeface="Calibri" panose="020F0502020204030204" pitchFamily="34" charset="0"/>
                        </a:rPr>
                        <a:t>FY2017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529,215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193,539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150,838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873,593</a:t>
                      </a:r>
                    </a:p>
                  </a:txBody>
                  <a:tcPr marL="9525" marR="9525" marT="9525" marB="0" anchor="b"/>
                </a:tc>
                <a:extLst>
                  <a:ext uri="{0D108BD9-81ED-4DB2-BD59-A6C34878D82A}">
                    <a16:rowId xmlns:a16="http://schemas.microsoft.com/office/drawing/2014/main" val="10012"/>
                  </a:ext>
                </a:extLst>
              </a:tr>
              <a:tr h="208722">
                <a:tc>
                  <a:txBody>
                    <a:bodyPr/>
                    <a:lstStyle/>
                    <a:p>
                      <a:pPr algn="l" fontAlgn="b"/>
                      <a:r>
                        <a:rPr lang="en-US" sz="1100" b="0" i="0" u="none" strike="noStrike" dirty="0">
                          <a:solidFill>
                            <a:srgbClr val="000000"/>
                          </a:solidFill>
                          <a:effectLst/>
                          <a:latin typeface="Calibri" panose="020F0502020204030204" pitchFamily="34" charset="0"/>
                        </a:rPr>
                        <a:t>FY2018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563,123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211,009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150,439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924,572</a:t>
                      </a:r>
                    </a:p>
                  </a:txBody>
                  <a:tcPr marL="9525" marR="9525" marT="9525" marB="0" anchor="b"/>
                </a:tc>
                <a:extLst>
                  <a:ext uri="{0D108BD9-81ED-4DB2-BD59-A6C34878D82A}">
                    <a16:rowId xmlns:a16="http://schemas.microsoft.com/office/drawing/2014/main" val="10013"/>
                  </a:ext>
                </a:extLst>
              </a:tr>
              <a:tr h="208722">
                <a:tc>
                  <a:txBody>
                    <a:bodyPr/>
                    <a:lstStyle/>
                    <a:p>
                      <a:pPr algn="l" fontAlgn="b"/>
                      <a:r>
                        <a:rPr lang="en-US" sz="1100" b="0" i="0" u="none" strike="noStrike" dirty="0">
                          <a:solidFill>
                            <a:srgbClr val="000000"/>
                          </a:solidFill>
                          <a:effectLst/>
                          <a:latin typeface="Calibri" panose="020F0502020204030204" pitchFamily="34" charset="0"/>
                        </a:rPr>
                        <a:t>FY2019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549,785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214,903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150,675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915,363</a:t>
                      </a:r>
                    </a:p>
                  </a:txBody>
                  <a:tcPr marL="9525" marR="9525" marT="9525" marB="0" anchor="b"/>
                </a:tc>
                <a:extLst>
                  <a:ext uri="{0D108BD9-81ED-4DB2-BD59-A6C34878D82A}">
                    <a16:rowId xmlns:a16="http://schemas.microsoft.com/office/drawing/2014/main" val="10014"/>
                  </a:ext>
                </a:extLst>
              </a:tr>
              <a:tr h="208722">
                <a:tc>
                  <a:txBody>
                    <a:bodyPr/>
                    <a:lstStyle/>
                    <a:p>
                      <a:pPr algn="l" fontAlgn="b"/>
                      <a:r>
                        <a:rPr lang="en-US" sz="1100" b="0" i="0" u="none" strike="noStrike" dirty="0">
                          <a:solidFill>
                            <a:srgbClr val="000000"/>
                          </a:solidFill>
                          <a:effectLst/>
                          <a:latin typeface="Calibri" panose="020F0502020204030204" pitchFamily="34" charset="0"/>
                        </a:rPr>
                        <a:t>FY2020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540,081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209,821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144,487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894,389</a:t>
                      </a:r>
                    </a:p>
                  </a:txBody>
                  <a:tcPr marL="9525" marR="9525" marT="9525" marB="0" anchor="b"/>
                </a:tc>
                <a:extLst>
                  <a:ext uri="{0D108BD9-81ED-4DB2-BD59-A6C34878D82A}">
                    <a16:rowId xmlns:a16="http://schemas.microsoft.com/office/drawing/2014/main" val="10015"/>
                  </a:ext>
                </a:extLst>
              </a:tr>
              <a:tr h="208722">
                <a:tc>
                  <a:txBody>
                    <a:bodyPr/>
                    <a:lstStyle/>
                    <a:p>
                      <a:pPr algn="l" fontAlgn="b"/>
                      <a:r>
                        <a:rPr lang="en-US" sz="1100" b="0" i="0" u="none" strike="noStrike" dirty="0">
                          <a:solidFill>
                            <a:srgbClr val="000000"/>
                          </a:solidFill>
                          <a:effectLst/>
                          <a:latin typeface="Calibri" panose="020F0502020204030204" pitchFamily="34" charset="0"/>
                        </a:rPr>
                        <a:t>FY2021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515,544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177,571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145,383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838,498</a:t>
                      </a:r>
                    </a:p>
                  </a:txBody>
                  <a:tcPr marL="9525" marR="9525" marT="9525" marB="0" anchor="b"/>
                </a:tc>
                <a:extLst>
                  <a:ext uri="{0D108BD9-81ED-4DB2-BD59-A6C34878D82A}">
                    <a16:rowId xmlns:a16="http://schemas.microsoft.com/office/drawing/2014/main" val="10016"/>
                  </a:ext>
                </a:extLst>
              </a:tr>
              <a:tr h="208722">
                <a:tc>
                  <a:txBody>
                    <a:bodyPr/>
                    <a:lstStyle/>
                    <a:p>
                      <a:pPr algn="l" fontAlgn="b"/>
                      <a:r>
                        <a:rPr lang="en-US" sz="1100" b="0" i="0" u="none" strike="noStrike" dirty="0">
                          <a:solidFill>
                            <a:srgbClr val="000000"/>
                          </a:solidFill>
                          <a:effectLst/>
                          <a:latin typeface="Calibri" panose="020F0502020204030204" pitchFamily="34" charset="0"/>
                        </a:rPr>
                        <a:t>FY2022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631,510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222,773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152,019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1,006,303</a:t>
                      </a:r>
                    </a:p>
                  </a:txBody>
                  <a:tcPr marL="9525" marR="9525" marT="9525" marB="0" anchor="b"/>
                </a:tc>
                <a:extLst>
                  <a:ext uri="{0D108BD9-81ED-4DB2-BD59-A6C34878D82A}">
                    <a16:rowId xmlns:a16="http://schemas.microsoft.com/office/drawing/2014/main" val="10017"/>
                  </a:ext>
                </a:extLst>
              </a:tr>
              <a:tr h="208722">
                <a:tc>
                  <a:txBody>
                    <a:bodyPr/>
                    <a:lstStyle/>
                    <a:p>
                      <a:pPr algn="l" fontAlgn="b"/>
                      <a:r>
                        <a:rPr lang="en-US" sz="1100" b="0" i="0" u="none" strike="noStrike" dirty="0">
                          <a:solidFill>
                            <a:srgbClr val="000000"/>
                          </a:solidFill>
                          <a:effectLst/>
                          <a:latin typeface="Calibri" panose="020F0502020204030204" pitchFamily="34" charset="0"/>
                        </a:rPr>
                        <a:t>FY2023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625,435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256,735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154,743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1,036,913</a:t>
                      </a:r>
                    </a:p>
                  </a:txBody>
                  <a:tcPr marL="9525" marR="9525" marT="9525" marB="0" anchor="b"/>
                </a:tc>
                <a:extLst>
                  <a:ext uri="{0D108BD9-81ED-4DB2-BD59-A6C34878D82A}">
                    <a16:rowId xmlns:a16="http://schemas.microsoft.com/office/drawing/2014/main" val="10018"/>
                  </a:ext>
                </a:extLst>
              </a:tr>
              <a:tr h="208722">
                <a:tc>
                  <a:txBody>
                    <a:bodyPr/>
                    <a:lstStyle/>
                    <a:p>
                      <a:pPr algn="l" fontAlgn="b"/>
                      <a:r>
                        <a:rPr lang="en-US" sz="1100" b="0" i="0" u="none" strike="noStrike" dirty="0">
                          <a:solidFill>
                            <a:srgbClr val="000000"/>
                          </a:solidFill>
                          <a:effectLst/>
                          <a:latin typeface="Calibri" panose="020F0502020204030204" pitchFamily="34" charset="0"/>
                        </a:rPr>
                        <a:t>FY2024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638,836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274,759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154,866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1,068,461</a:t>
                      </a:r>
                    </a:p>
                  </a:txBody>
                  <a:tcPr marL="9525" marR="9525" marT="9525" marB="0" anchor="b"/>
                </a:tc>
                <a:extLst>
                  <a:ext uri="{0D108BD9-81ED-4DB2-BD59-A6C34878D82A}">
                    <a16:rowId xmlns:a16="http://schemas.microsoft.com/office/drawing/2014/main" val="1005308091"/>
                  </a:ext>
                </a:extLst>
              </a:tr>
              <a:tr h="208722">
                <a:tc>
                  <a:txBody>
                    <a:bodyPr/>
                    <a:lstStyle/>
                    <a:p>
                      <a:pPr algn="l" fontAlgn="b"/>
                      <a:r>
                        <a:rPr lang="en-US" sz="1100" b="0" i="0" u="none" strike="noStrike" dirty="0">
                          <a:solidFill>
                            <a:srgbClr val="000000"/>
                          </a:solidFill>
                          <a:effectLst/>
                          <a:latin typeface="Calibri" panose="020F0502020204030204" pitchFamily="34" charset="0"/>
                        </a:rPr>
                        <a:t>FY2025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643,718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278,734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155,142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1,077,593</a:t>
                      </a:r>
                    </a:p>
                  </a:txBody>
                  <a:tcPr marL="9525" marR="9525" marT="9525" marB="0" anchor="b"/>
                </a:tc>
                <a:extLst>
                  <a:ext uri="{0D108BD9-81ED-4DB2-BD59-A6C34878D82A}">
                    <a16:rowId xmlns:a16="http://schemas.microsoft.com/office/drawing/2014/main" val="3494052297"/>
                  </a:ext>
                </a:extLst>
              </a:tr>
              <a:tr h="208722">
                <a:tc>
                  <a:txBody>
                    <a:bodyPr/>
                    <a:lstStyle/>
                    <a:p>
                      <a:pPr algn="l" fontAlgn="b"/>
                      <a:r>
                        <a:rPr lang="en-US" sz="1100" b="0" i="0" u="none" strike="noStrike" dirty="0">
                          <a:solidFill>
                            <a:srgbClr val="000000"/>
                          </a:solidFill>
                          <a:effectLst/>
                          <a:latin typeface="Calibri" panose="020F0502020204030204" pitchFamily="34" charset="0"/>
                        </a:rPr>
                        <a:t>FY2026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639,828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276,210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143,214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1,059,253</a:t>
                      </a:r>
                    </a:p>
                  </a:txBody>
                  <a:tcPr marL="9525" marR="9525" marT="9525" marB="0" anchor="b"/>
                </a:tc>
                <a:extLst>
                  <a:ext uri="{0D108BD9-81ED-4DB2-BD59-A6C34878D82A}">
                    <a16:rowId xmlns:a16="http://schemas.microsoft.com/office/drawing/2014/main" val="1605391662"/>
                  </a:ext>
                </a:extLst>
              </a:tr>
              <a:tr h="208722">
                <a:tc>
                  <a:txBody>
                    <a:bodyPr/>
                    <a:lstStyle/>
                    <a:p>
                      <a:pPr algn="l" fontAlgn="b"/>
                      <a:r>
                        <a:rPr lang="en-US" sz="1100" b="0" i="0" u="none" strike="noStrike" dirty="0">
                          <a:solidFill>
                            <a:srgbClr val="000000"/>
                          </a:solidFill>
                          <a:effectLst/>
                          <a:latin typeface="Calibri" panose="020F0502020204030204" pitchFamily="34" charset="0"/>
                        </a:rPr>
                        <a:t>FY2027 (projected)</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657,190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274,672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143,792</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1,075,654</a:t>
                      </a:r>
                    </a:p>
                  </a:txBody>
                  <a:tcPr marL="9525" marR="9525" marT="9525" marB="0" anchor="b"/>
                </a:tc>
                <a:extLst>
                  <a:ext uri="{0D108BD9-81ED-4DB2-BD59-A6C34878D82A}">
                    <a16:rowId xmlns:a16="http://schemas.microsoft.com/office/drawing/2014/main" val="449943284"/>
                  </a:ext>
                </a:extLst>
              </a:tr>
            </a:tbl>
          </a:graphicData>
        </a:graphic>
      </p:graphicFrame>
    </p:spTree>
    <p:extLst>
      <p:ext uri="{BB962C8B-B14F-4D97-AF65-F5344CB8AC3E}">
        <p14:creationId xmlns:p14="http://schemas.microsoft.com/office/powerpoint/2010/main" val="30381193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2174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5700" b="1" dirty="0"/>
              <a:t>Housing</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900" b="0" i="0" u="none" strike="noStrike" kern="1200" cap="none" spc="0" normalizeH="0" baseline="0" noProof="0" dirty="0">
                <a:ln>
                  <a:noFill/>
                </a:ln>
                <a:solidFill>
                  <a:schemeClr val="tx1"/>
                </a:solidFill>
                <a:effectLst/>
                <a:uLnTx/>
                <a:uFillTx/>
              </a:rPr>
              <a:t>Presented by: </a:t>
            </a:r>
          </a:p>
          <a:p>
            <a:pPr lvl="0">
              <a:lnSpc>
                <a:spcPct val="90000"/>
              </a:lnSpc>
            </a:pPr>
            <a:endParaRPr lang="en-US" sz="1900" b="1" dirty="0"/>
          </a:p>
          <a:p>
            <a:pPr marL="342900" lvl="0" indent="-342900">
              <a:lnSpc>
                <a:spcPct val="80000"/>
              </a:lnSpc>
              <a:spcBef>
                <a:spcPct val="20000"/>
              </a:spcBef>
              <a:defRPr/>
            </a:pPr>
            <a:r>
              <a:rPr lang="en-US" sz="1900" dirty="0"/>
              <a:t>Dan Mueller</a:t>
            </a:r>
          </a:p>
          <a:p>
            <a:pPr marL="342900" lvl="0" indent="-342900">
              <a:lnSpc>
                <a:spcPct val="80000"/>
              </a:lnSpc>
              <a:spcBef>
                <a:spcPct val="20000"/>
              </a:spcBef>
              <a:defRPr/>
            </a:pPr>
            <a:r>
              <a:rPr lang="en-US" sz="1900" dirty="0"/>
              <a:t>Fiscal Analyst</a:t>
            </a:r>
          </a:p>
          <a:p>
            <a:pPr marL="342900" lvl="0" indent="-342900">
              <a:lnSpc>
                <a:spcPct val="80000"/>
              </a:lnSpc>
              <a:spcBef>
                <a:spcPct val="20000"/>
              </a:spcBef>
              <a:defRPr/>
            </a:pPr>
            <a:r>
              <a:rPr lang="en-US" sz="1900" dirty="0">
                <a:hlinkClick r:id="rId5"/>
              </a:rPr>
              <a:t>Daniel.Mueller@senate.mn</a:t>
            </a:r>
            <a:endParaRPr lang="en-US" sz="1900" dirty="0"/>
          </a:p>
          <a:p>
            <a:pPr marL="342900" lvl="0" indent="-342900">
              <a:lnSpc>
                <a:spcPct val="80000"/>
              </a:lnSpc>
              <a:spcBef>
                <a:spcPct val="20000"/>
              </a:spcBef>
              <a:defRPr/>
            </a:pPr>
            <a:r>
              <a:rPr lang="en-US" sz="1900" dirty="0"/>
              <a:t>651-296-7680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139</a:t>
            </a:fld>
            <a:endParaRPr lang="en-US"/>
          </a:p>
        </p:txBody>
      </p:sp>
    </p:spTree>
    <p:extLst>
      <p:ext uri="{BB962C8B-B14F-4D97-AF65-F5344CB8AC3E}">
        <p14:creationId xmlns:p14="http://schemas.microsoft.com/office/powerpoint/2010/main" val="115937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23900" y="1753889"/>
            <a:ext cx="7772400" cy="4321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b="1" dirty="0">
                <a:latin typeface="+mn-lt"/>
              </a:rPr>
              <a:t>State Budget Forecasts </a:t>
            </a:r>
            <a:r>
              <a:rPr lang="en-US" altLang="en-US" sz="1400" b="1" dirty="0">
                <a:latin typeface="+mn-lt"/>
              </a:rPr>
              <a:t>(</a:t>
            </a:r>
            <a:r>
              <a:rPr lang="en-US" altLang="en-US" sz="1400" b="1" dirty="0">
                <a:latin typeface="+mn-lt"/>
                <a:hlinkClick r:id="rId3"/>
              </a:rPr>
              <a:t>https://mn.gov/mmb/forecast/forecast/</a:t>
            </a:r>
            <a:r>
              <a:rPr lang="en-US" altLang="en-US" sz="1400" b="1" dirty="0">
                <a:latin typeface="+mn-lt"/>
              </a:rPr>
              <a:t>)</a:t>
            </a:r>
          </a:p>
          <a:p>
            <a:pPr>
              <a:lnSpc>
                <a:spcPct val="80000"/>
              </a:lnSpc>
            </a:pPr>
            <a:r>
              <a:rPr lang="en-US" altLang="en-US" sz="1800" b="1" dirty="0">
                <a:latin typeface="+mn-lt"/>
              </a:rPr>
              <a:t>Budget Books—Executive Budget Materials </a:t>
            </a:r>
            <a:r>
              <a:rPr lang="en-US" altLang="en-US" sz="1400" b="1" dirty="0">
                <a:latin typeface="+mn-lt"/>
              </a:rPr>
              <a:t>(</a:t>
            </a:r>
            <a:r>
              <a:rPr lang="en-US" altLang="en-US" sz="1400" b="1" dirty="0">
                <a:latin typeface="+mn-lt"/>
                <a:hlinkClick r:id="rId4"/>
              </a:rPr>
              <a:t>https://mn.gov/mmb/budget/current-budget/governors-budget-recommendations/</a:t>
            </a:r>
            <a:r>
              <a:rPr lang="en-US" altLang="en-US" sz="1400" b="1" dirty="0">
                <a:latin typeface="+mn-lt"/>
              </a:rPr>
              <a:t>)</a:t>
            </a:r>
          </a:p>
          <a:p>
            <a:pPr>
              <a:lnSpc>
                <a:spcPct val="80000"/>
              </a:lnSpc>
            </a:pPr>
            <a:r>
              <a:rPr lang="en-US" altLang="en-US" sz="1800" b="1" dirty="0">
                <a:latin typeface="+mn-lt"/>
              </a:rPr>
              <a:t>Fiscal Notes </a:t>
            </a:r>
            <a:r>
              <a:rPr lang="en-US" altLang="en-US" sz="1400" b="1" dirty="0">
                <a:latin typeface="+mn-lt"/>
              </a:rPr>
              <a:t>(</a:t>
            </a:r>
            <a:r>
              <a:rPr lang="en-US" altLang="en-US" sz="1400" b="1" dirty="0">
                <a:latin typeface="+mn-lt"/>
                <a:hlinkClick r:id="rId5"/>
              </a:rPr>
              <a:t>https://mn.gov/mmbapps/fnsearchlbo/</a:t>
            </a:r>
            <a:r>
              <a:rPr lang="en-US" altLang="en-US" sz="1400" b="1" dirty="0">
                <a:latin typeface="+mn-lt"/>
              </a:rPr>
              <a:t>)</a:t>
            </a:r>
          </a:p>
          <a:p>
            <a:pPr marL="457200" lvl="1" indent="0">
              <a:lnSpc>
                <a:spcPct val="80000"/>
              </a:lnSpc>
              <a:buNone/>
            </a:pPr>
            <a:r>
              <a:rPr lang="en-US" altLang="en-US" sz="1800" dirty="0">
                <a:latin typeface="+mn-lt"/>
              </a:rPr>
              <a:t>A formal document prepared by the relevant state agencies, with oversight from the Legislative Budget Office, that estimates the costs, savings, revenue gain/loss that would result from proposed legislation. </a:t>
            </a:r>
          </a:p>
          <a:p>
            <a:pPr>
              <a:lnSpc>
                <a:spcPct val="80000"/>
              </a:lnSpc>
            </a:pPr>
            <a:r>
              <a:rPr lang="en-US" altLang="en-US" sz="1800" b="1" dirty="0">
                <a:latin typeface="+mn-lt"/>
              </a:rPr>
              <a:t>Revenue Analyses </a:t>
            </a:r>
            <a:r>
              <a:rPr lang="en-US" altLang="en-US" sz="1400" b="1" dirty="0">
                <a:latin typeface="+mn-lt"/>
              </a:rPr>
              <a:t>(</a:t>
            </a:r>
            <a:r>
              <a:rPr lang="en-US" altLang="en-US" sz="1400" b="1" dirty="0">
                <a:latin typeface="+mn-lt"/>
                <a:hlinkClick r:id="rId6"/>
              </a:rPr>
              <a:t>https://www.revenue.state.mn.us/revenue-analyses</a:t>
            </a:r>
            <a:r>
              <a:rPr lang="en-US" altLang="en-US" sz="1400" b="1" dirty="0">
                <a:latin typeface="+mn-lt"/>
              </a:rPr>
              <a:t>)</a:t>
            </a:r>
          </a:p>
          <a:p>
            <a:pPr marL="457200" lvl="1" indent="0">
              <a:lnSpc>
                <a:spcPct val="80000"/>
              </a:lnSpc>
              <a:buNone/>
            </a:pPr>
            <a:r>
              <a:rPr lang="en-US" altLang="en-US" sz="1800" dirty="0">
                <a:latin typeface="+mn-lt"/>
              </a:rPr>
              <a:t>A formal document prepared by the Department of Revenue that estimates the revenue/spending change that would result from the proposed change to state or local tax laws or property tax aids and credit programs.</a:t>
            </a:r>
          </a:p>
          <a:p>
            <a:pPr>
              <a:lnSpc>
                <a:spcPct val="80000"/>
              </a:lnSpc>
            </a:pPr>
            <a:r>
              <a:rPr lang="en-US" altLang="en-US" sz="1800" b="1" dirty="0">
                <a:latin typeface="+mn-lt"/>
              </a:rPr>
              <a:t>Legislative Budget Tracking Spreadsheets </a:t>
            </a:r>
            <a:r>
              <a:rPr lang="en-US" altLang="en-US" sz="1400" b="1" dirty="0">
                <a:latin typeface="+mn-lt"/>
              </a:rPr>
              <a:t>(</a:t>
            </a:r>
            <a:r>
              <a:rPr lang="en-US" altLang="en-US" sz="1400" b="1" dirty="0">
                <a:latin typeface="+mn-lt"/>
                <a:hlinkClick r:id="rId7"/>
              </a:rPr>
              <a:t>http://www.house.leg.state.mn.us/Fiscal/Home/TrackingSheets</a:t>
            </a:r>
            <a:r>
              <a:rPr lang="en-US" altLang="en-US" sz="1400" b="1" dirty="0">
                <a:latin typeface="+mn-lt"/>
              </a:rPr>
              <a:t> ; </a:t>
            </a:r>
            <a:r>
              <a:rPr lang="en-US" altLang="en-US" sz="1400" b="1" dirty="0">
                <a:latin typeface="+mn-lt"/>
                <a:hlinkClick r:id="rId8"/>
              </a:rPr>
              <a:t>https://www.senate.mn/departments/fiscalpol/tracking/index.html</a:t>
            </a:r>
            <a:r>
              <a:rPr lang="en-US" altLang="en-US" sz="1400" b="1" dirty="0">
                <a:latin typeface="+mn-lt"/>
              </a:rPr>
              <a:t>)</a:t>
            </a:r>
            <a:endParaRPr lang="en-US" altLang="en-US" sz="1400" dirty="0">
              <a:latin typeface="+mn-lt"/>
            </a:endParaRPr>
          </a:p>
          <a:p>
            <a:pPr marL="457200" lvl="1" indent="0">
              <a:lnSpc>
                <a:spcPct val="80000"/>
              </a:lnSpc>
              <a:buNone/>
            </a:pPr>
            <a:r>
              <a:rPr lang="en-US" altLang="en-US" sz="1800" dirty="0">
                <a:latin typeface="+mn-lt"/>
              </a:rPr>
              <a:t>Compile cost information from fiscal notes, revenue estimates and other sources.</a:t>
            </a:r>
            <a:endParaRPr lang="en-US" altLang="en-US" sz="1800" b="1" dirty="0">
              <a:latin typeface="+mn-lt"/>
            </a:endParaRPr>
          </a:p>
        </p:txBody>
      </p:sp>
      <p:sp>
        <p:nvSpPr>
          <p:cNvPr id="4" name="Rectangle 2"/>
          <p:cNvSpPr>
            <a:spLocks noGrp="1" noRot="1" noChangeArrowheads="1"/>
          </p:cNvSpPr>
          <p:nvPr>
            <p:ph type="title"/>
          </p:nvPr>
        </p:nvSpPr>
        <p:spPr>
          <a:xfrm>
            <a:off x="437994" y="1027427"/>
            <a:ext cx="8229600" cy="669701"/>
          </a:xfrm>
        </p:spPr>
        <p:txBody>
          <a:bodyPr>
            <a:normAutofit/>
          </a:bodyPr>
          <a:lstStyle/>
          <a:p>
            <a:pPr algn="l" eaLnBrk="1" hangingPunct="1">
              <a:defRPr/>
            </a:pPr>
            <a:r>
              <a:rPr lang="en-US" sz="2800" b="1" dirty="0"/>
              <a:t>Information Sources</a:t>
            </a:r>
          </a:p>
        </p:txBody>
      </p:sp>
      <p:sp>
        <p:nvSpPr>
          <p:cNvPr id="5" name="Slide Number Placeholder 4"/>
          <p:cNvSpPr>
            <a:spLocks noGrp="1"/>
          </p:cNvSpPr>
          <p:nvPr>
            <p:ph type="sldNum" sz="quarter" idx="12"/>
          </p:nvPr>
        </p:nvSpPr>
        <p:spPr/>
        <p:txBody>
          <a:bodyPr/>
          <a:lstStyle/>
          <a:p>
            <a:fld id="{0F6F4C99-5A0F-4122-BE71-38F1EAF1D14C}" type="slidenum">
              <a:rPr lang="en-US" smtClean="0"/>
              <a:t>14</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2132" r:id="rId9" imgW="463323" imgH="214562" progId="">
                  <p:embed/>
                </p:oleObj>
              </mc:Choice>
              <mc:Fallback>
                <p:oleObj r:id="rId9" imgW="463323" imgH="21456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476542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277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Housing Finance Agency</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140</a:t>
            </a:fld>
            <a:endParaRPr lang="en-US"/>
          </a:p>
        </p:txBody>
      </p:sp>
      <p:sp>
        <p:nvSpPr>
          <p:cNvPr id="10" name="Rectangle 2"/>
          <p:cNvSpPr txBox="1">
            <a:spLocks noRot="1" noChangeArrowheads="1"/>
          </p:cNvSpPr>
          <p:nvPr/>
        </p:nvSpPr>
        <p:spPr>
          <a:xfrm>
            <a:off x="228600" y="914401"/>
            <a:ext cx="8458200" cy="1354163"/>
          </a:xfrm>
          <a:prstGeom prst="rect">
            <a:avLst/>
          </a:prstGeom>
        </p:spPr>
        <p:txBody>
          <a:bodyPr vert="horz" lIns="91440" tIns="45720" rIns="91440" bIns="45720" rtlCol="0" anchor="ctr">
            <a:noAutofit/>
          </a:bodyPr>
          <a:lstStyle/>
          <a:p>
            <a:pPr algn="ctr">
              <a:spcBef>
                <a:spcPct val="0"/>
              </a:spcBef>
              <a:defRPr/>
            </a:pPr>
            <a:r>
              <a:rPr lang="en-US" sz="2400" b="1" dirty="0">
                <a:latin typeface="+mj-lt"/>
                <a:ea typeface="+mj-ea"/>
                <a:cs typeface="+mj-cs"/>
              </a:rPr>
              <a:t>Sources of Funds, FY 2020-21</a:t>
            </a:r>
            <a:br>
              <a:rPr lang="en-US" sz="2400" b="1" dirty="0">
                <a:latin typeface="+mj-lt"/>
                <a:ea typeface="+mj-ea"/>
                <a:cs typeface="+mj-cs"/>
              </a:rPr>
            </a:br>
            <a:r>
              <a:rPr lang="en-US" sz="2000" b="1" dirty="0">
                <a:latin typeface="+mj-lt"/>
                <a:ea typeface="+mj-ea"/>
                <a:cs typeface="+mj-cs"/>
              </a:rPr>
              <a:t> $3,074 Billion</a:t>
            </a:r>
            <a:r>
              <a:rPr lang="en-US" b="1" dirty="0">
                <a:latin typeface="+mj-lt"/>
                <a:ea typeface="+mj-ea"/>
                <a:cs typeface="+mj-cs"/>
              </a:rPr>
              <a:t> (Includes all Investments and Financing)*</a:t>
            </a:r>
          </a:p>
        </p:txBody>
      </p:sp>
      <p:graphicFrame>
        <p:nvGraphicFramePr>
          <p:cNvPr id="11" name="Object 3"/>
          <p:cNvGraphicFramePr>
            <a:graphicFrameLocks noChangeAspect="1"/>
          </p:cNvGraphicFramePr>
          <p:nvPr>
            <p:extLst>
              <p:ext uri="{D42A27DB-BD31-4B8C-83A1-F6EECF244321}">
                <p14:modId xmlns:p14="http://schemas.microsoft.com/office/powerpoint/2010/main" val="4100912374"/>
              </p:ext>
            </p:extLst>
          </p:nvPr>
        </p:nvGraphicFramePr>
        <p:xfrm>
          <a:off x="187855" y="1935162"/>
          <a:ext cx="8820472" cy="417412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4BD8C806-D217-4EBA-9A25-FDB72D216452}"/>
              </a:ext>
            </a:extLst>
          </p:cNvPr>
          <p:cNvSpPr txBox="1"/>
          <p:nvPr/>
        </p:nvSpPr>
        <p:spPr>
          <a:xfrm>
            <a:off x="187855" y="6356350"/>
            <a:ext cx="3151825" cy="261610"/>
          </a:xfrm>
          <a:prstGeom prst="rect">
            <a:avLst/>
          </a:prstGeom>
          <a:noFill/>
        </p:spPr>
        <p:txBody>
          <a:bodyPr wrap="none" rtlCol="0">
            <a:spAutoFit/>
          </a:bodyPr>
          <a:lstStyle/>
          <a:p>
            <a:r>
              <a:rPr lang="en-US" sz="1100" dirty="0"/>
              <a:t>* From 2020-21 Minnesota Affordable Housing Plan</a:t>
            </a:r>
          </a:p>
        </p:txBody>
      </p:sp>
    </p:spTree>
    <p:extLst>
      <p:ext uri="{BB962C8B-B14F-4D97-AF65-F5344CB8AC3E}">
        <p14:creationId xmlns:p14="http://schemas.microsoft.com/office/powerpoint/2010/main" val="489310474"/>
      </p:ext>
    </p:extLst>
  </p:cSld>
  <p:clrMapOvr>
    <a:masterClrMapping/>
  </p:clrMapOvr>
  <p:transition>
    <p:wheel spokes="3"/>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397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fontScale="90000"/>
          </a:bodyPr>
          <a:lstStyle/>
          <a:p>
            <a:pPr algn="l"/>
            <a:r>
              <a:rPr lang="en-US" sz="2800" b="1" dirty="0"/>
              <a:t>Housing Finance Agency</a:t>
            </a:r>
            <a:br>
              <a:rPr lang="en-US" sz="2800" b="1" dirty="0"/>
            </a:br>
            <a:endParaRPr lang="en-US" sz="2800" b="1" dirty="0"/>
          </a:p>
        </p:txBody>
      </p:sp>
      <p:sp>
        <p:nvSpPr>
          <p:cNvPr id="14" name="Slide Number Placeholder 13"/>
          <p:cNvSpPr>
            <a:spLocks noGrp="1"/>
          </p:cNvSpPr>
          <p:nvPr>
            <p:ph type="sldNum" sz="quarter" idx="12"/>
          </p:nvPr>
        </p:nvSpPr>
        <p:spPr/>
        <p:txBody>
          <a:bodyPr/>
          <a:lstStyle/>
          <a:p>
            <a:fld id="{2D5CFCF9-8AE7-476E-92C3-51750232A55D}" type="slidenum">
              <a:rPr lang="en-US" smtClean="0"/>
              <a:pPr/>
              <a:t>141</a:t>
            </a:fld>
            <a:endParaRPr lang="en-US"/>
          </a:p>
        </p:txBody>
      </p:sp>
      <p:sp>
        <p:nvSpPr>
          <p:cNvPr id="11" name="TextBox 10"/>
          <p:cNvSpPr txBox="1"/>
          <p:nvPr/>
        </p:nvSpPr>
        <p:spPr>
          <a:xfrm>
            <a:off x="2286258" y="1232756"/>
            <a:ext cx="4495541" cy="748442"/>
          </a:xfrm>
          <a:prstGeom prst="rect">
            <a:avLst/>
          </a:prstGeom>
          <a:noFill/>
        </p:spPr>
        <p:txBody>
          <a:bodyPr wrap="square" rtlCol="0">
            <a:spAutoFit/>
          </a:bodyPr>
          <a:lstStyle/>
          <a:p>
            <a:pPr algn="ctr"/>
            <a:r>
              <a:rPr lang="en-US" sz="2400" b="1" dirty="0"/>
              <a:t>General Fund Budget - History</a:t>
            </a:r>
          </a:p>
          <a:p>
            <a:pPr algn="ctr"/>
            <a:r>
              <a:rPr lang="en-US" dirty="0"/>
              <a:t>(dollars in thousands) </a:t>
            </a:r>
          </a:p>
        </p:txBody>
      </p:sp>
      <p:graphicFrame>
        <p:nvGraphicFramePr>
          <p:cNvPr id="2" name="Object 1"/>
          <p:cNvGraphicFramePr>
            <a:graphicFrameLocks noChangeAspect="1"/>
          </p:cNvGraphicFramePr>
          <p:nvPr/>
        </p:nvGraphicFramePr>
        <p:xfrm>
          <a:off x="762000" y="2293937"/>
          <a:ext cx="7313613" cy="866775"/>
        </p:xfrm>
        <a:graphic>
          <a:graphicData uri="http://schemas.openxmlformats.org/presentationml/2006/ole">
            <mc:AlternateContent xmlns:mc="http://schemas.openxmlformats.org/markup-compatibility/2006">
              <mc:Choice xmlns:v="urn:schemas-microsoft-com:vml" Requires="v">
                <p:oleObj spid="_x0000_s623977" name="Worksheet" r:id="rId5" imgW="3486050" imgH="390348" progId="Excel.Sheet.12">
                  <p:embed/>
                </p:oleObj>
              </mc:Choice>
              <mc:Fallback>
                <p:oleObj name="Worksheet" r:id="rId5" imgW="3486050" imgH="390348" progId="Excel.Sheet.12">
                  <p:embed/>
                  <p:pic>
                    <p:nvPicPr>
                      <p:cNvPr id="2" name="Object 1"/>
                      <p:cNvPicPr/>
                      <p:nvPr/>
                    </p:nvPicPr>
                    <p:blipFill>
                      <a:blip r:embed="rId6"/>
                      <a:stretch>
                        <a:fillRect/>
                      </a:stretch>
                    </p:blipFill>
                    <p:spPr>
                      <a:xfrm>
                        <a:off x="762000" y="2293937"/>
                        <a:ext cx="7313613" cy="866775"/>
                      </a:xfrm>
                      <a:prstGeom prst="rect">
                        <a:avLst/>
                      </a:prstGeom>
                    </p:spPr>
                  </p:pic>
                </p:oleObj>
              </mc:Fallback>
            </mc:AlternateContent>
          </a:graphicData>
        </a:graphic>
      </p:graphicFrame>
    </p:spTree>
    <p:extLst>
      <p:ext uri="{BB962C8B-B14F-4D97-AF65-F5344CB8AC3E}">
        <p14:creationId xmlns:p14="http://schemas.microsoft.com/office/powerpoint/2010/main" val="19095572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482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ontent Placeholder 5"/>
          <p:cNvSpPr txBox="1">
            <a:spLocks/>
          </p:cNvSpPr>
          <p:nvPr/>
        </p:nvSpPr>
        <p:spPr>
          <a:xfrm>
            <a:off x="381000" y="1143002"/>
            <a:ext cx="8229600" cy="4936116"/>
          </a:xfrm>
          <a:prstGeom prst="rect">
            <a:avLst/>
          </a:prstGeom>
        </p:spPr>
        <p:txBody>
          <a:bodyPr>
            <a:normAutofit/>
          </a:bodyPr>
          <a:lstStyle/>
          <a:p>
            <a:pPr marL="342891" indent="-342891" algn="ctr">
              <a:spcBef>
                <a:spcPct val="20000"/>
              </a:spcBef>
              <a:defRPr/>
            </a:pPr>
            <a:endParaRPr lang="en-US" sz="4800" b="1" dirty="0"/>
          </a:p>
          <a:p>
            <a:pPr marL="342891" indent="-342891" algn="ctr">
              <a:spcBef>
                <a:spcPct val="20000"/>
              </a:spcBef>
              <a:defRPr/>
            </a:pPr>
            <a:r>
              <a:rPr lang="en-US" sz="4800" b="1" dirty="0"/>
              <a:t>Environment and</a:t>
            </a:r>
          </a:p>
          <a:p>
            <a:pPr marL="342891" indent="-342891" algn="ctr">
              <a:spcBef>
                <a:spcPct val="20000"/>
              </a:spcBef>
              <a:defRPr/>
            </a:pPr>
            <a:r>
              <a:rPr lang="en-US" sz="4800" b="1" dirty="0"/>
              <a:t> Natural Resources</a:t>
            </a:r>
          </a:p>
          <a:p>
            <a:pPr marL="342891" indent="-342891" algn="ctr">
              <a:spcBef>
                <a:spcPct val="20000"/>
              </a:spcBef>
              <a:defRPr/>
            </a:pPr>
            <a:endParaRPr lang="en-US" sz="1400" b="1" dirty="0"/>
          </a:p>
          <a:p>
            <a:pPr marL="342900" lvl="0" indent="-342900">
              <a:spcBef>
                <a:spcPct val="50000"/>
              </a:spcBef>
              <a:defRPr/>
            </a:pPr>
            <a:r>
              <a:rPr lang="en-US" dirty="0"/>
              <a:t>Presented by: </a:t>
            </a:r>
          </a:p>
          <a:p>
            <a:pPr lvl="0">
              <a:lnSpc>
                <a:spcPct val="90000"/>
              </a:lnSpc>
            </a:pPr>
            <a:endParaRPr lang="en-US" b="1" dirty="0"/>
          </a:p>
          <a:p>
            <a:pPr marL="342900" lvl="0" indent="-342900">
              <a:lnSpc>
                <a:spcPct val="80000"/>
              </a:lnSpc>
              <a:spcBef>
                <a:spcPct val="20000"/>
              </a:spcBef>
              <a:defRPr/>
            </a:pPr>
            <a:r>
              <a:rPr lang="en-US" dirty="0"/>
              <a:t>Dan Mueller</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Daniel.Mueller@senate.mn</a:t>
            </a:r>
            <a:endParaRPr lang="en-US" dirty="0"/>
          </a:p>
          <a:p>
            <a:pPr marL="342900" lvl="0" indent="-342900">
              <a:lnSpc>
                <a:spcPct val="80000"/>
              </a:lnSpc>
              <a:spcBef>
                <a:spcPct val="20000"/>
              </a:spcBef>
              <a:defRPr/>
            </a:pPr>
            <a:r>
              <a:rPr lang="en-US" dirty="0"/>
              <a:t>651-296-7680</a:t>
            </a:r>
          </a:p>
          <a:p>
            <a:pPr marL="342891" indent="-342891">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142</a:t>
            </a:fld>
            <a:endParaRPr lang="en-US"/>
          </a:p>
        </p:txBody>
      </p:sp>
    </p:spTree>
    <p:extLst>
      <p:ext uri="{BB962C8B-B14F-4D97-AF65-F5344CB8AC3E}">
        <p14:creationId xmlns:p14="http://schemas.microsoft.com/office/powerpoint/2010/main" val="36524932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584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Environment &amp; Natural Resources</a:t>
            </a:r>
          </a:p>
        </p:txBody>
      </p:sp>
      <p:sp>
        <p:nvSpPr>
          <p:cNvPr id="15" name="Slide Number Placeholder 14"/>
          <p:cNvSpPr>
            <a:spLocks noGrp="1"/>
          </p:cNvSpPr>
          <p:nvPr>
            <p:ph type="sldNum" sz="quarter" idx="12"/>
          </p:nvPr>
        </p:nvSpPr>
        <p:spPr/>
        <p:txBody>
          <a:bodyPr/>
          <a:lstStyle/>
          <a:p>
            <a:fld id="{2D5CFCF9-8AE7-476E-92C3-51750232A55D}" type="slidenum">
              <a:rPr lang="en-US" smtClean="0"/>
              <a:pPr/>
              <a:t>143</a:t>
            </a:fld>
            <a:endParaRPr lang="en-US"/>
          </a:p>
        </p:txBody>
      </p:sp>
      <p:sp>
        <p:nvSpPr>
          <p:cNvPr id="10" name="Rectangle 2"/>
          <p:cNvSpPr txBox="1">
            <a:spLocks noRot="1" noChangeArrowheads="1"/>
          </p:cNvSpPr>
          <p:nvPr/>
        </p:nvSpPr>
        <p:spPr>
          <a:xfrm>
            <a:off x="228600" y="1066801"/>
            <a:ext cx="8458200" cy="609599"/>
          </a:xfrm>
          <a:prstGeom prst="rect">
            <a:avLst/>
          </a:prstGeom>
        </p:spPr>
        <p:txBody>
          <a:bodyPr vert="horz" lIns="91440" tIns="45720" rIns="91440" bIns="45720" rtlCol="0" anchor="ctr">
            <a:normAutofit fontScale="97500" lnSpcReduction="10000"/>
          </a:bodyPr>
          <a:lstStyle/>
          <a:p>
            <a:pPr algn="ctr">
              <a:spcBef>
                <a:spcPct val="0"/>
              </a:spcBef>
              <a:defRPr/>
            </a:pPr>
            <a:r>
              <a:rPr lang="en-US" sz="2100" b="1" dirty="0">
                <a:latin typeface="+mj-lt"/>
                <a:ea typeface="+mj-ea"/>
                <a:cs typeface="+mj-cs"/>
              </a:rPr>
              <a:t>All Funds, FY 2022-23</a:t>
            </a:r>
            <a:br>
              <a:rPr lang="en-US" sz="1600" dirty="0">
                <a:latin typeface="+mj-lt"/>
                <a:ea typeface="+mj-ea"/>
                <a:cs typeface="+mj-cs"/>
              </a:rPr>
            </a:br>
            <a:r>
              <a:rPr lang="en-US" sz="1600" b="1" dirty="0">
                <a:latin typeface="+mj-lt"/>
                <a:ea typeface="+mj-ea"/>
                <a:cs typeface="+mj-cs"/>
              </a:rPr>
              <a:t>Base Budget $1.54 Billion* (1.6% of total All Funds)</a:t>
            </a:r>
          </a:p>
        </p:txBody>
      </p:sp>
      <p:graphicFrame>
        <p:nvGraphicFramePr>
          <p:cNvPr id="11" name="Object 3"/>
          <p:cNvGraphicFramePr>
            <a:graphicFrameLocks noChangeAspect="1"/>
          </p:cNvGraphicFramePr>
          <p:nvPr/>
        </p:nvGraphicFramePr>
        <p:xfrm>
          <a:off x="410368" y="1607714"/>
          <a:ext cx="8323263" cy="4778323"/>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 Box 5"/>
          <p:cNvSpPr txBox="1">
            <a:spLocks noChangeArrowheads="1"/>
          </p:cNvSpPr>
          <p:nvPr/>
        </p:nvSpPr>
        <p:spPr bwMode="auto">
          <a:xfrm>
            <a:off x="685800" y="6245978"/>
            <a:ext cx="4705672" cy="276999"/>
          </a:xfrm>
          <a:prstGeom prst="rect">
            <a:avLst/>
          </a:prstGeom>
          <a:noFill/>
          <a:ln w="12700">
            <a:noFill/>
            <a:miter lim="800000"/>
            <a:headEnd type="none" w="sm" len="sm"/>
            <a:tailEnd type="none" w="sm" len="sm"/>
          </a:ln>
        </p:spPr>
        <p:txBody>
          <a:bodyPr wrap="square">
            <a:spAutoFit/>
          </a:bodyPr>
          <a:lstStyle/>
          <a:p>
            <a:r>
              <a:rPr lang="en-US" sz="1200" dirty="0"/>
              <a:t>* Does not include constitutionally dedicated funds</a:t>
            </a:r>
          </a:p>
        </p:txBody>
      </p:sp>
    </p:spTree>
    <p:extLst>
      <p:ext uri="{BB962C8B-B14F-4D97-AF65-F5344CB8AC3E}">
        <p14:creationId xmlns:p14="http://schemas.microsoft.com/office/powerpoint/2010/main" val="3008884894"/>
      </p:ext>
    </p:extLst>
  </p:cSld>
  <p:clrMapOvr>
    <a:masterClrMapping/>
  </p:clrMapOvr>
  <p:transition>
    <p:wheel spokes="1"/>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686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Environment &amp; Natural Resources</a:t>
            </a:r>
          </a:p>
        </p:txBody>
      </p:sp>
      <p:sp>
        <p:nvSpPr>
          <p:cNvPr id="15" name="Slide Number Placeholder 14"/>
          <p:cNvSpPr>
            <a:spLocks noGrp="1"/>
          </p:cNvSpPr>
          <p:nvPr>
            <p:ph type="sldNum" sz="quarter" idx="12"/>
          </p:nvPr>
        </p:nvSpPr>
        <p:spPr/>
        <p:txBody>
          <a:bodyPr/>
          <a:lstStyle/>
          <a:p>
            <a:fld id="{2D5CFCF9-8AE7-476E-92C3-51750232A55D}" type="slidenum">
              <a:rPr lang="en-US" smtClean="0"/>
              <a:pPr/>
              <a:t>144</a:t>
            </a:fld>
            <a:endParaRPr lang="en-US"/>
          </a:p>
        </p:txBody>
      </p:sp>
      <p:sp>
        <p:nvSpPr>
          <p:cNvPr id="10" name="Rectangle 2"/>
          <p:cNvSpPr txBox="1">
            <a:spLocks noRot="1" noChangeArrowheads="1"/>
          </p:cNvSpPr>
          <p:nvPr/>
        </p:nvSpPr>
        <p:spPr>
          <a:xfrm>
            <a:off x="228600" y="1066803"/>
            <a:ext cx="8458200" cy="812162"/>
          </a:xfrm>
          <a:prstGeom prst="rect">
            <a:avLst/>
          </a:prstGeom>
        </p:spPr>
        <p:txBody>
          <a:bodyPr vert="horz" lIns="91440" tIns="45720" rIns="91440" bIns="45720" rtlCol="0" anchor="ctr">
            <a:normAutofit fontScale="97500"/>
          </a:bodyPr>
          <a:lstStyle/>
          <a:p>
            <a:pPr algn="ctr">
              <a:spcBef>
                <a:spcPct val="0"/>
              </a:spcBef>
              <a:defRPr/>
            </a:pPr>
            <a:r>
              <a:rPr lang="en-US" sz="2200" b="1" dirty="0">
                <a:latin typeface="+mj-lt"/>
                <a:ea typeface="+mj-ea"/>
                <a:cs typeface="+mj-cs"/>
              </a:rPr>
              <a:t>General Fund, FY 2022-23</a:t>
            </a:r>
          </a:p>
          <a:p>
            <a:pPr algn="ctr">
              <a:spcBef>
                <a:spcPct val="0"/>
              </a:spcBef>
              <a:defRPr/>
            </a:pPr>
            <a:r>
              <a:rPr lang="en-US" b="1" dirty="0">
                <a:latin typeface="+mj-lt"/>
                <a:ea typeface="+mj-ea"/>
                <a:cs typeface="+mj-cs"/>
              </a:rPr>
              <a:t>Base Budget $331.7 million (0.1% of total General Fund)</a:t>
            </a:r>
          </a:p>
        </p:txBody>
      </p:sp>
      <p:graphicFrame>
        <p:nvGraphicFramePr>
          <p:cNvPr id="11" name="Object 3"/>
          <p:cNvGraphicFramePr>
            <a:graphicFrameLocks noChangeAspect="1"/>
          </p:cNvGraphicFramePr>
          <p:nvPr>
            <p:extLst>
              <p:ext uri="{D42A27DB-BD31-4B8C-83A1-F6EECF244321}">
                <p14:modId xmlns:p14="http://schemas.microsoft.com/office/powerpoint/2010/main" val="1650884200"/>
              </p:ext>
            </p:extLst>
          </p:nvPr>
        </p:nvGraphicFramePr>
        <p:xfrm>
          <a:off x="702468" y="1898883"/>
          <a:ext cx="7510463" cy="428461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 Box 5"/>
          <p:cNvSpPr txBox="1">
            <a:spLocks noChangeArrowheads="1"/>
          </p:cNvSpPr>
          <p:nvPr/>
        </p:nvSpPr>
        <p:spPr bwMode="auto">
          <a:xfrm>
            <a:off x="702468" y="6261913"/>
            <a:ext cx="3456384" cy="276999"/>
          </a:xfrm>
          <a:prstGeom prst="rect">
            <a:avLst/>
          </a:prstGeom>
          <a:noFill/>
          <a:ln w="12700">
            <a:noFill/>
            <a:miter lim="800000"/>
            <a:headEnd type="none" w="sm" len="sm"/>
            <a:tailEnd type="none" w="sm" len="sm"/>
          </a:ln>
        </p:spPr>
        <p:txBody>
          <a:bodyPr wrap="square">
            <a:spAutoFit/>
          </a:bodyPr>
          <a:lstStyle/>
          <a:p>
            <a:r>
              <a:rPr lang="en-US" sz="1200" dirty="0"/>
              <a:t>* Does not include Payment in Lieu of Taxes</a:t>
            </a:r>
          </a:p>
        </p:txBody>
      </p:sp>
    </p:spTree>
    <p:extLst>
      <p:ext uri="{BB962C8B-B14F-4D97-AF65-F5344CB8AC3E}">
        <p14:creationId xmlns:p14="http://schemas.microsoft.com/office/powerpoint/2010/main" val="3735379506"/>
      </p:ext>
    </p:extLst>
  </p:cSld>
  <p:clrMapOvr>
    <a:masterClrMapping/>
  </p:clrMapOvr>
  <p:transition>
    <p:wheel spokes="2"/>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807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5725" y="412240"/>
            <a:ext cx="7239000" cy="628651"/>
          </a:xfrm>
        </p:spPr>
        <p:txBody>
          <a:bodyPr>
            <a:noAutofit/>
          </a:bodyPr>
          <a:lstStyle/>
          <a:p>
            <a:pPr algn="l"/>
            <a:r>
              <a:rPr lang="en-US" sz="2800" b="1" dirty="0"/>
              <a:t>Environment &amp; Natural Resources</a:t>
            </a:r>
            <a:br>
              <a:rPr lang="en-US" sz="2800" b="1" dirty="0"/>
            </a:br>
            <a:endParaRPr lang="en-US" sz="2800" b="1" dirty="0"/>
          </a:p>
        </p:txBody>
      </p:sp>
      <p:sp>
        <p:nvSpPr>
          <p:cNvPr id="14" name="Slide Number Placeholder 13"/>
          <p:cNvSpPr>
            <a:spLocks noGrp="1"/>
          </p:cNvSpPr>
          <p:nvPr>
            <p:ph type="sldNum" sz="quarter" idx="12"/>
          </p:nvPr>
        </p:nvSpPr>
        <p:spPr/>
        <p:txBody>
          <a:bodyPr/>
          <a:lstStyle/>
          <a:p>
            <a:fld id="{2D5CFCF9-8AE7-476E-92C3-51750232A55D}" type="slidenum">
              <a:rPr lang="en-US" smtClean="0"/>
              <a:pPr/>
              <a:t>145</a:t>
            </a:fld>
            <a:endParaRPr lang="en-US"/>
          </a:p>
        </p:txBody>
      </p:sp>
      <p:sp>
        <p:nvSpPr>
          <p:cNvPr id="11" name="TextBox 10"/>
          <p:cNvSpPr txBox="1"/>
          <p:nvPr/>
        </p:nvSpPr>
        <p:spPr>
          <a:xfrm>
            <a:off x="2843713" y="1040891"/>
            <a:ext cx="3231334" cy="738664"/>
          </a:xfrm>
          <a:prstGeom prst="rect">
            <a:avLst/>
          </a:prstGeom>
          <a:noFill/>
        </p:spPr>
        <p:txBody>
          <a:bodyPr wrap="none" rtlCol="0">
            <a:spAutoFit/>
          </a:bodyPr>
          <a:lstStyle/>
          <a:p>
            <a:pPr algn="ctr"/>
            <a:r>
              <a:rPr lang="en-US" sz="2400" b="1" dirty="0"/>
              <a:t>Base Budget FY 2022-23</a:t>
            </a:r>
          </a:p>
          <a:p>
            <a:pPr algn="ctr"/>
            <a:r>
              <a:rPr lang="en-US" b="1" dirty="0"/>
              <a:t>(dollars in thousands) </a:t>
            </a:r>
          </a:p>
        </p:txBody>
      </p:sp>
      <p:graphicFrame>
        <p:nvGraphicFramePr>
          <p:cNvPr id="13" name="Object 12">
            <a:extLst>
              <a:ext uri="{FF2B5EF4-FFF2-40B4-BE49-F238E27FC236}">
                <a16:creationId xmlns:a16="http://schemas.microsoft.com/office/drawing/2014/main" id="{46E9C4B7-234F-894C-9E4C-66C8913F5A41}"/>
              </a:ext>
            </a:extLst>
          </p:cNvPr>
          <p:cNvGraphicFramePr>
            <a:graphicFrameLocks noChangeAspect="1"/>
          </p:cNvGraphicFramePr>
          <p:nvPr>
            <p:extLst>
              <p:ext uri="{D42A27DB-BD31-4B8C-83A1-F6EECF244321}">
                <p14:modId xmlns:p14="http://schemas.microsoft.com/office/powerpoint/2010/main" val="2568382799"/>
              </p:ext>
            </p:extLst>
          </p:nvPr>
        </p:nvGraphicFramePr>
        <p:xfrm>
          <a:off x="1076036" y="2307724"/>
          <a:ext cx="7607300" cy="3478212"/>
        </p:xfrm>
        <a:graphic>
          <a:graphicData uri="http://schemas.openxmlformats.org/presentationml/2006/ole">
            <mc:AlternateContent xmlns:mc="http://schemas.openxmlformats.org/markup-compatibility/2006">
              <mc:Choice xmlns:v="urn:schemas-microsoft-com:vml" Requires="v">
                <p:oleObj spid="_x0000_s628073" name="Worksheet" r:id="rId5" imgW="4009875" imgH="1914658" progId="Excel.Sheet.12">
                  <p:embed/>
                </p:oleObj>
              </mc:Choice>
              <mc:Fallback>
                <p:oleObj name="Worksheet" r:id="rId5" imgW="4009875" imgH="1914658" progId="Excel.Sheet.12">
                  <p:embed/>
                  <p:pic>
                    <p:nvPicPr>
                      <p:cNvPr id="2" name="Object 1"/>
                      <p:cNvPicPr/>
                      <p:nvPr/>
                    </p:nvPicPr>
                    <p:blipFill>
                      <a:blip r:embed="rId6"/>
                      <a:stretch>
                        <a:fillRect/>
                      </a:stretch>
                    </p:blipFill>
                    <p:spPr>
                      <a:xfrm>
                        <a:off x="1076036" y="2307724"/>
                        <a:ext cx="7607300" cy="3478212"/>
                      </a:xfrm>
                      <a:prstGeom prst="rect">
                        <a:avLst/>
                      </a:prstGeom>
                    </p:spPr>
                  </p:pic>
                </p:oleObj>
              </mc:Fallback>
            </mc:AlternateContent>
          </a:graphicData>
        </a:graphic>
      </p:graphicFrame>
    </p:spTree>
    <p:extLst>
      <p:ext uri="{BB962C8B-B14F-4D97-AF65-F5344CB8AC3E}">
        <p14:creationId xmlns:p14="http://schemas.microsoft.com/office/powerpoint/2010/main" val="14777678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2909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Dedicated Funding</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146</a:t>
            </a:fld>
            <a:endParaRPr lang="en-US"/>
          </a:p>
        </p:txBody>
      </p:sp>
      <p:sp>
        <p:nvSpPr>
          <p:cNvPr id="10" name="Rectangle 2"/>
          <p:cNvSpPr txBox="1">
            <a:spLocks noRot="1" noChangeArrowheads="1"/>
          </p:cNvSpPr>
          <p:nvPr/>
        </p:nvSpPr>
        <p:spPr>
          <a:xfrm>
            <a:off x="457200" y="1143000"/>
            <a:ext cx="8250936" cy="341784"/>
          </a:xfrm>
          <a:prstGeom prst="rect">
            <a:avLst/>
          </a:prstGeom>
        </p:spPr>
        <p:txBody>
          <a:bodyPr vert="horz" lIns="91440" tIns="45720" rIns="91440" bIns="45720" rtlCol="0" anchor="ctr">
            <a:normAutofit/>
          </a:bodyPr>
          <a:lstStyle/>
          <a:p>
            <a:pPr algn="ctr">
              <a:spcBef>
                <a:spcPct val="0"/>
              </a:spcBef>
              <a:defRPr/>
            </a:pPr>
            <a:r>
              <a:rPr lang="en-US" sz="1600" dirty="0">
                <a:latin typeface="+mj-lt"/>
                <a:ea typeface="+mj-ea"/>
                <a:cs typeface="+mj-cs"/>
              </a:rPr>
              <a:t>(dollars in millions)</a:t>
            </a:r>
          </a:p>
        </p:txBody>
      </p:sp>
      <p:sp>
        <p:nvSpPr>
          <p:cNvPr id="2" name="TextBox 1"/>
          <p:cNvSpPr txBox="1"/>
          <p:nvPr/>
        </p:nvSpPr>
        <p:spPr>
          <a:xfrm>
            <a:off x="1603248" y="5598246"/>
            <a:ext cx="60167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 Assuming a 5% fund balance reserve in the Legacy Funds</a:t>
            </a:r>
          </a:p>
        </p:txBody>
      </p:sp>
      <p:graphicFrame>
        <p:nvGraphicFramePr>
          <p:cNvPr id="6" name="Object 5"/>
          <p:cNvGraphicFramePr>
            <a:graphicFrameLocks noChangeAspect="1"/>
          </p:cNvGraphicFramePr>
          <p:nvPr/>
        </p:nvGraphicFramePr>
        <p:xfrm>
          <a:off x="411163" y="1477963"/>
          <a:ext cx="7972425" cy="3857625"/>
        </p:xfrm>
        <a:graphic>
          <a:graphicData uri="http://schemas.openxmlformats.org/presentationml/2006/ole">
            <mc:AlternateContent xmlns:mc="http://schemas.openxmlformats.org/markup-compatibility/2006">
              <mc:Choice xmlns:v="urn:schemas-microsoft-com:vml" Requires="v">
                <p:oleObj spid="_x0000_s629097" name="Worksheet" r:id="rId5" imgW="4743550" imgH="2676614" progId="Excel.Sheet.12">
                  <p:embed/>
                </p:oleObj>
              </mc:Choice>
              <mc:Fallback>
                <p:oleObj name="Worksheet" r:id="rId5" imgW="4743550" imgH="2676614" progId="Excel.Sheet.12">
                  <p:embed/>
                  <p:pic>
                    <p:nvPicPr>
                      <p:cNvPr id="6" name="Object 5"/>
                      <p:cNvPicPr/>
                      <p:nvPr/>
                    </p:nvPicPr>
                    <p:blipFill>
                      <a:blip r:embed="rId6"/>
                      <a:stretch>
                        <a:fillRect/>
                      </a:stretch>
                    </p:blipFill>
                    <p:spPr>
                      <a:xfrm>
                        <a:off x="411163" y="1477963"/>
                        <a:ext cx="7972425" cy="385762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58ADCE24-103D-F740-B4DF-770E3DD371A7}"/>
              </a:ext>
            </a:extLst>
          </p:cNvPr>
          <p:cNvSpPr txBox="1"/>
          <p:nvPr/>
        </p:nvSpPr>
        <p:spPr>
          <a:xfrm>
            <a:off x="3139877" y="6186052"/>
            <a:ext cx="2864246" cy="369332"/>
          </a:xfrm>
          <a:prstGeom prst="rect">
            <a:avLst/>
          </a:prstGeom>
          <a:noFill/>
        </p:spPr>
        <p:txBody>
          <a:bodyPr wrap="none" rtlCol="0">
            <a:spAutoFit/>
          </a:bodyPr>
          <a:lstStyle/>
          <a:p>
            <a:r>
              <a:rPr lang="en-US" dirty="0">
                <a:hlinkClick r:id="rId7"/>
              </a:rPr>
              <a:t>https://www.legacy.mn.gov/</a:t>
            </a:r>
            <a:endParaRPr lang="en-US" dirty="0"/>
          </a:p>
        </p:txBody>
      </p:sp>
    </p:spTree>
    <p:extLst>
      <p:ext uri="{BB962C8B-B14F-4D97-AF65-F5344CB8AC3E}">
        <p14:creationId xmlns:p14="http://schemas.microsoft.com/office/powerpoint/2010/main" val="2786126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2994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2"/>
            <a:ext cx="8229600" cy="4525963"/>
          </a:xfrm>
          <a:prstGeom prst="rect">
            <a:avLst/>
          </a:prstGeom>
        </p:spPr>
        <p:txBody>
          <a:bodyPr>
            <a:normAutofit fontScale="77500" lnSpcReduction="20000"/>
          </a:bodyPr>
          <a:lstStyle/>
          <a:p>
            <a:pPr marL="342900" indent="-342900" algn="ctr">
              <a:spcBef>
                <a:spcPct val="20000"/>
              </a:spcBef>
              <a:defRPr/>
            </a:pPr>
            <a:endParaRPr lang="en-US" sz="4800" b="1" dirty="0"/>
          </a:p>
          <a:p>
            <a:pPr marL="342900" indent="-342900" algn="ctr">
              <a:spcBef>
                <a:spcPct val="20000"/>
              </a:spcBef>
              <a:defRPr/>
            </a:pPr>
            <a:r>
              <a:rPr lang="en-US" sz="5700" b="1" dirty="0"/>
              <a:t>Agriculture &amp;</a:t>
            </a:r>
          </a:p>
          <a:p>
            <a:pPr marL="342900" indent="-342900" algn="ctr">
              <a:spcBef>
                <a:spcPct val="20000"/>
              </a:spcBef>
              <a:defRPr/>
            </a:pPr>
            <a:r>
              <a:rPr lang="en-US" sz="5700" b="1" dirty="0"/>
              <a:t>Rural Development</a:t>
            </a:r>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spcBef>
                <a:spcPct val="50000"/>
              </a:spcBef>
              <a:defRPr/>
            </a:pPr>
            <a:r>
              <a:rPr lang="en-US" sz="2600" dirty="0"/>
              <a:t>Presented by: </a:t>
            </a:r>
          </a:p>
          <a:p>
            <a:pPr lvl="0">
              <a:lnSpc>
                <a:spcPct val="90000"/>
              </a:lnSpc>
            </a:pPr>
            <a:endParaRPr lang="en-US" sz="2600" b="1" dirty="0"/>
          </a:p>
          <a:p>
            <a:pPr marL="342900" indent="-342900">
              <a:lnSpc>
                <a:spcPct val="80000"/>
              </a:lnSpc>
              <a:spcBef>
                <a:spcPct val="20000"/>
              </a:spcBef>
              <a:defRPr/>
            </a:pPr>
            <a:r>
              <a:rPr lang="en-US" sz="2600" dirty="0"/>
              <a:t>Hannah Grunewald</a:t>
            </a:r>
          </a:p>
          <a:p>
            <a:pPr marL="342900" indent="-342900">
              <a:lnSpc>
                <a:spcPct val="80000"/>
              </a:lnSpc>
              <a:spcBef>
                <a:spcPct val="20000"/>
              </a:spcBef>
              <a:defRPr/>
            </a:pPr>
            <a:r>
              <a:rPr lang="en-US" sz="2600" dirty="0"/>
              <a:t>Fiscal Analyst</a:t>
            </a:r>
          </a:p>
          <a:p>
            <a:pPr marL="342900" indent="-342900">
              <a:lnSpc>
                <a:spcPct val="80000"/>
              </a:lnSpc>
              <a:spcBef>
                <a:spcPct val="20000"/>
              </a:spcBef>
              <a:defRPr/>
            </a:pPr>
            <a:r>
              <a:rPr lang="en-US" sz="2600" dirty="0">
                <a:hlinkClick r:id="rId5"/>
              </a:rPr>
              <a:t>Hannah.Grunewald@senate.mn</a:t>
            </a:r>
            <a:endParaRPr lang="en-US" sz="2600" dirty="0"/>
          </a:p>
          <a:p>
            <a:pPr marL="342900" indent="-342900">
              <a:lnSpc>
                <a:spcPct val="80000"/>
              </a:lnSpc>
              <a:spcBef>
                <a:spcPct val="20000"/>
              </a:spcBef>
              <a:defRPr/>
            </a:pPr>
            <a:r>
              <a:rPr lang="en-US" sz="2600" dirty="0"/>
              <a:t>651-296-2727</a:t>
            </a:r>
          </a:p>
          <a:p>
            <a:pPr marL="34290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147</a:t>
            </a:fld>
            <a:endParaRPr lang="en-US"/>
          </a:p>
        </p:txBody>
      </p:sp>
    </p:spTree>
    <p:extLst>
      <p:ext uri="{BB962C8B-B14F-4D97-AF65-F5344CB8AC3E}">
        <p14:creationId xmlns:p14="http://schemas.microsoft.com/office/powerpoint/2010/main" val="22532693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3096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Agriculture &amp; Rural Development</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148</a:t>
            </a:fld>
            <a:endParaRPr lang="en-US"/>
          </a:p>
        </p:txBody>
      </p:sp>
      <p:graphicFrame>
        <p:nvGraphicFramePr>
          <p:cNvPr id="15" name="Chart 14">
            <a:extLst>
              <a:ext uri="{FF2B5EF4-FFF2-40B4-BE49-F238E27FC236}">
                <a16:creationId xmlns:a16="http://schemas.microsoft.com/office/drawing/2014/main" id="{EE6356BE-1DF3-40B8-BC87-860A510E93D6}"/>
              </a:ext>
            </a:extLst>
          </p:cNvPr>
          <p:cNvGraphicFramePr>
            <a:graphicFrameLocks/>
          </p:cNvGraphicFramePr>
          <p:nvPr>
            <p:extLst>
              <p:ext uri="{D42A27DB-BD31-4B8C-83A1-F6EECF244321}">
                <p14:modId xmlns:p14="http://schemas.microsoft.com/office/powerpoint/2010/main" val="1336335587"/>
              </p:ext>
            </p:extLst>
          </p:nvPr>
        </p:nvGraphicFramePr>
        <p:xfrm>
          <a:off x="612004" y="1173162"/>
          <a:ext cx="7903346" cy="52592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83554784"/>
      </p:ext>
    </p:extLst>
  </p:cSld>
  <p:clrMapOvr>
    <a:masterClrMapping/>
  </p:clrMapOvr>
  <p:transition>
    <p:wheel spokes="3"/>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3198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Agriculture &amp; Rural Development</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149</a:t>
            </a:fld>
            <a:endParaRPr lang="en-US"/>
          </a:p>
        </p:txBody>
      </p:sp>
      <p:graphicFrame>
        <p:nvGraphicFramePr>
          <p:cNvPr id="13" name="Chart 12">
            <a:extLst>
              <a:ext uri="{FF2B5EF4-FFF2-40B4-BE49-F238E27FC236}">
                <a16:creationId xmlns:a16="http://schemas.microsoft.com/office/drawing/2014/main" id="{85E95F67-C08A-49D1-8F51-4854451226C7}"/>
              </a:ext>
            </a:extLst>
          </p:cNvPr>
          <p:cNvGraphicFramePr>
            <a:graphicFrameLocks/>
          </p:cNvGraphicFramePr>
          <p:nvPr>
            <p:extLst>
              <p:ext uri="{D42A27DB-BD31-4B8C-83A1-F6EECF244321}">
                <p14:modId xmlns:p14="http://schemas.microsoft.com/office/powerpoint/2010/main" val="458152533"/>
              </p:ext>
            </p:extLst>
          </p:nvPr>
        </p:nvGraphicFramePr>
        <p:xfrm>
          <a:off x="927959" y="1331453"/>
          <a:ext cx="7288081" cy="50924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91088709"/>
      </p:ext>
    </p:extLst>
  </p:cSld>
  <p:clrMapOvr>
    <a:masterClrMapping/>
  </p:clrMapOvr>
  <p:transition>
    <p:whee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63745" y="1680800"/>
            <a:ext cx="7565855" cy="4764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600" b="1" dirty="0">
                <a:latin typeface="+mn-lt"/>
              </a:rPr>
              <a:t>General Fund – </a:t>
            </a:r>
            <a:r>
              <a:rPr lang="en-US" altLang="en-US" sz="1600" dirty="0">
                <a:latin typeface="+mn-lt"/>
              </a:rPr>
              <a:t>Largest fund in the state treasury where receipts for most major taxes are deposited.  Most money in the General Fund is not earmarked for specific purposes and is available for general spending.</a:t>
            </a:r>
          </a:p>
          <a:p>
            <a:pPr>
              <a:lnSpc>
                <a:spcPct val="80000"/>
              </a:lnSpc>
            </a:pPr>
            <a:r>
              <a:rPr lang="en-US" altLang="en-US" sz="1600" b="1" dirty="0">
                <a:latin typeface="+mn-lt"/>
              </a:rPr>
              <a:t>Other Funds - </a:t>
            </a:r>
            <a:r>
              <a:rPr lang="en-US" altLang="en-US" sz="1600" dirty="0">
                <a:latin typeface="+mn-lt"/>
              </a:rPr>
              <a:t>Various other funds usually designated for certain purposes such as the Trunk Highway Fund, Game and Fish Fund, Federal Fund.</a:t>
            </a:r>
          </a:p>
          <a:p>
            <a:pPr>
              <a:lnSpc>
                <a:spcPct val="80000"/>
              </a:lnSpc>
            </a:pPr>
            <a:r>
              <a:rPr lang="en-US" altLang="en-US" sz="1600" b="1" dirty="0">
                <a:latin typeface="+mn-lt"/>
              </a:rPr>
              <a:t>Measures of Fund Balance</a:t>
            </a:r>
          </a:p>
          <a:p>
            <a:pPr lvl="1">
              <a:lnSpc>
                <a:spcPct val="80000"/>
              </a:lnSpc>
            </a:pPr>
            <a:r>
              <a:rPr lang="en-US" altLang="en-US" sz="1600" b="1" dirty="0">
                <a:latin typeface="+mn-lt"/>
              </a:rPr>
              <a:t>Budgetary Balance - </a:t>
            </a:r>
            <a:r>
              <a:rPr lang="en-US" altLang="en-US" sz="1600" dirty="0">
                <a:latin typeface="+mn-lt"/>
              </a:rPr>
              <a:t>Total Resources (including transfers, carry-forward) less spending; typically measured for the biennium but also fiscal years.</a:t>
            </a:r>
          </a:p>
          <a:p>
            <a:pPr lvl="1">
              <a:lnSpc>
                <a:spcPct val="80000"/>
              </a:lnSpc>
            </a:pPr>
            <a:r>
              <a:rPr lang="en-US" altLang="en-US" sz="1600" b="1" dirty="0">
                <a:latin typeface="+mn-lt"/>
              </a:rPr>
              <a:t>Structural Balance - </a:t>
            </a:r>
            <a:r>
              <a:rPr lang="en-US" altLang="en-US" sz="1600" dirty="0">
                <a:latin typeface="+mn-lt"/>
              </a:rPr>
              <a:t>Biennial (or Fiscal Year) current revenues less current spending</a:t>
            </a:r>
          </a:p>
          <a:p>
            <a:pPr>
              <a:lnSpc>
                <a:spcPct val="80000"/>
              </a:lnSpc>
            </a:pPr>
            <a:r>
              <a:rPr lang="en-US" altLang="en-US" sz="1600" b="1" dirty="0">
                <a:latin typeface="+mn-lt"/>
              </a:rPr>
              <a:t>Planning Period or “Tails” (FY 2024-25)</a:t>
            </a:r>
          </a:p>
          <a:p>
            <a:pPr lvl="1">
              <a:lnSpc>
                <a:spcPct val="80000"/>
              </a:lnSpc>
            </a:pPr>
            <a:r>
              <a:rPr lang="en-US" altLang="en-US" sz="1600" dirty="0">
                <a:latin typeface="+mn-lt"/>
              </a:rPr>
              <a:t>A current law budget constructed carrying FY 2023 appropriations forward.  That budget recognized inflation to the extent it is recognized in current law.</a:t>
            </a:r>
          </a:p>
          <a:p>
            <a:pPr>
              <a:lnSpc>
                <a:spcPct val="80000"/>
              </a:lnSpc>
              <a:buFontTx/>
              <a:buChar char="•"/>
            </a:pPr>
            <a:r>
              <a:rPr lang="en-US" altLang="en-US" sz="1600" dirty="0">
                <a:latin typeface="+mn-lt"/>
              </a:rPr>
              <a:t>For more common terms, see:</a:t>
            </a:r>
          </a:p>
          <a:p>
            <a:pPr lvl="1">
              <a:lnSpc>
                <a:spcPct val="80000"/>
              </a:lnSpc>
              <a:buFontTx/>
              <a:buChar char="•"/>
            </a:pPr>
            <a:r>
              <a:rPr lang="en-US" altLang="en-US" sz="1600" b="1" dirty="0">
                <a:latin typeface="+mn-lt"/>
              </a:rPr>
              <a:t> “State of Minnesota Budget Basics:” at: </a:t>
            </a:r>
            <a:r>
              <a:rPr lang="en-US" altLang="en-US" sz="1600" b="1" dirty="0">
                <a:latin typeface="+mn-lt"/>
                <a:hlinkClick r:id="rId3"/>
              </a:rPr>
              <a:t>http://www.senate.mn/departments/fiscalpol/reports/2005/budgetbasics.pdf</a:t>
            </a:r>
            <a:r>
              <a:rPr lang="en-US" altLang="en-US" sz="1600" b="1" dirty="0">
                <a:latin typeface="+mn-lt"/>
              </a:rPr>
              <a:t> </a:t>
            </a:r>
          </a:p>
          <a:p>
            <a:pPr lvl="1">
              <a:lnSpc>
                <a:spcPct val="80000"/>
              </a:lnSpc>
              <a:buFontTx/>
              <a:buChar char="•"/>
            </a:pPr>
            <a:r>
              <a:rPr lang="en-US" altLang="en-US" sz="1600" b="1" dirty="0">
                <a:latin typeface="+mn-lt"/>
              </a:rPr>
              <a:t>Money Matters at: </a:t>
            </a:r>
            <a:r>
              <a:rPr lang="en-US" altLang="en-US" sz="1600" b="1" dirty="0">
                <a:latin typeface="+mn-lt"/>
                <a:hlinkClick r:id="rId4"/>
              </a:rPr>
              <a:t>http://www.house.leg.state.mn.us/Fiscal/Download/934</a:t>
            </a:r>
            <a:endParaRPr lang="en-US" altLang="en-US" sz="1600" b="1" dirty="0">
              <a:latin typeface="+mn-lt"/>
            </a:endParaRPr>
          </a:p>
          <a:p>
            <a:pPr marL="0" indent="0">
              <a:lnSpc>
                <a:spcPct val="80000"/>
              </a:lnSpc>
              <a:buNone/>
            </a:pPr>
            <a:endParaRPr lang="en-US" altLang="en-US" sz="1600" b="1" dirty="0">
              <a:latin typeface="+mn-lt"/>
            </a:endParaRPr>
          </a:p>
        </p:txBody>
      </p:sp>
      <p:sp>
        <p:nvSpPr>
          <p:cNvPr id="3" name="Rectangle 2"/>
          <p:cNvSpPr>
            <a:spLocks noGrp="1" noRot="1" noChangeArrowheads="1"/>
          </p:cNvSpPr>
          <p:nvPr>
            <p:ph type="title"/>
          </p:nvPr>
        </p:nvSpPr>
        <p:spPr>
          <a:xfrm>
            <a:off x="408270" y="2209800"/>
            <a:ext cx="8229600" cy="669701"/>
          </a:xfrm>
        </p:spPr>
        <p:txBody>
          <a:bodyPr>
            <a:normAutofit fontScale="90000"/>
          </a:bodyPr>
          <a:lstStyle/>
          <a:p>
            <a:pPr algn="l" eaLnBrk="1" hangingPunct="1">
              <a:defRPr/>
            </a:pPr>
            <a:r>
              <a:rPr lang="en-US" sz="2800" b="1" dirty="0">
                <a:latin typeface="+mn-lt"/>
              </a:rPr>
              <a:t>Important Terms</a:t>
            </a:r>
            <a:br>
              <a:rPr lang="en-US" sz="28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endParaRPr lang="en-US" sz="2800" b="1" dirty="0">
              <a:latin typeface="+mn-lt"/>
            </a:endParaRPr>
          </a:p>
        </p:txBody>
      </p:sp>
      <p:sp>
        <p:nvSpPr>
          <p:cNvPr id="5" name="Slide Number Placeholder 4"/>
          <p:cNvSpPr>
            <a:spLocks noGrp="1"/>
          </p:cNvSpPr>
          <p:nvPr>
            <p:ph type="sldNum" sz="quarter" idx="12"/>
          </p:nvPr>
        </p:nvSpPr>
        <p:spPr/>
        <p:txBody>
          <a:bodyPr/>
          <a:lstStyle/>
          <a:p>
            <a:fld id="{0F6F4C99-5A0F-4122-BE71-38F1EAF1D14C}" type="slidenum">
              <a:rPr lang="en-US" smtClean="0"/>
              <a:t>15</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3156" r:id="rId5" imgW="463323" imgH="214562" progId="">
                  <p:embed/>
                </p:oleObj>
              </mc:Choice>
              <mc:Fallback>
                <p:oleObj r:id="rId5" imgW="463323" imgH="2145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412822"/>
            <a:ext cx="6197152" cy="5917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953501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3319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468313"/>
            <a:ext cx="7239000" cy="552451"/>
          </a:xfrm>
        </p:spPr>
        <p:txBody>
          <a:bodyPr>
            <a:normAutofit fontScale="90000"/>
          </a:bodyPr>
          <a:lstStyle/>
          <a:p>
            <a:pPr algn="l"/>
            <a:r>
              <a:rPr lang="en-US" sz="3100" b="1" dirty="0"/>
              <a:t>Agriculture &amp; Rural Development</a:t>
            </a:r>
            <a:br>
              <a:rPr lang="en-US" sz="2800" b="1" dirty="0"/>
            </a:br>
            <a:endParaRPr lang="en-US" sz="2800" b="1" dirty="0"/>
          </a:p>
        </p:txBody>
      </p:sp>
      <p:sp>
        <p:nvSpPr>
          <p:cNvPr id="14" name="Slide Number Placeholder 13"/>
          <p:cNvSpPr>
            <a:spLocks noGrp="1"/>
          </p:cNvSpPr>
          <p:nvPr>
            <p:ph type="sldNum" sz="quarter" idx="12"/>
          </p:nvPr>
        </p:nvSpPr>
        <p:spPr/>
        <p:txBody>
          <a:bodyPr/>
          <a:lstStyle/>
          <a:p>
            <a:fld id="{2D5CFCF9-8AE7-476E-92C3-51750232A55D}" type="slidenum">
              <a:rPr lang="en-US" smtClean="0"/>
              <a:pPr/>
              <a:t>150</a:t>
            </a:fld>
            <a:endParaRPr lang="en-US"/>
          </a:p>
        </p:txBody>
      </p:sp>
      <p:sp>
        <p:nvSpPr>
          <p:cNvPr id="11" name="TextBox 10"/>
          <p:cNvSpPr txBox="1"/>
          <p:nvPr/>
        </p:nvSpPr>
        <p:spPr>
          <a:xfrm>
            <a:off x="2994433" y="1200149"/>
            <a:ext cx="3231334" cy="738664"/>
          </a:xfrm>
          <a:prstGeom prst="rect">
            <a:avLst/>
          </a:prstGeom>
          <a:noFill/>
        </p:spPr>
        <p:txBody>
          <a:bodyPr wrap="none" rtlCol="0">
            <a:spAutoFit/>
          </a:bodyPr>
          <a:lstStyle/>
          <a:p>
            <a:pPr algn="ctr"/>
            <a:r>
              <a:rPr lang="en-US" sz="2400" b="1" dirty="0"/>
              <a:t>Base Budget FY 2022-23</a:t>
            </a:r>
          </a:p>
          <a:p>
            <a:pPr algn="ctr"/>
            <a:r>
              <a:rPr lang="en-US" dirty="0"/>
              <a:t>(dollars in thousands) </a:t>
            </a:r>
          </a:p>
        </p:txBody>
      </p:sp>
      <p:graphicFrame>
        <p:nvGraphicFramePr>
          <p:cNvPr id="2" name="Object 1"/>
          <p:cNvGraphicFramePr>
            <a:graphicFrameLocks noChangeAspect="1"/>
          </p:cNvGraphicFramePr>
          <p:nvPr/>
        </p:nvGraphicFramePr>
        <p:xfrm>
          <a:off x="673100" y="2160009"/>
          <a:ext cx="7874000" cy="2559050"/>
        </p:xfrm>
        <a:graphic>
          <a:graphicData uri="http://schemas.openxmlformats.org/presentationml/2006/ole">
            <mc:AlternateContent xmlns:mc="http://schemas.openxmlformats.org/markup-compatibility/2006">
              <mc:Choice xmlns:v="urn:schemas-microsoft-com:vml" Requires="v">
                <p:oleObj spid="_x0000_s633193" name="Worksheet" r:id="rId5" imgW="3752924" imgH="1152525" progId="Excel.Sheet.12">
                  <p:embed/>
                </p:oleObj>
              </mc:Choice>
              <mc:Fallback>
                <p:oleObj name="Worksheet" r:id="rId5" imgW="3752924" imgH="1152525" progId="Excel.Sheet.12">
                  <p:embed/>
                  <p:pic>
                    <p:nvPicPr>
                      <p:cNvPr id="2" name="Object 1"/>
                      <p:cNvPicPr/>
                      <p:nvPr/>
                    </p:nvPicPr>
                    <p:blipFill>
                      <a:blip r:embed="rId6"/>
                      <a:stretch>
                        <a:fillRect/>
                      </a:stretch>
                    </p:blipFill>
                    <p:spPr>
                      <a:xfrm>
                        <a:off x="673100" y="2160009"/>
                        <a:ext cx="7874000" cy="2559050"/>
                      </a:xfrm>
                      <a:prstGeom prst="rect">
                        <a:avLst/>
                      </a:prstGeom>
                    </p:spPr>
                  </p:pic>
                </p:oleObj>
              </mc:Fallback>
            </mc:AlternateContent>
          </a:graphicData>
        </a:graphic>
      </p:graphicFrame>
    </p:spTree>
    <p:extLst>
      <p:ext uri="{BB962C8B-B14F-4D97-AF65-F5344CB8AC3E}">
        <p14:creationId xmlns:p14="http://schemas.microsoft.com/office/powerpoint/2010/main" val="17413592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1" y="228601"/>
          <a:ext cx="1162051" cy="552451"/>
        </p:xfrm>
        <a:graphic>
          <a:graphicData uri="http://schemas.openxmlformats.org/presentationml/2006/ole">
            <mc:AlternateContent xmlns:mc="http://schemas.openxmlformats.org/markup-compatibility/2006">
              <mc:Choice xmlns:v="urn:schemas-microsoft-com:vml" Requires="v">
                <p:oleObj spid="_x0000_s634037"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28601"/>
                        <a:ext cx="1162051" cy="552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1"/>
            <a:ext cx="7239000" cy="868363"/>
          </a:xfrm>
        </p:spPr>
        <p:txBody>
          <a:bodyPr>
            <a:normAutofit/>
          </a:bodyPr>
          <a:lstStyle/>
          <a:p>
            <a:pPr algn="l"/>
            <a:r>
              <a:rPr lang="en-US" sz="2800" b="1" dirty="0"/>
              <a:t>Agriculture &amp; Rural Development</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151</a:t>
            </a:fld>
            <a:endParaRPr lang="en-US"/>
          </a:p>
        </p:txBody>
      </p:sp>
      <p:graphicFrame>
        <p:nvGraphicFramePr>
          <p:cNvPr id="11" name="Chart 10">
            <a:extLst>
              <a:ext uri="{FF2B5EF4-FFF2-40B4-BE49-F238E27FC236}">
                <a16:creationId xmlns:a16="http://schemas.microsoft.com/office/drawing/2014/main" id="{3E405F99-6359-49B0-AF0F-63CC4A189106}"/>
              </a:ext>
            </a:extLst>
          </p:cNvPr>
          <p:cNvGraphicFramePr>
            <a:graphicFrameLocks/>
          </p:cNvGraphicFramePr>
          <p:nvPr/>
        </p:nvGraphicFramePr>
        <p:xfrm>
          <a:off x="880368" y="1267832"/>
          <a:ext cx="7721191" cy="49450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5825522"/>
      </p:ext>
    </p:extLst>
  </p:cSld>
  <p:clrMapOvr>
    <a:masterClrMapping/>
  </p:clrMapOvr>
  <p:transition>
    <p:wheel/>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3506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Higher Education</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Hannah Grunewald</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Hannah.Grunewald@senate.mn</a:t>
            </a:r>
            <a:r>
              <a:rPr lang="en-US" dirty="0"/>
              <a:t> </a:t>
            </a:r>
          </a:p>
          <a:p>
            <a:pPr marL="342900" lvl="0" indent="-342900">
              <a:lnSpc>
                <a:spcPct val="80000"/>
              </a:lnSpc>
              <a:spcBef>
                <a:spcPct val="20000"/>
              </a:spcBef>
              <a:defRPr/>
            </a:pPr>
            <a:r>
              <a:rPr lang="en-US" dirty="0"/>
              <a:t>651-296-2727</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152</a:t>
            </a:fld>
            <a:endParaRPr lang="en-US"/>
          </a:p>
        </p:txBody>
      </p:sp>
    </p:spTree>
    <p:extLst>
      <p:ext uri="{BB962C8B-B14F-4D97-AF65-F5344CB8AC3E}">
        <p14:creationId xmlns:p14="http://schemas.microsoft.com/office/powerpoint/2010/main" val="41181754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3608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153</a:t>
            </a:fld>
            <a:endParaRPr lang="en-US"/>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Higher Education</a:t>
            </a:r>
          </a:p>
        </p:txBody>
      </p:sp>
      <p:graphicFrame>
        <p:nvGraphicFramePr>
          <p:cNvPr id="10" name="Chart 9">
            <a:extLst>
              <a:ext uri="{FF2B5EF4-FFF2-40B4-BE49-F238E27FC236}">
                <a16:creationId xmlns:a16="http://schemas.microsoft.com/office/drawing/2014/main" id="{0888F7E1-0416-4E09-89E9-CD01AD2F68BE}"/>
              </a:ext>
            </a:extLst>
          </p:cNvPr>
          <p:cNvGraphicFramePr>
            <a:graphicFrameLocks/>
          </p:cNvGraphicFramePr>
          <p:nvPr>
            <p:extLst>
              <p:ext uri="{D42A27DB-BD31-4B8C-83A1-F6EECF244321}">
                <p14:modId xmlns:p14="http://schemas.microsoft.com/office/powerpoint/2010/main" val="1423089817"/>
              </p:ext>
            </p:extLst>
          </p:nvPr>
        </p:nvGraphicFramePr>
        <p:xfrm>
          <a:off x="612559" y="1009650"/>
          <a:ext cx="7740866" cy="51886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8817929"/>
      </p:ext>
    </p:extLst>
  </p:cSld>
  <p:clrMapOvr>
    <a:masterClrMapping/>
  </p:clrMapOvr>
  <p:transition>
    <p:dissolv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3710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154</a:t>
            </a:fld>
            <a:endParaRPr lang="en-US"/>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Higher Education</a:t>
            </a:r>
          </a:p>
        </p:txBody>
      </p:sp>
      <p:graphicFrame>
        <p:nvGraphicFramePr>
          <p:cNvPr id="17" name="Chart 16">
            <a:extLst>
              <a:ext uri="{FF2B5EF4-FFF2-40B4-BE49-F238E27FC236}">
                <a16:creationId xmlns:a16="http://schemas.microsoft.com/office/drawing/2014/main" id="{3571ABEC-F188-4C75-8186-8FE137FC5ACD}"/>
              </a:ext>
            </a:extLst>
          </p:cNvPr>
          <p:cNvGraphicFramePr>
            <a:graphicFrameLocks/>
          </p:cNvGraphicFramePr>
          <p:nvPr>
            <p:extLst>
              <p:ext uri="{D42A27DB-BD31-4B8C-83A1-F6EECF244321}">
                <p14:modId xmlns:p14="http://schemas.microsoft.com/office/powerpoint/2010/main" val="3287498341"/>
              </p:ext>
            </p:extLst>
          </p:nvPr>
        </p:nvGraphicFramePr>
        <p:xfrm>
          <a:off x="838200" y="1200150"/>
          <a:ext cx="7280152" cy="5156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8878625"/>
      </p:ext>
    </p:extLst>
  </p:cSld>
  <p:clrMapOvr>
    <a:masterClrMapping/>
  </p:clrMapOvr>
  <p:transition>
    <p:dissolv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3813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649287" y="1040374"/>
            <a:ext cx="7921625" cy="5334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General Fund, FY 2022-23</a:t>
            </a:r>
          </a:p>
          <a:p>
            <a:pPr marL="342900" lvl="0" indent="-342900" algn="ctr">
              <a:spcBef>
                <a:spcPct val="20000"/>
              </a:spcBef>
              <a:defRPr/>
            </a:pPr>
            <a:r>
              <a:rPr lang="en-US" sz="1400" dirty="0"/>
              <a:t>(dollars in thousands)</a:t>
            </a:r>
            <a:endParaRPr kumimoji="0" lang="en-US" sz="1400" b="1"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155</a:t>
            </a:fld>
            <a:endParaRPr lang="en-US"/>
          </a:p>
        </p:txBody>
      </p:sp>
      <p:sp>
        <p:nvSpPr>
          <p:cNvPr id="10"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Higher Education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2" name="Table 11"/>
          <p:cNvGraphicFramePr>
            <a:graphicFrameLocks noGrp="1"/>
          </p:cNvGraphicFramePr>
          <p:nvPr>
            <p:extLst>
              <p:ext uri="{D42A27DB-BD31-4B8C-83A1-F6EECF244321}">
                <p14:modId xmlns:p14="http://schemas.microsoft.com/office/powerpoint/2010/main" val="3154407226"/>
              </p:ext>
            </p:extLst>
          </p:nvPr>
        </p:nvGraphicFramePr>
        <p:xfrm>
          <a:off x="1828800" y="1722077"/>
          <a:ext cx="5181600" cy="5010627"/>
        </p:xfrm>
        <a:graphic>
          <a:graphicData uri="http://schemas.openxmlformats.org/drawingml/2006/table">
            <a:tbl>
              <a:tblPr/>
              <a:tblGrid>
                <a:gridCol w="4102621">
                  <a:extLst>
                    <a:ext uri="{9D8B030D-6E8A-4147-A177-3AD203B41FA5}">
                      <a16:colId xmlns:a16="http://schemas.microsoft.com/office/drawing/2014/main" val="20000"/>
                    </a:ext>
                  </a:extLst>
                </a:gridCol>
                <a:gridCol w="1078979">
                  <a:extLst>
                    <a:ext uri="{9D8B030D-6E8A-4147-A177-3AD203B41FA5}">
                      <a16:colId xmlns:a16="http://schemas.microsoft.com/office/drawing/2014/main" val="20001"/>
                    </a:ext>
                  </a:extLst>
                </a:gridCol>
              </a:tblGrid>
              <a:tr h="235129">
                <a:tc>
                  <a:txBody>
                    <a:bodyPr/>
                    <a:lstStyle/>
                    <a:p>
                      <a:pPr algn="l" fontAlgn="b"/>
                      <a:endParaRPr lang="en-US" sz="16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latin typeface="+mn-lt"/>
                          <a:cs typeface="Times New Roman" pitchFamily="18" charset="0"/>
                        </a:rPr>
                        <a:t>FY 2022-23</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87119">
                <a:tc>
                  <a:txBody>
                    <a:bodyPr/>
                    <a:lstStyle/>
                    <a:p>
                      <a:pPr algn="l" fontAlgn="b"/>
                      <a:r>
                        <a:rPr lang="en-US" sz="1200" b="1" i="0" u="none" strike="noStrike" dirty="0">
                          <a:solidFill>
                            <a:srgbClr val="000000"/>
                          </a:solidFill>
                          <a:latin typeface="+mn-lt"/>
                          <a:cs typeface="Times New Roman" pitchFamily="18" charset="0"/>
                        </a:rPr>
                        <a:t>Office of Higher Education</a:t>
                      </a:r>
                    </a:p>
                    <a:p>
                      <a:pPr algn="l" fontAlgn="b"/>
                      <a:r>
                        <a:rPr lang="en-US" sz="1200" b="0" i="0" u="none" strike="noStrike" dirty="0">
                          <a:solidFill>
                            <a:srgbClr val="000000"/>
                          </a:solidFill>
                          <a:latin typeface="+mn-lt"/>
                          <a:cs typeface="Times New Roman" pitchFamily="18" charset="0"/>
                        </a:rPr>
                        <a:t>  State Grant</a:t>
                      </a:r>
                    </a:p>
                    <a:p>
                      <a:pPr algn="l" fontAlgn="b"/>
                      <a:r>
                        <a:rPr lang="en-US" sz="1200" b="0" i="0" u="none" strike="noStrike" dirty="0">
                          <a:solidFill>
                            <a:srgbClr val="000000"/>
                          </a:solidFill>
                          <a:latin typeface="+mn-lt"/>
                          <a:cs typeface="Times New Roman" pitchFamily="18" charset="0"/>
                        </a:rPr>
                        <a:t>  State Work Study</a:t>
                      </a:r>
                    </a:p>
                    <a:p>
                      <a:pPr algn="l" fontAlgn="b"/>
                      <a:r>
                        <a:rPr lang="en-US" sz="1200" b="0" i="0" u="none" strike="noStrike" baseline="0" dirty="0">
                          <a:solidFill>
                            <a:srgbClr val="000000"/>
                          </a:solidFill>
                          <a:latin typeface="+mn-lt"/>
                          <a:cs typeface="Times New Roman" pitchFamily="18" charset="0"/>
                        </a:rPr>
                        <a:t>  Interstate Tuition Reciprocity</a:t>
                      </a:r>
                    </a:p>
                    <a:p>
                      <a:pPr algn="l" fontAlgn="b"/>
                      <a:r>
                        <a:rPr lang="en-US" sz="1200" b="0" i="0" u="none" strike="noStrike" baseline="0" dirty="0">
                          <a:solidFill>
                            <a:srgbClr val="000000"/>
                          </a:solidFill>
                          <a:latin typeface="+mn-lt"/>
                          <a:cs typeface="Times New Roman" pitchFamily="18" charset="0"/>
                        </a:rPr>
                        <a:t>  Child Care Grants</a:t>
                      </a:r>
                    </a:p>
                    <a:p>
                      <a:pPr algn="l" fontAlgn="b"/>
                      <a:r>
                        <a:rPr lang="en-US" sz="1200" b="0" i="0" u="none" strike="noStrike" baseline="0" dirty="0">
                          <a:solidFill>
                            <a:srgbClr val="000000"/>
                          </a:solidFill>
                          <a:latin typeface="+mn-lt"/>
                          <a:cs typeface="Times New Roman" pitchFamily="18" charset="0"/>
                        </a:rPr>
                        <a:t>  </a:t>
                      </a:r>
                      <a:r>
                        <a:rPr lang="en-US" sz="1200" b="0" i="0" u="none" strike="noStrike" baseline="0" dirty="0" err="1">
                          <a:solidFill>
                            <a:srgbClr val="000000"/>
                          </a:solidFill>
                          <a:latin typeface="+mn-lt"/>
                          <a:cs typeface="Times New Roman" pitchFamily="18" charset="0"/>
                        </a:rPr>
                        <a:t>MNLink</a:t>
                      </a:r>
                      <a:r>
                        <a:rPr lang="en-US" sz="1200" b="0" i="0" u="none" strike="noStrike" baseline="0" dirty="0">
                          <a:solidFill>
                            <a:srgbClr val="000000"/>
                          </a:solidFill>
                          <a:latin typeface="+mn-lt"/>
                          <a:cs typeface="Times New Roman" pitchFamily="18" charset="0"/>
                        </a:rPr>
                        <a:t> Gateway and </a:t>
                      </a:r>
                      <a:r>
                        <a:rPr lang="en-US" sz="1200" b="0" i="0" u="none" strike="noStrike" baseline="0" dirty="0" err="1">
                          <a:solidFill>
                            <a:srgbClr val="000000"/>
                          </a:solidFill>
                          <a:latin typeface="+mn-lt"/>
                          <a:cs typeface="Times New Roman" pitchFamily="18" charset="0"/>
                        </a:rPr>
                        <a:t>Minitex</a:t>
                      </a:r>
                      <a:endParaRPr lang="en-US" sz="1200" b="0" i="0" u="none" strike="noStrike" baseline="0" dirty="0">
                        <a:solidFill>
                          <a:srgbClr val="000000"/>
                        </a:solidFill>
                        <a:latin typeface="+mn-lt"/>
                        <a:cs typeface="Times New Roman" pitchFamily="18" charset="0"/>
                      </a:endParaRPr>
                    </a:p>
                    <a:p>
                      <a:pPr algn="l" fontAlgn="b"/>
                      <a:r>
                        <a:rPr lang="en-US" sz="1200" b="0" i="0" u="none" strike="noStrike" baseline="0" dirty="0">
                          <a:solidFill>
                            <a:srgbClr val="000000"/>
                          </a:solidFill>
                          <a:latin typeface="+mn-lt"/>
                          <a:cs typeface="Times New Roman" pitchFamily="18" charset="0"/>
                        </a:rPr>
                        <a:t>  Agency Administration</a:t>
                      </a:r>
                    </a:p>
                    <a:p>
                      <a:pPr algn="l" fontAlgn="b"/>
                      <a:r>
                        <a:rPr lang="en-US" sz="1200" b="0" i="0" u="none" strike="noStrike" baseline="0" dirty="0">
                          <a:solidFill>
                            <a:srgbClr val="000000"/>
                          </a:solidFill>
                          <a:latin typeface="+mn-lt"/>
                          <a:cs typeface="Times New Roman" pitchFamily="18" charset="0"/>
                        </a:rPr>
                        <a:t>  All other programs and aid</a:t>
                      </a:r>
                    </a:p>
                    <a:p>
                      <a:pPr algn="l" fontAlgn="b"/>
                      <a:endParaRPr lang="en-US" sz="1200" b="0" i="0" u="none" strike="noStrike" baseline="0"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latin typeface="+mn-lt"/>
                          <a:cs typeface="Times New Roman" pitchFamily="18" charset="0"/>
                        </a:rPr>
                        <a:t>535,546</a:t>
                      </a:r>
                    </a:p>
                    <a:p>
                      <a:pPr algn="r" fontAlgn="b"/>
                      <a:r>
                        <a:rPr lang="en-US" sz="1200" b="0" i="0" u="none" strike="noStrike" dirty="0">
                          <a:solidFill>
                            <a:srgbClr val="000000"/>
                          </a:solidFill>
                          <a:latin typeface="+mn-lt"/>
                          <a:cs typeface="Times New Roman" pitchFamily="18" charset="0"/>
                        </a:rPr>
                        <a:t>414,874</a:t>
                      </a:r>
                    </a:p>
                    <a:p>
                      <a:pPr algn="r" fontAlgn="b"/>
                      <a:r>
                        <a:rPr lang="en-US" sz="1200" b="0" i="0" u="none" strike="noStrike" dirty="0">
                          <a:solidFill>
                            <a:srgbClr val="000000"/>
                          </a:solidFill>
                          <a:latin typeface="+mn-lt"/>
                          <a:cs typeface="Times New Roman" pitchFamily="18" charset="0"/>
                        </a:rPr>
                        <a:t>29,004</a:t>
                      </a:r>
                    </a:p>
                    <a:p>
                      <a:pPr algn="r" fontAlgn="b"/>
                      <a:r>
                        <a:rPr lang="en-US" sz="1200" b="0" i="0" u="none" strike="noStrike" dirty="0">
                          <a:solidFill>
                            <a:srgbClr val="000000"/>
                          </a:solidFill>
                          <a:latin typeface="+mn-lt"/>
                          <a:cs typeface="Times New Roman" pitchFamily="18" charset="0"/>
                        </a:rPr>
                        <a:t>22,036</a:t>
                      </a:r>
                    </a:p>
                    <a:p>
                      <a:pPr algn="r" fontAlgn="b"/>
                      <a:r>
                        <a:rPr lang="en-US" sz="1200" b="0" i="0" u="none" strike="noStrike" dirty="0">
                          <a:solidFill>
                            <a:srgbClr val="000000"/>
                          </a:solidFill>
                          <a:latin typeface="+mn-lt"/>
                          <a:cs typeface="Times New Roman" pitchFamily="18" charset="0"/>
                        </a:rPr>
                        <a:t>13,388</a:t>
                      </a:r>
                    </a:p>
                    <a:p>
                      <a:pPr algn="r" fontAlgn="b"/>
                      <a:r>
                        <a:rPr lang="en-US" sz="1200" b="0" i="0" u="none" strike="noStrike" dirty="0">
                          <a:solidFill>
                            <a:srgbClr val="000000"/>
                          </a:solidFill>
                          <a:latin typeface="+mn-lt"/>
                          <a:cs typeface="Times New Roman" pitchFamily="18" charset="0"/>
                        </a:rPr>
                        <a:t>11,810</a:t>
                      </a:r>
                    </a:p>
                    <a:p>
                      <a:pPr algn="r" fontAlgn="b"/>
                      <a:r>
                        <a:rPr lang="en-US" sz="1200" b="0" i="0" u="none" strike="noStrike" dirty="0">
                          <a:solidFill>
                            <a:srgbClr val="000000"/>
                          </a:solidFill>
                          <a:latin typeface="+mn-lt"/>
                          <a:cs typeface="Times New Roman" pitchFamily="18" charset="0"/>
                        </a:rPr>
                        <a:t>8,654</a:t>
                      </a:r>
                    </a:p>
                    <a:p>
                      <a:pPr algn="r" fontAlgn="b"/>
                      <a:r>
                        <a:rPr lang="en-US" sz="1200" b="0" i="0" u="none" strike="noStrike" dirty="0">
                          <a:solidFill>
                            <a:srgbClr val="000000"/>
                          </a:solidFill>
                          <a:latin typeface="+mn-lt"/>
                          <a:cs typeface="Times New Roman" pitchFamily="18" charset="0"/>
                        </a:rPr>
                        <a:t>35,780</a:t>
                      </a:r>
                    </a:p>
                    <a:p>
                      <a:pPr algn="r" fontAlgn="b"/>
                      <a:endParaRPr lang="en-US" sz="1200" b="0" i="0" u="none" strike="noStrike" dirty="0">
                        <a:solidFill>
                          <a:srgbClr val="000000"/>
                        </a:solidFill>
                        <a:latin typeface="+mn-lt"/>
                        <a:cs typeface="Times New Roman"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851296">
                <a:tc>
                  <a:txBody>
                    <a:bodyPr/>
                    <a:lstStyle/>
                    <a:p>
                      <a:pPr algn="l" fontAlgn="b"/>
                      <a:r>
                        <a:rPr lang="en-US" sz="1200" b="1" i="0" u="none" strike="noStrike" dirty="0">
                          <a:solidFill>
                            <a:srgbClr val="000000"/>
                          </a:solidFill>
                          <a:latin typeface="+mn-lt"/>
                          <a:cs typeface="Times New Roman" pitchFamily="18" charset="0"/>
                        </a:rPr>
                        <a:t>University</a:t>
                      </a:r>
                      <a:r>
                        <a:rPr lang="en-US" sz="1200" b="1" i="0" u="none" strike="noStrike" baseline="0" dirty="0">
                          <a:solidFill>
                            <a:srgbClr val="000000"/>
                          </a:solidFill>
                          <a:latin typeface="+mn-lt"/>
                          <a:cs typeface="Times New Roman" pitchFamily="18" charset="0"/>
                        </a:rPr>
                        <a:t> of Minnesota</a:t>
                      </a:r>
                    </a:p>
                    <a:p>
                      <a:pPr algn="l" fontAlgn="b"/>
                      <a:r>
                        <a:rPr lang="en-US" sz="1200" b="0" i="0" u="none" strike="noStrike" baseline="0" dirty="0">
                          <a:solidFill>
                            <a:srgbClr val="000000"/>
                          </a:solidFill>
                          <a:latin typeface="+mn-lt"/>
                          <a:cs typeface="Times New Roman" pitchFamily="18" charset="0"/>
                        </a:rPr>
                        <a:t>  Operations and Maintenance</a:t>
                      </a:r>
                    </a:p>
                    <a:p>
                      <a:pPr algn="l" fontAlgn="b"/>
                      <a:r>
                        <a:rPr lang="en-US" sz="1200" b="0" i="0" u="none" strike="noStrike" baseline="0" dirty="0">
                          <a:solidFill>
                            <a:srgbClr val="000000"/>
                          </a:solidFill>
                          <a:latin typeface="+mn-lt"/>
                          <a:cs typeface="Times New Roman" pitchFamily="18" charset="0"/>
                        </a:rPr>
                        <a:t>  Agriculture and Extension</a:t>
                      </a:r>
                    </a:p>
                    <a:p>
                      <a:pPr algn="l" fontAlgn="b"/>
                      <a:r>
                        <a:rPr lang="en-US" sz="1200" b="0" i="0" u="none" strike="noStrike" baseline="0" dirty="0">
                          <a:solidFill>
                            <a:srgbClr val="000000"/>
                          </a:solidFill>
                          <a:latin typeface="+mn-lt"/>
                          <a:cs typeface="Times New Roman" pitchFamily="18" charset="0"/>
                        </a:rPr>
                        <a:t>  Other special appropriations</a:t>
                      </a:r>
                    </a:p>
                    <a:p>
                      <a:pPr algn="l" fontAlgn="b"/>
                      <a:endParaRPr lang="en-US" sz="1200" b="0" i="0" u="none" strike="noStrike" baseline="0"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latin typeface="+mn-lt"/>
                          <a:cs typeface="Times New Roman" pitchFamily="18" charset="0"/>
                        </a:rPr>
                        <a:t>1,346,826</a:t>
                      </a:r>
                    </a:p>
                    <a:p>
                      <a:pPr algn="r" fontAlgn="b"/>
                      <a:r>
                        <a:rPr lang="en-US" sz="1200" b="0" i="0" u="none" strike="noStrike" dirty="0">
                          <a:solidFill>
                            <a:srgbClr val="000000"/>
                          </a:solidFill>
                          <a:latin typeface="+mn-lt"/>
                          <a:cs typeface="Times New Roman" pitchFamily="18" charset="0"/>
                        </a:rPr>
                        <a:t>1,205,936</a:t>
                      </a:r>
                    </a:p>
                    <a:p>
                      <a:pPr algn="r" fontAlgn="b"/>
                      <a:r>
                        <a:rPr lang="en-US" sz="1200" b="0" i="0" u="none" strike="noStrike" dirty="0">
                          <a:solidFill>
                            <a:srgbClr val="000000"/>
                          </a:solidFill>
                          <a:latin typeface="+mn-lt"/>
                          <a:cs typeface="Times New Roman" pitchFamily="18" charset="0"/>
                        </a:rPr>
                        <a:t>85,844</a:t>
                      </a:r>
                    </a:p>
                    <a:p>
                      <a:pPr algn="r" fontAlgn="b"/>
                      <a:r>
                        <a:rPr lang="en-US" sz="1200" b="0" i="0" u="none" strike="noStrike" dirty="0">
                          <a:solidFill>
                            <a:srgbClr val="000000"/>
                          </a:solidFill>
                          <a:latin typeface="+mn-lt"/>
                          <a:cs typeface="Times New Roman" pitchFamily="18" charset="0"/>
                        </a:rPr>
                        <a:t>51,032</a:t>
                      </a:r>
                    </a:p>
                    <a:p>
                      <a:pPr algn="r" fontAlgn="b"/>
                      <a:endParaRPr lang="en-US" sz="12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807763">
                <a:tc>
                  <a:txBody>
                    <a:bodyPr/>
                    <a:lstStyle/>
                    <a:p>
                      <a:pPr algn="l" fontAlgn="b"/>
                      <a:r>
                        <a:rPr lang="en-US" sz="1200" b="1" i="0" u="none" strike="noStrike" dirty="0">
                          <a:solidFill>
                            <a:srgbClr val="000000"/>
                          </a:solidFill>
                          <a:latin typeface="+mn-lt"/>
                          <a:cs typeface="Times New Roman" pitchFamily="18" charset="0"/>
                        </a:rPr>
                        <a:t>Minnesota</a:t>
                      </a:r>
                      <a:r>
                        <a:rPr lang="en-US" sz="1200" b="1" i="0" u="none" strike="noStrike" baseline="0" dirty="0">
                          <a:solidFill>
                            <a:srgbClr val="000000"/>
                          </a:solidFill>
                          <a:latin typeface="+mn-lt"/>
                          <a:cs typeface="Times New Roman" pitchFamily="18" charset="0"/>
                        </a:rPr>
                        <a:t> State Colleges and Universities</a:t>
                      </a:r>
                    </a:p>
                    <a:p>
                      <a:pPr algn="l" fontAlgn="b"/>
                      <a:r>
                        <a:rPr lang="en-US" sz="1200" b="0" i="0" u="none" strike="noStrike" baseline="0" dirty="0">
                          <a:solidFill>
                            <a:srgbClr val="000000"/>
                          </a:solidFill>
                          <a:latin typeface="+mn-lt"/>
                          <a:cs typeface="Times New Roman" pitchFamily="18" charset="0"/>
                        </a:rPr>
                        <a:t>  Operations and Maintenance</a:t>
                      </a:r>
                    </a:p>
                    <a:p>
                      <a:pPr algn="l" fontAlgn="b"/>
                      <a:r>
                        <a:rPr lang="en-US" sz="1200" b="0" i="0" u="none" strike="noStrike" baseline="0" dirty="0">
                          <a:solidFill>
                            <a:srgbClr val="000000"/>
                          </a:solidFill>
                          <a:latin typeface="+mn-lt"/>
                          <a:cs typeface="Times New Roman" pitchFamily="18" charset="0"/>
                        </a:rPr>
                        <a:t>  Central Office and Shared Services</a:t>
                      </a:r>
                    </a:p>
                    <a:p>
                      <a:pPr algn="l" fontAlgn="b"/>
                      <a:r>
                        <a:rPr lang="en-US" sz="1200" b="0" i="0" u="none" strike="noStrike" baseline="0" dirty="0">
                          <a:solidFill>
                            <a:srgbClr val="000000"/>
                          </a:solidFill>
                          <a:latin typeface="+mn-lt"/>
                          <a:cs typeface="Times New Roman" pitchFamily="18" charset="0"/>
                        </a:rPr>
                        <a:t>  Learning Network of Minnesota</a:t>
                      </a:r>
                      <a:endParaRPr lang="en-US" sz="12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latin typeface="+mn-lt"/>
                          <a:cs typeface="Times New Roman" pitchFamily="18" charset="0"/>
                        </a:rPr>
                        <a:t>1,525,068</a:t>
                      </a:r>
                    </a:p>
                    <a:p>
                      <a:pPr algn="r" fontAlgn="b"/>
                      <a:r>
                        <a:rPr lang="en-US" sz="1200" b="0" i="0" u="none" strike="noStrike" dirty="0">
                          <a:solidFill>
                            <a:srgbClr val="000000"/>
                          </a:solidFill>
                          <a:latin typeface="+mn-lt"/>
                          <a:cs typeface="Times New Roman" pitchFamily="18" charset="0"/>
                        </a:rPr>
                        <a:t>1,450,690</a:t>
                      </a:r>
                    </a:p>
                    <a:p>
                      <a:pPr algn="r" fontAlgn="b"/>
                      <a:r>
                        <a:rPr lang="en-US" sz="1200" b="0" i="0" u="none" strike="noStrike" dirty="0">
                          <a:solidFill>
                            <a:srgbClr val="000000"/>
                          </a:solidFill>
                          <a:latin typeface="+mn-lt"/>
                          <a:cs typeface="Times New Roman" pitchFamily="18" charset="0"/>
                        </a:rPr>
                        <a:t>66,148</a:t>
                      </a:r>
                    </a:p>
                    <a:p>
                      <a:pPr algn="r" fontAlgn="b"/>
                      <a:r>
                        <a:rPr lang="en-US" sz="1200" b="0" i="0" u="none" strike="noStrike" dirty="0">
                          <a:solidFill>
                            <a:srgbClr val="000000"/>
                          </a:solidFill>
                          <a:latin typeface="+mn-lt"/>
                          <a:cs typeface="Times New Roman" pitchFamily="18" charset="0"/>
                        </a:rPr>
                        <a:t>8,230</a:t>
                      </a:r>
                    </a:p>
                  </a:txBody>
                  <a:tcPr marL="0" marR="0" marT="0" marB="0" anchor="b">
                    <a:lnL>
                      <a:noFill/>
                    </a:lnL>
                    <a:lnR>
                      <a:noFill/>
                    </a:lnR>
                    <a:lnT>
                      <a:noFill/>
                    </a:lnT>
                    <a:lnB>
                      <a:noFill/>
                    </a:lnB>
                  </a:tcPr>
                </a:tc>
                <a:extLst>
                  <a:ext uri="{0D108BD9-81ED-4DB2-BD59-A6C34878D82A}">
                    <a16:rowId xmlns:a16="http://schemas.microsoft.com/office/drawing/2014/main" val="10004"/>
                  </a:ext>
                </a:extLst>
              </a:tr>
              <a:tr h="762000">
                <a:tc>
                  <a:txBody>
                    <a:bodyPr/>
                    <a:lstStyle/>
                    <a:p>
                      <a:pPr algn="l" fontAlgn="b"/>
                      <a:r>
                        <a:rPr lang="en-US" sz="1200" b="1" i="0" u="none" strike="noStrike" dirty="0">
                          <a:solidFill>
                            <a:srgbClr val="000000"/>
                          </a:solidFill>
                          <a:latin typeface="+mn-lt"/>
                          <a:cs typeface="Times New Roman" pitchFamily="18" charset="0"/>
                        </a:rPr>
                        <a:t>Mayo</a:t>
                      </a:r>
                      <a:r>
                        <a:rPr lang="en-US" sz="1200" b="1" i="0" u="none" strike="noStrike" baseline="0" dirty="0">
                          <a:solidFill>
                            <a:srgbClr val="000000"/>
                          </a:solidFill>
                          <a:latin typeface="+mn-lt"/>
                          <a:cs typeface="Times New Roman" pitchFamily="18" charset="0"/>
                        </a:rPr>
                        <a:t> Foundation</a:t>
                      </a:r>
                    </a:p>
                    <a:p>
                      <a:pPr algn="l" fontAlgn="b"/>
                      <a:r>
                        <a:rPr lang="en-US" sz="1200" b="0" i="0" u="none" strike="noStrike" baseline="0" dirty="0">
                          <a:solidFill>
                            <a:srgbClr val="000000"/>
                          </a:solidFill>
                          <a:latin typeface="+mn-lt"/>
                          <a:cs typeface="Times New Roman" pitchFamily="18" charset="0"/>
                        </a:rPr>
                        <a:t>  Mayo Medical School</a:t>
                      </a:r>
                    </a:p>
                    <a:p>
                      <a:pPr algn="l" fontAlgn="b"/>
                      <a:r>
                        <a:rPr lang="en-US" sz="1200" b="0" i="0" u="none" strike="noStrike" baseline="0" dirty="0">
                          <a:solidFill>
                            <a:srgbClr val="000000"/>
                          </a:solidFill>
                          <a:latin typeface="+mn-lt"/>
                          <a:cs typeface="Times New Roman" pitchFamily="18" charset="0"/>
                        </a:rPr>
                        <a:t>  Family Medicine Residency Program</a:t>
                      </a:r>
                      <a:endParaRPr lang="en-US" sz="12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latin typeface="+mn-lt"/>
                          <a:cs typeface="Times New Roman" pitchFamily="18" charset="0"/>
                        </a:rPr>
                        <a:t>2,702</a:t>
                      </a:r>
                    </a:p>
                    <a:p>
                      <a:pPr algn="r" fontAlgn="b"/>
                      <a:r>
                        <a:rPr lang="en-US" sz="1200" b="0" i="0" u="none" strike="noStrike" dirty="0">
                          <a:solidFill>
                            <a:srgbClr val="000000"/>
                          </a:solidFill>
                          <a:latin typeface="+mn-lt"/>
                          <a:cs typeface="Times New Roman" pitchFamily="18" charset="0"/>
                        </a:rPr>
                        <a:t>1,330</a:t>
                      </a:r>
                    </a:p>
                    <a:p>
                      <a:pPr algn="r" fontAlgn="b"/>
                      <a:r>
                        <a:rPr lang="en-US" sz="1200" b="0" i="0" u="none" strike="noStrike" dirty="0">
                          <a:solidFill>
                            <a:srgbClr val="000000"/>
                          </a:solidFill>
                          <a:latin typeface="+mn-lt"/>
                          <a:cs typeface="Times New Roman" pitchFamily="18" charset="0"/>
                        </a:rPr>
                        <a:t>1,372</a:t>
                      </a:r>
                    </a:p>
                  </a:txBody>
                  <a:tcPr marL="0" marR="0" marT="0" marB="0" anchor="b">
                    <a:lnL>
                      <a:noFill/>
                    </a:lnL>
                    <a:lnR>
                      <a:noFill/>
                    </a:lnR>
                    <a:lnT>
                      <a:noFill/>
                    </a:lnT>
                    <a:lnB>
                      <a:noFill/>
                    </a:lnB>
                  </a:tcPr>
                </a:tc>
                <a:extLst>
                  <a:ext uri="{0D108BD9-81ED-4DB2-BD59-A6C34878D82A}">
                    <a16:rowId xmlns:a16="http://schemas.microsoft.com/office/drawing/2014/main" val="10005"/>
                  </a:ext>
                </a:extLst>
              </a:tr>
              <a:tr h="352693">
                <a:tc>
                  <a:txBody>
                    <a:bodyPr/>
                    <a:lstStyle/>
                    <a:p>
                      <a:pPr algn="l" fontAlgn="b"/>
                      <a:endParaRPr lang="en-US" sz="1200" b="1" i="0" u="none" strike="noStrike" dirty="0">
                        <a:solidFill>
                          <a:srgbClr val="000000"/>
                        </a:solidFill>
                        <a:latin typeface="+mn-lt"/>
                        <a:cs typeface="Times New Roman" pitchFamily="18" charset="0"/>
                      </a:endParaRPr>
                    </a:p>
                    <a:p>
                      <a:pPr algn="l" fontAlgn="b"/>
                      <a:r>
                        <a:rPr lang="en-US" sz="1200" b="1" i="0" u="none" strike="noStrike" dirty="0">
                          <a:solidFill>
                            <a:srgbClr val="000000"/>
                          </a:solidFill>
                          <a:latin typeface="+mn-lt"/>
                          <a:cs typeface="Times New Roman" pitchFamily="18" charset="0"/>
                        </a:rPr>
                        <a:t>Net General Fund Expenditures</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latin typeface="+mn-lt"/>
                          <a:cs typeface="Times New Roman" pitchFamily="18" charset="0"/>
                        </a:rPr>
                        <a:t>3,410,142</a:t>
                      </a:r>
                    </a:p>
                  </a:txBody>
                  <a:tcPr marL="0" marR="0" marT="0" marB="0" anchor="b">
                    <a:lnL>
                      <a:noFill/>
                    </a:lnL>
                    <a:lnR>
                      <a:noFill/>
                    </a:lnR>
                    <a:lnT>
                      <a:noFill/>
                    </a:lnT>
                    <a:lnB>
                      <a:noFill/>
                    </a:lnB>
                  </a:tcPr>
                </a:tc>
                <a:extLst>
                  <a:ext uri="{0D108BD9-81ED-4DB2-BD59-A6C34878D82A}">
                    <a16:rowId xmlns:a16="http://schemas.microsoft.com/office/drawing/2014/main" val="10006"/>
                  </a:ext>
                </a:extLst>
              </a:tr>
              <a:tr h="270944">
                <a:tc>
                  <a:txBody>
                    <a:bodyPr/>
                    <a:lstStyle/>
                    <a:p>
                      <a:pPr algn="l" fontAlgn="b"/>
                      <a:endParaRPr lang="en-US" sz="1600" b="1"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endParaRPr lang="en-US" sz="1600" b="1"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488127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39157"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156</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Higher Education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0" name="Chart 9">
            <a:extLst>
              <a:ext uri="{FF2B5EF4-FFF2-40B4-BE49-F238E27FC236}">
                <a16:creationId xmlns:a16="http://schemas.microsoft.com/office/drawing/2014/main" id="{8A93CDDD-CA8D-4E5E-88C1-FF65C2D92FC3}"/>
              </a:ext>
            </a:extLst>
          </p:cNvPr>
          <p:cNvGraphicFramePr>
            <a:graphicFrameLocks/>
          </p:cNvGraphicFramePr>
          <p:nvPr/>
        </p:nvGraphicFramePr>
        <p:xfrm>
          <a:off x="838511" y="1145395"/>
          <a:ext cx="7676839" cy="52109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31745240"/>
      </p:ext>
    </p:extLst>
  </p:cSld>
  <p:clrMapOvr>
    <a:masterClrMapping/>
  </p:clrMapOvr>
  <p:transition>
    <p:dissolv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018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Judiciary &amp; Public Safety</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Chris Turner</a:t>
            </a:r>
          </a:p>
          <a:p>
            <a:pPr marL="34290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Chris.Turner@senate.mn</a:t>
            </a:r>
            <a:endParaRPr lang="en-US" dirty="0"/>
          </a:p>
          <a:p>
            <a:pPr marL="342900" lvl="0" indent="-342900">
              <a:lnSpc>
                <a:spcPct val="80000"/>
              </a:lnSpc>
              <a:spcBef>
                <a:spcPct val="20000"/>
              </a:spcBef>
              <a:defRPr/>
            </a:pPr>
            <a:r>
              <a:rPr lang="en-US" dirty="0"/>
              <a:t>651-296-4350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157</a:t>
            </a:fld>
            <a:endParaRPr lang="en-US"/>
          </a:p>
        </p:txBody>
      </p:sp>
    </p:spTree>
    <p:extLst>
      <p:ext uri="{BB962C8B-B14F-4D97-AF65-F5344CB8AC3E}">
        <p14:creationId xmlns:p14="http://schemas.microsoft.com/office/powerpoint/2010/main" val="9068584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120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Judiciary and Public Safety</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158</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1695704669"/>
              </p:ext>
            </p:extLst>
          </p:nvPr>
        </p:nvGraphicFramePr>
        <p:xfrm>
          <a:off x="304800" y="1173162"/>
          <a:ext cx="8458200" cy="51831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36392971"/>
      </p:ext>
    </p:extLst>
  </p:cSld>
  <p:clrMapOvr>
    <a:masterClrMapping/>
  </p:clrMapOvr>
  <p:transition>
    <p:dissolv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7394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799"/>
          </a:xfrm>
          <a:prstGeom prst="rect">
            <a:avLst/>
          </a:prstGeom>
        </p:spPr>
        <p:txBody>
          <a:bodyPr>
            <a:normAutofit/>
          </a:bodyPr>
          <a:lstStyle/>
          <a:p>
            <a:pPr lvl="0">
              <a:spcBef>
                <a:spcPct val="0"/>
              </a:spcBef>
              <a:defRPr/>
            </a:pPr>
            <a:r>
              <a:rPr lang="en-US" sz="2800" b="1" dirty="0">
                <a:latin typeface="+mj-lt"/>
              </a:rPr>
              <a:t>Judiciary and Public Safety</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lstStyle/>
          <a:p>
            <a:fld id="{2D5CFCF9-8AE7-476E-92C3-51750232A55D}" type="slidenum">
              <a:rPr lang="en-US" smtClean="0"/>
              <a:pPr/>
              <a:t>159</a:t>
            </a:fld>
            <a:endParaRPr lang="en-US"/>
          </a:p>
        </p:txBody>
      </p:sp>
      <p:sp>
        <p:nvSpPr>
          <p:cNvPr id="10" name="Rectangle 3">
            <a:extLst>
              <a:ext uri="{FF2B5EF4-FFF2-40B4-BE49-F238E27FC236}">
                <a16:creationId xmlns:a16="http://schemas.microsoft.com/office/drawing/2014/main" id="{B88263EA-1036-4591-B6B8-B3F831C54232}"/>
              </a:ext>
            </a:extLst>
          </p:cNvPr>
          <p:cNvSpPr txBox="1">
            <a:spLocks noChangeArrowheads="1"/>
          </p:cNvSpPr>
          <p:nvPr/>
        </p:nvSpPr>
        <p:spPr>
          <a:xfrm>
            <a:off x="503238" y="1143000"/>
            <a:ext cx="7921625" cy="5213348"/>
          </a:xfrm>
          <a:prstGeom prst="rect">
            <a:avLst/>
          </a:prstGeom>
        </p:spPr>
        <p:txBody>
          <a:bodyPr/>
          <a:lstStyle/>
          <a:p>
            <a:pPr marL="342900" lvl="0" indent="-342900" algn="ctr">
              <a:spcBef>
                <a:spcPct val="20000"/>
              </a:spcBef>
              <a:defRPr/>
            </a:pPr>
            <a:r>
              <a:rPr lang="en-US" sz="2400" b="1" dirty="0"/>
              <a:t>All Funds, FY 2022-23</a:t>
            </a:r>
          </a:p>
          <a:p>
            <a:pPr marL="342900" lvl="0" indent="-342900" algn="ctr">
              <a:spcBef>
                <a:spcPct val="20000"/>
              </a:spcBef>
              <a:defRPr/>
            </a:pPr>
            <a:r>
              <a:rPr lang="en-US" sz="2000" b="1" dirty="0"/>
              <a:t>(dollars in thousands)</a:t>
            </a:r>
          </a:p>
        </p:txBody>
      </p:sp>
      <p:graphicFrame>
        <p:nvGraphicFramePr>
          <p:cNvPr id="12" name="Table 11">
            <a:extLst>
              <a:ext uri="{FF2B5EF4-FFF2-40B4-BE49-F238E27FC236}">
                <a16:creationId xmlns:a16="http://schemas.microsoft.com/office/drawing/2014/main" id="{C417F4CE-635A-4047-92E4-F4260E9B89B4}"/>
              </a:ext>
            </a:extLst>
          </p:cNvPr>
          <p:cNvGraphicFramePr>
            <a:graphicFrameLocks noGrp="1"/>
          </p:cNvGraphicFramePr>
          <p:nvPr>
            <p:extLst>
              <p:ext uri="{D42A27DB-BD31-4B8C-83A1-F6EECF244321}">
                <p14:modId xmlns:p14="http://schemas.microsoft.com/office/powerpoint/2010/main" val="2478526825"/>
              </p:ext>
            </p:extLst>
          </p:nvPr>
        </p:nvGraphicFramePr>
        <p:xfrm>
          <a:off x="1187449" y="2209800"/>
          <a:ext cx="6553202" cy="3703320"/>
        </p:xfrm>
        <a:graphic>
          <a:graphicData uri="http://schemas.openxmlformats.org/drawingml/2006/table">
            <a:tbl>
              <a:tblPr firstRow="1" lastRow="1" bandRow="1">
                <a:tableStyleId>{5C22544A-7EE6-4342-B048-85BDC9FD1C3A}</a:tableStyleId>
              </a:tblPr>
              <a:tblGrid>
                <a:gridCol w="3689351">
                  <a:extLst>
                    <a:ext uri="{9D8B030D-6E8A-4147-A177-3AD203B41FA5}">
                      <a16:colId xmlns:a16="http://schemas.microsoft.com/office/drawing/2014/main" val="20000"/>
                    </a:ext>
                  </a:extLst>
                </a:gridCol>
                <a:gridCol w="2863851">
                  <a:extLst>
                    <a:ext uri="{9D8B030D-6E8A-4147-A177-3AD203B41FA5}">
                      <a16:colId xmlns:a16="http://schemas.microsoft.com/office/drawing/2014/main" val="20001"/>
                    </a:ext>
                  </a:extLst>
                </a:gridCol>
              </a:tblGrid>
              <a:tr h="316480">
                <a:tc>
                  <a:txBody>
                    <a:bodyPr/>
                    <a:lstStyle/>
                    <a:p>
                      <a:r>
                        <a:rPr lang="en-US" dirty="0"/>
                        <a:t>Fund</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General</a:t>
                      </a:r>
                    </a:p>
                  </a:txBody>
                  <a:tcPr/>
                </a:tc>
                <a:tc>
                  <a:txBody>
                    <a:bodyPr/>
                    <a:lstStyle/>
                    <a:p>
                      <a:pPr algn="r"/>
                      <a:r>
                        <a:rPr lang="en-US" dirty="0"/>
                        <a:t>2,537,863</a:t>
                      </a:r>
                    </a:p>
                  </a:txBody>
                  <a:tcPr/>
                </a:tc>
                <a:extLst>
                  <a:ext uri="{0D108BD9-81ED-4DB2-BD59-A6C34878D82A}">
                    <a16:rowId xmlns:a16="http://schemas.microsoft.com/office/drawing/2014/main" val="10001"/>
                  </a:ext>
                </a:extLst>
              </a:tr>
              <a:tr h="370840">
                <a:tc>
                  <a:txBody>
                    <a:bodyPr/>
                    <a:lstStyle/>
                    <a:p>
                      <a:r>
                        <a:rPr lang="en-US" dirty="0"/>
                        <a:t>Federal</a:t>
                      </a:r>
                    </a:p>
                  </a:txBody>
                  <a:tcPr/>
                </a:tc>
                <a:tc>
                  <a:txBody>
                    <a:bodyPr/>
                    <a:lstStyle/>
                    <a:p>
                      <a:pPr algn="r"/>
                      <a:r>
                        <a:rPr lang="en-US" dirty="0"/>
                        <a:t>260,973</a:t>
                      </a:r>
                    </a:p>
                  </a:txBody>
                  <a:tcPr/>
                </a:tc>
                <a:extLst>
                  <a:ext uri="{0D108BD9-81ED-4DB2-BD59-A6C34878D82A}">
                    <a16:rowId xmlns:a16="http://schemas.microsoft.com/office/drawing/2014/main" val="10002"/>
                  </a:ext>
                </a:extLst>
              </a:tr>
              <a:tr h="370840">
                <a:tc>
                  <a:txBody>
                    <a:bodyPr/>
                    <a:lstStyle/>
                    <a:p>
                      <a:r>
                        <a:rPr lang="en-US" dirty="0"/>
                        <a:t>Special Revenue</a:t>
                      </a:r>
                    </a:p>
                  </a:txBody>
                  <a:tcPr/>
                </a:tc>
                <a:tc>
                  <a:txBody>
                    <a:bodyPr/>
                    <a:lstStyle/>
                    <a:p>
                      <a:pPr algn="r"/>
                      <a:r>
                        <a:rPr lang="en-US" dirty="0"/>
                        <a:t>138,260</a:t>
                      </a:r>
                    </a:p>
                  </a:txBody>
                  <a:tcPr/>
                </a:tc>
                <a:extLst>
                  <a:ext uri="{0D108BD9-81ED-4DB2-BD59-A6C34878D82A}">
                    <a16:rowId xmlns:a16="http://schemas.microsoft.com/office/drawing/2014/main" val="10003"/>
                  </a:ext>
                </a:extLst>
              </a:tr>
              <a:tr h="370840">
                <a:tc>
                  <a:txBody>
                    <a:bodyPr/>
                    <a:lstStyle/>
                    <a:p>
                      <a:r>
                        <a:rPr lang="en-US" dirty="0"/>
                        <a:t>911-E</a:t>
                      </a:r>
                    </a:p>
                  </a:txBody>
                  <a:tcPr/>
                </a:tc>
                <a:tc>
                  <a:txBody>
                    <a:bodyPr/>
                    <a:lstStyle/>
                    <a:p>
                      <a:pPr algn="r"/>
                      <a:r>
                        <a:rPr lang="en-US" dirty="0"/>
                        <a:t>88,298</a:t>
                      </a:r>
                    </a:p>
                  </a:txBody>
                  <a:tcPr/>
                </a:tc>
                <a:extLst>
                  <a:ext uri="{0D108BD9-81ED-4DB2-BD59-A6C34878D82A}">
                    <a16:rowId xmlns:a16="http://schemas.microsoft.com/office/drawing/2014/main" val="10004"/>
                  </a:ext>
                </a:extLst>
              </a:tr>
              <a:tr h="370840">
                <a:tc>
                  <a:txBody>
                    <a:bodyPr/>
                    <a:lstStyle/>
                    <a:p>
                      <a:r>
                        <a:rPr lang="en-US" dirty="0"/>
                        <a:t>Trunk Highway</a:t>
                      </a:r>
                    </a:p>
                  </a:txBody>
                  <a:tcPr/>
                </a:tc>
                <a:tc>
                  <a:txBody>
                    <a:bodyPr/>
                    <a:lstStyle/>
                    <a:p>
                      <a:pPr algn="r"/>
                      <a:r>
                        <a:rPr lang="en-US" dirty="0"/>
                        <a:t>4,858</a:t>
                      </a:r>
                    </a:p>
                  </a:txBody>
                  <a:tcPr/>
                </a:tc>
                <a:extLst>
                  <a:ext uri="{0D108BD9-81ED-4DB2-BD59-A6C34878D82A}">
                    <a16:rowId xmlns:a16="http://schemas.microsoft.com/office/drawing/2014/main" val="10005"/>
                  </a:ext>
                </a:extLst>
              </a:tr>
              <a:tr h="370840">
                <a:tc>
                  <a:txBody>
                    <a:bodyPr/>
                    <a:lstStyle/>
                    <a:p>
                      <a:r>
                        <a:rPr lang="en-US" dirty="0"/>
                        <a:t>Gift</a:t>
                      </a:r>
                    </a:p>
                  </a:txBody>
                  <a:tcPr/>
                </a:tc>
                <a:tc>
                  <a:txBody>
                    <a:bodyPr/>
                    <a:lstStyle/>
                    <a:p>
                      <a:pPr algn="r"/>
                      <a:r>
                        <a:rPr lang="en-US" dirty="0"/>
                        <a:t>1,099</a:t>
                      </a:r>
                    </a:p>
                  </a:txBody>
                  <a:tcPr/>
                </a:tc>
                <a:extLst>
                  <a:ext uri="{0D108BD9-81ED-4DB2-BD59-A6C34878D82A}">
                    <a16:rowId xmlns:a16="http://schemas.microsoft.com/office/drawing/2014/main" val="10006"/>
                  </a:ext>
                </a:extLst>
              </a:tr>
              <a:tr h="370840">
                <a:tc>
                  <a:txBody>
                    <a:bodyPr/>
                    <a:lstStyle/>
                    <a:p>
                      <a:r>
                        <a:rPr lang="en-US" dirty="0"/>
                        <a:t>State Government Special Revenue</a:t>
                      </a:r>
                    </a:p>
                  </a:txBody>
                  <a:tcPr/>
                </a:tc>
                <a:tc>
                  <a:txBody>
                    <a:bodyPr/>
                    <a:lstStyle/>
                    <a:p>
                      <a:pPr algn="r"/>
                      <a:r>
                        <a:rPr lang="en-US" dirty="0"/>
                        <a:t>206</a:t>
                      </a:r>
                    </a:p>
                  </a:txBody>
                  <a:tcPr/>
                </a:tc>
                <a:extLst>
                  <a:ext uri="{0D108BD9-81ED-4DB2-BD59-A6C34878D82A}">
                    <a16:rowId xmlns:a16="http://schemas.microsoft.com/office/drawing/2014/main" val="10007"/>
                  </a:ext>
                </a:extLst>
              </a:tr>
              <a:tr h="370840">
                <a:tc>
                  <a:txBody>
                    <a:bodyPr/>
                    <a:lstStyle/>
                    <a:p>
                      <a:r>
                        <a:rPr lang="en-US" dirty="0"/>
                        <a:t>Environmental</a:t>
                      </a:r>
                    </a:p>
                  </a:txBody>
                  <a:tcPr/>
                </a:tc>
                <a:tc>
                  <a:txBody>
                    <a:bodyPr/>
                    <a:lstStyle/>
                    <a:p>
                      <a:pPr algn="r"/>
                      <a:r>
                        <a:rPr lang="en-US" dirty="0"/>
                        <a:t>146</a:t>
                      </a:r>
                    </a:p>
                  </a:txBody>
                  <a:tcPr/>
                </a:tc>
                <a:extLst>
                  <a:ext uri="{0D108BD9-81ED-4DB2-BD59-A6C34878D82A}">
                    <a16:rowId xmlns:a16="http://schemas.microsoft.com/office/drawing/2014/main" val="10008"/>
                  </a:ext>
                </a:extLst>
              </a:tr>
              <a:tr h="370840">
                <a:tc>
                  <a:txBody>
                    <a:bodyPr/>
                    <a:lstStyle/>
                    <a:p>
                      <a:r>
                        <a:rPr lang="en-US" i="0" dirty="0"/>
                        <a:t>TOTAL Public Safety</a:t>
                      </a:r>
                    </a:p>
                  </a:txBody>
                  <a:tcPr/>
                </a:tc>
                <a:tc>
                  <a:txBody>
                    <a:bodyPr/>
                    <a:lstStyle/>
                    <a:p>
                      <a:pPr algn="r"/>
                      <a:r>
                        <a:rPr lang="en-US" dirty="0"/>
                        <a:t>3,031,703</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4819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99143" y="1323348"/>
            <a:ext cx="7906657" cy="4583965"/>
          </a:xfrm>
        </p:spPr>
        <p:txBody>
          <a:bodyPr>
            <a:normAutofit fontScale="92500" lnSpcReduction="20000"/>
          </a:bodyPr>
          <a:lstStyle/>
          <a:p>
            <a:pPr marL="457200" lvl="1" indent="0" eaLnBrk="1" hangingPunct="1">
              <a:buNone/>
              <a:defRPr/>
            </a:pPr>
            <a:r>
              <a:rPr lang="en-US" sz="2800" b="1" dirty="0"/>
              <a:t>Budget “Rules”</a:t>
            </a:r>
          </a:p>
          <a:p>
            <a:pPr lvl="1" eaLnBrk="1" hangingPunct="1">
              <a:defRPr/>
            </a:pPr>
            <a:endParaRPr lang="en-US" sz="1800" dirty="0"/>
          </a:p>
          <a:p>
            <a:pPr lvl="1" eaLnBrk="1" hangingPunct="1">
              <a:defRPr/>
            </a:pPr>
            <a:r>
              <a:rPr lang="en-US" sz="1600" dirty="0"/>
              <a:t>Informal guidance that specifies how to “count” money in the context of the state budget.</a:t>
            </a:r>
          </a:p>
          <a:p>
            <a:pPr lvl="1" eaLnBrk="1" hangingPunct="1">
              <a:defRPr/>
            </a:pPr>
            <a:endParaRPr lang="en-US" sz="1600" dirty="0"/>
          </a:p>
          <a:p>
            <a:pPr lvl="1" eaLnBrk="1" hangingPunct="1">
              <a:defRPr/>
            </a:pPr>
            <a:r>
              <a:rPr lang="en-US" sz="1600" dirty="0"/>
              <a:t>Used by MMB and the Legislature for budget forecasts, Governor’s budget recommendations, fiscal notes, and legislative budget changes.</a:t>
            </a:r>
          </a:p>
          <a:p>
            <a:pPr lvl="1" eaLnBrk="1" hangingPunct="1">
              <a:defRPr/>
            </a:pPr>
            <a:endParaRPr lang="en-US" sz="1600" dirty="0"/>
          </a:p>
          <a:p>
            <a:pPr lvl="1" eaLnBrk="1" hangingPunct="1">
              <a:defRPr/>
            </a:pPr>
            <a:r>
              <a:rPr lang="en-US" sz="1600" dirty="0"/>
              <a:t>The rules provide a uniform understanding of how to track the overall budget.  This uniform set of rules minimizes technical fiscal disagreements.</a:t>
            </a:r>
          </a:p>
          <a:p>
            <a:pPr lvl="1" eaLnBrk="1" hangingPunct="1">
              <a:defRPr/>
            </a:pPr>
            <a:endParaRPr lang="en-US" sz="1600" dirty="0"/>
          </a:p>
          <a:p>
            <a:pPr lvl="1" eaLnBrk="1" hangingPunct="1">
              <a:defRPr/>
            </a:pPr>
            <a:r>
              <a:rPr lang="en-US" sz="1600" dirty="0"/>
              <a:t>Legislative fiscal staff and MMB jointly update and agree upon the rules every year.  </a:t>
            </a:r>
          </a:p>
          <a:p>
            <a:pPr lvl="1" eaLnBrk="1" hangingPunct="1">
              <a:defRPr/>
            </a:pPr>
            <a:endParaRPr lang="en-US" sz="1600" dirty="0"/>
          </a:p>
          <a:p>
            <a:pPr lvl="1" eaLnBrk="1" hangingPunct="1">
              <a:defRPr/>
            </a:pPr>
            <a:r>
              <a:rPr lang="en-US" sz="1600" dirty="0"/>
              <a:t>The budget rules were originally established in 2002 and were most recently approved by the Legislative Commission on Planning and Fiscal Policy in 2013.  </a:t>
            </a:r>
          </a:p>
          <a:p>
            <a:pPr lvl="1" eaLnBrk="1" hangingPunct="1">
              <a:defRPr/>
            </a:pPr>
            <a:endParaRPr lang="en-US" sz="1600" dirty="0"/>
          </a:p>
          <a:p>
            <a:pPr lvl="1">
              <a:defRPr/>
            </a:pPr>
            <a:r>
              <a:rPr lang="en-US" sz="1600" dirty="0"/>
              <a:t>In 2017, the rules were reorganized for clarity; in 2021, the rules were updated for the current budget period.  (</a:t>
            </a:r>
            <a:r>
              <a:rPr lang="en-US" sz="1600" dirty="0">
                <a:hlinkClick r:id="rId3"/>
              </a:rPr>
              <a:t>https://www.senate.mn/departments/fiscalpol/tracking/2021/Overall_Budget_Rules_FINAL_2021.pdf</a:t>
            </a:r>
            <a:r>
              <a:rPr lang="en-US" sz="1600" dirty="0"/>
              <a:t> )</a:t>
            </a:r>
          </a:p>
          <a:p>
            <a:pPr lvl="1">
              <a:defRPr/>
            </a:pPr>
            <a:endParaRPr lang="en-US" sz="1600" dirty="0"/>
          </a:p>
          <a:p>
            <a:pPr marL="457200" lvl="1" indent="0" eaLnBrk="1" hangingPunct="1">
              <a:buNone/>
              <a:defRPr/>
            </a:pPr>
            <a:endParaRPr lang="en-US" sz="1800" dirty="0"/>
          </a:p>
          <a:p>
            <a:pPr lvl="1">
              <a:defRPr/>
            </a:pPr>
            <a:endParaRPr lang="en-US" sz="1800" dirty="0"/>
          </a:p>
          <a:p>
            <a:pPr eaLnBrk="1" hangingPunct="1">
              <a:buFont typeface="Wingdings" panose="05000000000000000000" pitchFamily="2" charset="2"/>
              <a:buNone/>
              <a:defRPr/>
            </a:pPr>
            <a:endParaRPr lang="en-US" sz="1800" dirty="0"/>
          </a:p>
          <a:p>
            <a:pPr eaLnBrk="1" hangingPunct="1">
              <a:defRPr/>
            </a:pPr>
            <a:endParaRPr lang="en-US" sz="1800" dirty="0"/>
          </a:p>
          <a:p>
            <a:pPr eaLnBrk="1" hangingPunct="1">
              <a:defRPr/>
            </a:pPr>
            <a:endParaRPr lang="en-US" sz="1800" dirty="0"/>
          </a:p>
          <a:p>
            <a:pPr eaLnBrk="1" hangingPunct="1">
              <a:defRPr/>
            </a:pPr>
            <a:endParaRPr lang="en-US" sz="1800" dirty="0"/>
          </a:p>
          <a:p>
            <a:pPr eaLnBrk="1" hangingPunct="1">
              <a:defRPr/>
            </a:pPr>
            <a:endParaRPr lang="en-US" sz="1800" dirty="0"/>
          </a:p>
        </p:txBody>
      </p:sp>
      <p:sp>
        <p:nvSpPr>
          <p:cNvPr id="2" name="Slide Number Placeholder 1"/>
          <p:cNvSpPr>
            <a:spLocks noGrp="1"/>
          </p:cNvSpPr>
          <p:nvPr>
            <p:ph type="sldNum" sz="quarter" idx="12"/>
          </p:nvPr>
        </p:nvSpPr>
        <p:spPr/>
        <p:txBody>
          <a:bodyPr/>
          <a:lstStyle/>
          <a:p>
            <a:fld id="{0F6F4C99-5A0F-4122-BE71-38F1EAF1D14C}" type="slidenum">
              <a:rPr lang="en-US" smtClean="0"/>
              <a:t>16</a:t>
            </a:fld>
            <a:endParaRPr lang="en-US"/>
          </a:p>
        </p:txBody>
      </p:sp>
      <p:graphicFrame>
        <p:nvGraphicFramePr>
          <p:cNvPr id="8"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4181" r:id="rId4" imgW="463323" imgH="214562" progId="">
                  <p:embed/>
                </p:oleObj>
              </mc:Choice>
              <mc:Fallback>
                <p:oleObj r:id="rId4" imgW="463323" imgH="2145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11536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11187" y="990600"/>
            <a:ext cx="7921625" cy="781050"/>
          </a:xfrm>
          <a:prstGeom prst="rect">
            <a:avLst/>
          </a:prstGeom>
        </p:spPr>
        <p:txBody>
          <a:bodyPr/>
          <a:lstStyle/>
          <a:p>
            <a:pPr marL="342900" lvl="0" indent="-342900" algn="ctr">
              <a:spcBef>
                <a:spcPct val="20000"/>
              </a:spcBef>
              <a:defRPr/>
            </a:pPr>
            <a:r>
              <a:rPr lang="en-US" sz="2400" b="1" dirty="0"/>
              <a:t>General Fund, FY 2022-23</a:t>
            </a:r>
          </a:p>
          <a:p>
            <a:pPr marL="342900" lvl="0" indent="-342900" algn="ctr">
              <a:spcBef>
                <a:spcPct val="20000"/>
              </a:spcBef>
              <a:defRPr/>
            </a:pPr>
            <a:r>
              <a:rPr kumimoji="0" lang="en-US" b="1" i="0" u="none" strike="noStrike" kern="1200" cap="none" spc="0" normalizeH="0" baseline="0" noProof="0" dirty="0">
                <a:ln>
                  <a:noFill/>
                </a:ln>
                <a:solidFill>
                  <a:schemeClr val="tx1"/>
                </a:solidFill>
                <a:effectLst/>
                <a:uLnTx/>
                <a:uFillTx/>
              </a:rPr>
              <a:t>Base Budget $2.5 billion (</a:t>
            </a:r>
            <a:r>
              <a:rPr lang="en-US" b="1" dirty="0"/>
              <a:t>5.0</a:t>
            </a:r>
            <a:r>
              <a:rPr kumimoji="0" lang="en-US" b="1" i="0" u="none" strike="noStrike" kern="1200" cap="none" spc="0" normalizeH="0" baseline="0" noProof="0" dirty="0">
                <a:ln>
                  <a:noFill/>
                </a:ln>
                <a:solidFill>
                  <a:schemeClr val="tx1"/>
                </a:solidFill>
                <a:effectLst/>
                <a:uLnTx/>
                <a:uFillTx/>
              </a:rPr>
              <a:t>% of total General Fund)</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3252"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799"/>
          </a:xfrm>
          <a:prstGeom prst="rect">
            <a:avLst/>
          </a:prstGeom>
        </p:spPr>
        <p:txBody>
          <a:bodyPr>
            <a:normAutofit/>
          </a:bodyPr>
          <a:lstStyle/>
          <a:p>
            <a:pPr lvl="0">
              <a:spcBef>
                <a:spcPct val="0"/>
              </a:spcBef>
              <a:defRPr/>
            </a:pPr>
            <a:r>
              <a:rPr lang="en-US" sz="2800" b="1" dirty="0">
                <a:latin typeface="+mj-lt"/>
              </a:rPr>
              <a:t>Judiciary and Public Safety</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1" name="Content Placeholder 7"/>
          <p:cNvGraphicFramePr>
            <a:graphicFrameLocks/>
          </p:cNvGraphicFramePr>
          <p:nvPr>
            <p:extLst>
              <p:ext uri="{D42A27DB-BD31-4B8C-83A1-F6EECF244321}">
                <p14:modId xmlns:p14="http://schemas.microsoft.com/office/powerpoint/2010/main" val="720492923"/>
              </p:ext>
            </p:extLst>
          </p:nvPr>
        </p:nvGraphicFramePr>
        <p:xfrm>
          <a:off x="336358" y="1828800"/>
          <a:ext cx="8547484" cy="4678363"/>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160</a:t>
            </a:fld>
            <a:endParaRPr lang="en-US"/>
          </a:p>
        </p:txBody>
      </p:sp>
    </p:spTree>
    <p:extLst>
      <p:ext uri="{BB962C8B-B14F-4D97-AF65-F5344CB8AC3E}">
        <p14:creationId xmlns:p14="http://schemas.microsoft.com/office/powerpoint/2010/main" val="14843946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74970"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19088"/>
            <a:ext cx="7239000" cy="671512"/>
          </a:xfrm>
          <a:prstGeom prst="rect">
            <a:avLst/>
          </a:prstGeom>
        </p:spPr>
        <p:txBody>
          <a:bodyPr>
            <a:normAutofit/>
          </a:bodyPr>
          <a:lstStyle/>
          <a:p>
            <a:pPr lvl="0">
              <a:spcBef>
                <a:spcPct val="0"/>
              </a:spcBef>
              <a:defRPr/>
            </a:pPr>
            <a:r>
              <a:rPr lang="en-US" sz="2800" b="1" dirty="0">
                <a:latin typeface="+mj-lt"/>
              </a:rPr>
              <a:t>Judiciary and Public Safety</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lstStyle/>
          <a:p>
            <a:fld id="{2D5CFCF9-8AE7-476E-92C3-51750232A55D}" type="slidenum">
              <a:rPr lang="en-US" smtClean="0"/>
              <a:pPr/>
              <a:t>161</a:t>
            </a:fld>
            <a:endParaRPr lang="en-US"/>
          </a:p>
        </p:txBody>
      </p:sp>
      <p:sp>
        <p:nvSpPr>
          <p:cNvPr id="10" name="Rectangle 3">
            <a:extLst>
              <a:ext uri="{FF2B5EF4-FFF2-40B4-BE49-F238E27FC236}">
                <a16:creationId xmlns:a16="http://schemas.microsoft.com/office/drawing/2014/main" id="{4FC3F555-2447-4089-87D5-6350EC90DF62}"/>
              </a:ext>
            </a:extLst>
          </p:cNvPr>
          <p:cNvSpPr txBox="1">
            <a:spLocks noChangeArrowheads="1"/>
          </p:cNvSpPr>
          <p:nvPr/>
        </p:nvSpPr>
        <p:spPr>
          <a:xfrm>
            <a:off x="503238" y="1009650"/>
            <a:ext cx="7921625" cy="5467350"/>
          </a:xfrm>
          <a:prstGeom prst="rect">
            <a:avLst/>
          </a:prstGeom>
        </p:spPr>
        <p:txBody>
          <a:bodyPr/>
          <a:lstStyle/>
          <a:p>
            <a:pPr marL="342900" lvl="0" indent="-342900" algn="ctr">
              <a:spcBef>
                <a:spcPct val="20000"/>
              </a:spcBef>
              <a:defRPr/>
            </a:pPr>
            <a:r>
              <a:rPr lang="en-US" b="1" dirty="0"/>
              <a:t>General Fund, FY 2022-23</a:t>
            </a:r>
            <a:endParaRPr lang="en-US" sz="1400" b="1" dirty="0"/>
          </a:p>
          <a:p>
            <a:pPr marL="342900" lvl="0" indent="-342900" algn="ctr">
              <a:spcBef>
                <a:spcPct val="20000"/>
              </a:spcBef>
              <a:defRPr/>
            </a:pPr>
            <a:r>
              <a:rPr lang="en-US" sz="1400" b="1" dirty="0"/>
              <a:t>(dollars in thousands)</a:t>
            </a:r>
          </a:p>
        </p:txBody>
      </p:sp>
      <p:graphicFrame>
        <p:nvGraphicFramePr>
          <p:cNvPr id="12" name="Table 11">
            <a:extLst>
              <a:ext uri="{FF2B5EF4-FFF2-40B4-BE49-F238E27FC236}">
                <a16:creationId xmlns:a16="http://schemas.microsoft.com/office/drawing/2014/main" id="{15721628-21B7-401A-BB4D-6EA9BC4C3729}"/>
              </a:ext>
            </a:extLst>
          </p:cNvPr>
          <p:cNvGraphicFramePr>
            <a:graphicFrameLocks noGrp="1"/>
          </p:cNvGraphicFramePr>
          <p:nvPr>
            <p:extLst>
              <p:ext uri="{D42A27DB-BD31-4B8C-83A1-F6EECF244321}">
                <p14:modId xmlns:p14="http://schemas.microsoft.com/office/powerpoint/2010/main" val="3330926312"/>
              </p:ext>
            </p:extLst>
          </p:nvPr>
        </p:nvGraphicFramePr>
        <p:xfrm>
          <a:off x="1188718" y="1650432"/>
          <a:ext cx="6553202" cy="4888480"/>
        </p:xfrm>
        <a:graphic>
          <a:graphicData uri="http://schemas.openxmlformats.org/drawingml/2006/table">
            <a:tbl>
              <a:tblPr firstRow="1" lastRow="1" bandRow="1">
                <a:tableStyleId>{5C22544A-7EE6-4342-B048-85BDC9FD1C3A}</a:tableStyleId>
              </a:tblPr>
              <a:tblGrid>
                <a:gridCol w="3689351">
                  <a:extLst>
                    <a:ext uri="{9D8B030D-6E8A-4147-A177-3AD203B41FA5}">
                      <a16:colId xmlns:a16="http://schemas.microsoft.com/office/drawing/2014/main" val="20000"/>
                    </a:ext>
                  </a:extLst>
                </a:gridCol>
                <a:gridCol w="2863851">
                  <a:extLst>
                    <a:ext uri="{9D8B030D-6E8A-4147-A177-3AD203B41FA5}">
                      <a16:colId xmlns:a16="http://schemas.microsoft.com/office/drawing/2014/main" val="20001"/>
                    </a:ext>
                  </a:extLst>
                </a:gridCol>
              </a:tblGrid>
              <a:tr h="316480">
                <a:tc>
                  <a:txBody>
                    <a:bodyPr/>
                    <a:lstStyle/>
                    <a:p>
                      <a:r>
                        <a:rPr lang="en-US" sz="1400" dirty="0"/>
                        <a:t>Agency</a:t>
                      </a:r>
                    </a:p>
                  </a:txBody>
                  <a:tcPr/>
                </a:tc>
                <a:tc>
                  <a:txBody>
                    <a:bodyPr/>
                    <a:lstStyle/>
                    <a:p>
                      <a:pPr algn="ctr"/>
                      <a:r>
                        <a:rPr lang="en-US" sz="1400" dirty="0"/>
                        <a:t>FY 2022-23</a:t>
                      </a:r>
                    </a:p>
                  </a:txBody>
                  <a:tcPr/>
                </a:tc>
                <a:extLst>
                  <a:ext uri="{0D108BD9-81ED-4DB2-BD59-A6C34878D82A}">
                    <a16:rowId xmlns:a16="http://schemas.microsoft.com/office/drawing/2014/main" val="10000"/>
                  </a:ext>
                </a:extLst>
              </a:tr>
              <a:tr h="293120">
                <a:tc>
                  <a:txBody>
                    <a:bodyPr/>
                    <a:lstStyle/>
                    <a:p>
                      <a:r>
                        <a:rPr lang="en-US" sz="1400" dirty="0"/>
                        <a:t>Supreme Court</a:t>
                      </a:r>
                    </a:p>
                  </a:txBody>
                  <a:tcPr/>
                </a:tc>
                <a:tc>
                  <a:txBody>
                    <a:bodyPr/>
                    <a:lstStyle/>
                    <a:p>
                      <a:pPr algn="r"/>
                      <a:r>
                        <a:rPr lang="en-US" sz="1400" dirty="0"/>
                        <a:t>113,004</a:t>
                      </a:r>
                    </a:p>
                  </a:txBody>
                  <a:tcPr/>
                </a:tc>
                <a:extLst>
                  <a:ext uri="{0D108BD9-81ED-4DB2-BD59-A6C34878D82A}">
                    <a16:rowId xmlns:a16="http://schemas.microsoft.com/office/drawing/2014/main" val="10001"/>
                  </a:ext>
                </a:extLst>
              </a:tr>
              <a:tr h="293120">
                <a:tc>
                  <a:txBody>
                    <a:bodyPr/>
                    <a:lstStyle/>
                    <a:p>
                      <a:r>
                        <a:rPr lang="en-US" sz="1400" dirty="0"/>
                        <a:t>Court of Appeals</a:t>
                      </a:r>
                    </a:p>
                  </a:txBody>
                  <a:tcPr/>
                </a:tc>
                <a:tc>
                  <a:txBody>
                    <a:bodyPr/>
                    <a:lstStyle/>
                    <a:p>
                      <a:pPr algn="r"/>
                      <a:r>
                        <a:rPr lang="en-US" sz="1400" dirty="0"/>
                        <a:t>26,326</a:t>
                      </a:r>
                    </a:p>
                  </a:txBody>
                  <a:tcPr/>
                </a:tc>
                <a:extLst>
                  <a:ext uri="{0D108BD9-81ED-4DB2-BD59-A6C34878D82A}">
                    <a16:rowId xmlns:a16="http://schemas.microsoft.com/office/drawing/2014/main" val="10002"/>
                  </a:ext>
                </a:extLst>
              </a:tr>
              <a:tr h="293120">
                <a:tc>
                  <a:txBody>
                    <a:bodyPr/>
                    <a:lstStyle/>
                    <a:p>
                      <a:r>
                        <a:rPr lang="en-US" sz="1400" dirty="0"/>
                        <a:t>Trial Courts</a:t>
                      </a:r>
                    </a:p>
                  </a:txBody>
                  <a:tcPr/>
                </a:tc>
                <a:tc>
                  <a:txBody>
                    <a:bodyPr/>
                    <a:lstStyle/>
                    <a:p>
                      <a:pPr algn="r"/>
                      <a:r>
                        <a:rPr lang="en-US" sz="1400" dirty="0"/>
                        <a:t>634,404</a:t>
                      </a:r>
                    </a:p>
                  </a:txBody>
                  <a:tcPr/>
                </a:tc>
                <a:extLst>
                  <a:ext uri="{0D108BD9-81ED-4DB2-BD59-A6C34878D82A}">
                    <a16:rowId xmlns:a16="http://schemas.microsoft.com/office/drawing/2014/main" val="10003"/>
                  </a:ext>
                </a:extLst>
              </a:tr>
              <a:tr h="293120">
                <a:tc>
                  <a:txBody>
                    <a:bodyPr/>
                    <a:lstStyle/>
                    <a:p>
                      <a:r>
                        <a:rPr lang="en-US" sz="1400" dirty="0"/>
                        <a:t>Guardian ad litem</a:t>
                      </a:r>
                    </a:p>
                  </a:txBody>
                  <a:tcPr/>
                </a:tc>
                <a:tc>
                  <a:txBody>
                    <a:bodyPr/>
                    <a:lstStyle/>
                    <a:p>
                      <a:pPr algn="r"/>
                      <a:r>
                        <a:rPr lang="en-US" sz="1400" dirty="0"/>
                        <a:t>44,000</a:t>
                      </a:r>
                    </a:p>
                  </a:txBody>
                  <a:tcPr/>
                </a:tc>
                <a:extLst>
                  <a:ext uri="{0D108BD9-81ED-4DB2-BD59-A6C34878D82A}">
                    <a16:rowId xmlns:a16="http://schemas.microsoft.com/office/drawing/2014/main" val="10004"/>
                  </a:ext>
                </a:extLst>
              </a:tr>
              <a:tr h="293120">
                <a:tc>
                  <a:txBody>
                    <a:bodyPr/>
                    <a:lstStyle/>
                    <a:p>
                      <a:r>
                        <a:rPr lang="en-US" sz="1400" dirty="0"/>
                        <a:t>Tax Court</a:t>
                      </a:r>
                    </a:p>
                  </a:txBody>
                  <a:tcPr/>
                </a:tc>
                <a:tc>
                  <a:txBody>
                    <a:bodyPr/>
                    <a:lstStyle/>
                    <a:p>
                      <a:pPr algn="r"/>
                      <a:r>
                        <a:rPr lang="en-US" sz="1400" dirty="0"/>
                        <a:t>3,616</a:t>
                      </a:r>
                    </a:p>
                  </a:txBody>
                  <a:tcPr/>
                </a:tc>
                <a:extLst>
                  <a:ext uri="{0D108BD9-81ED-4DB2-BD59-A6C34878D82A}">
                    <a16:rowId xmlns:a16="http://schemas.microsoft.com/office/drawing/2014/main" val="10005"/>
                  </a:ext>
                </a:extLst>
              </a:tr>
              <a:tr h="293120">
                <a:tc>
                  <a:txBody>
                    <a:bodyPr/>
                    <a:lstStyle/>
                    <a:p>
                      <a:r>
                        <a:rPr lang="en-US" sz="1400" dirty="0"/>
                        <a:t>Judicial Standards Board</a:t>
                      </a:r>
                    </a:p>
                  </a:txBody>
                  <a:tcPr/>
                </a:tc>
                <a:tc>
                  <a:txBody>
                    <a:bodyPr/>
                    <a:lstStyle/>
                    <a:p>
                      <a:pPr algn="r"/>
                      <a:r>
                        <a:rPr lang="en-US" sz="1400" dirty="0"/>
                        <a:t>1,018</a:t>
                      </a:r>
                    </a:p>
                  </a:txBody>
                  <a:tcPr/>
                </a:tc>
                <a:extLst>
                  <a:ext uri="{0D108BD9-81ED-4DB2-BD59-A6C34878D82A}">
                    <a16:rowId xmlns:a16="http://schemas.microsoft.com/office/drawing/2014/main" val="10006"/>
                  </a:ext>
                </a:extLst>
              </a:tr>
              <a:tr h="293120">
                <a:tc>
                  <a:txBody>
                    <a:bodyPr/>
                    <a:lstStyle/>
                    <a:p>
                      <a:r>
                        <a:rPr lang="en-US" sz="1400" dirty="0"/>
                        <a:t>Uniform Laws Commission</a:t>
                      </a:r>
                    </a:p>
                  </a:txBody>
                  <a:tcPr/>
                </a:tc>
                <a:tc>
                  <a:txBody>
                    <a:bodyPr/>
                    <a:lstStyle/>
                    <a:p>
                      <a:pPr algn="r"/>
                      <a:r>
                        <a:rPr lang="en-US" sz="1400" dirty="0"/>
                        <a:t>196</a:t>
                      </a:r>
                    </a:p>
                  </a:txBody>
                  <a:tcPr/>
                </a:tc>
                <a:extLst>
                  <a:ext uri="{0D108BD9-81ED-4DB2-BD59-A6C34878D82A}">
                    <a16:rowId xmlns:a16="http://schemas.microsoft.com/office/drawing/2014/main" val="10007"/>
                  </a:ext>
                </a:extLst>
              </a:tr>
              <a:tr h="196600">
                <a:tc>
                  <a:txBody>
                    <a:bodyPr/>
                    <a:lstStyle/>
                    <a:p>
                      <a:r>
                        <a:rPr lang="en-US" sz="1400" dirty="0"/>
                        <a:t>Public Defense Board</a:t>
                      </a:r>
                    </a:p>
                  </a:txBody>
                  <a:tcPr/>
                </a:tc>
                <a:tc>
                  <a:txBody>
                    <a:bodyPr/>
                    <a:lstStyle/>
                    <a:p>
                      <a:pPr algn="r"/>
                      <a:r>
                        <a:rPr lang="en-US" sz="1400" dirty="0"/>
                        <a:t>202,356</a:t>
                      </a:r>
                    </a:p>
                  </a:txBody>
                  <a:tcPr/>
                </a:tc>
                <a:extLst>
                  <a:ext uri="{0D108BD9-81ED-4DB2-BD59-A6C34878D82A}">
                    <a16:rowId xmlns:a16="http://schemas.microsoft.com/office/drawing/2014/main" val="3705442260"/>
                  </a:ext>
                </a:extLst>
              </a:tr>
              <a:tr h="293120">
                <a:tc>
                  <a:txBody>
                    <a:bodyPr/>
                    <a:lstStyle/>
                    <a:p>
                      <a:r>
                        <a:rPr lang="en-US" sz="1400" dirty="0"/>
                        <a:t>Public Safety (Public Safety Divisions)</a:t>
                      </a:r>
                    </a:p>
                  </a:txBody>
                  <a:tcPr/>
                </a:tc>
                <a:tc>
                  <a:txBody>
                    <a:bodyPr/>
                    <a:lstStyle/>
                    <a:p>
                      <a:pPr algn="r"/>
                      <a:r>
                        <a:rPr lang="en-US" sz="1400" dirty="0"/>
                        <a:t>220,310</a:t>
                      </a:r>
                    </a:p>
                  </a:txBody>
                  <a:tcPr/>
                </a:tc>
                <a:extLst>
                  <a:ext uri="{0D108BD9-81ED-4DB2-BD59-A6C34878D82A}">
                    <a16:rowId xmlns:a16="http://schemas.microsoft.com/office/drawing/2014/main" val="3335208755"/>
                  </a:ext>
                </a:extLst>
              </a:tr>
              <a:tr h="293120">
                <a:tc>
                  <a:txBody>
                    <a:bodyPr/>
                    <a:lstStyle/>
                    <a:p>
                      <a:r>
                        <a:rPr lang="en-US" sz="1400" dirty="0"/>
                        <a:t>POST Board</a:t>
                      </a:r>
                    </a:p>
                  </a:txBody>
                  <a:tcPr/>
                </a:tc>
                <a:tc>
                  <a:txBody>
                    <a:bodyPr/>
                    <a:lstStyle/>
                    <a:p>
                      <a:pPr algn="r"/>
                      <a:r>
                        <a:rPr lang="en-US" sz="1400" dirty="0"/>
                        <a:t>22,262</a:t>
                      </a:r>
                    </a:p>
                  </a:txBody>
                  <a:tcPr/>
                </a:tc>
                <a:extLst>
                  <a:ext uri="{0D108BD9-81ED-4DB2-BD59-A6C34878D82A}">
                    <a16:rowId xmlns:a16="http://schemas.microsoft.com/office/drawing/2014/main" val="2799832619"/>
                  </a:ext>
                </a:extLst>
              </a:tr>
              <a:tr h="293120">
                <a:tc>
                  <a:txBody>
                    <a:bodyPr/>
                    <a:lstStyle/>
                    <a:p>
                      <a:r>
                        <a:rPr lang="en-US" sz="1400" dirty="0"/>
                        <a:t>Private Detective Board</a:t>
                      </a:r>
                    </a:p>
                  </a:txBody>
                  <a:tcPr/>
                </a:tc>
                <a:tc>
                  <a:txBody>
                    <a:bodyPr/>
                    <a:lstStyle/>
                    <a:p>
                      <a:pPr algn="r"/>
                      <a:r>
                        <a:rPr lang="en-US" sz="1400" dirty="0"/>
                        <a:t>554</a:t>
                      </a:r>
                    </a:p>
                  </a:txBody>
                  <a:tcPr/>
                </a:tc>
                <a:extLst>
                  <a:ext uri="{0D108BD9-81ED-4DB2-BD59-A6C34878D82A}">
                    <a16:rowId xmlns:a16="http://schemas.microsoft.com/office/drawing/2014/main" val="243555377"/>
                  </a:ext>
                </a:extLst>
              </a:tr>
              <a:tr h="293120">
                <a:tc>
                  <a:txBody>
                    <a:bodyPr/>
                    <a:lstStyle/>
                    <a:p>
                      <a:r>
                        <a:rPr lang="en-US" sz="1400" dirty="0"/>
                        <a:t>Human Rights</a:t>
                      </a:r>
                    </a:p>
                  </a:txBody>
                  <a:tcPr/>
                </a:tc>
                <a:tc>
                  <a:txBody>
                    <a:bodyPr/>
                    <a:lstStyle/>
                    <a:p>
                      <a:pPr algn="r"/>
                      <a:r>
                        <a:rPr lang="en-US" sz="1400" dirty="0"/>
                        <a:t>10,262</a:t>
                      </a:r>
                    </a:p>
                  </a:txBody>
                  <a:tcPr/>
                </a:tc>
                <a:extLst>
                  <a:ext uri="{0D108BD9-81ED-4DB2-BD59-A6C34878D82A}">
                    <a16:rowId xmlns:a16="http://schemas.microsoft.com/office/drawing/2014/main" val="2969361136"/>
                  </a:ext>
                </a:extLst>
              </a:tr>
              <a:tr h="293120">
                <a:tc>
                  <a:txBody>
                    <a:bodyPr/>
                    <a:lstStyle/>
                    <a:p>
                      <a:r>
                        <a:rPr lang="en-US" sz="1400" dirty="0"/>
                        <a:t>Corrections</a:t>
                      </a:r>
                    </a:p>
                  </a:txBody>
                  <a:tcPr/>
                </a:tc>
                <a:tc>
                  <a:txBody>
                    <a:bodyPr/>
                    <a:lstStyle/>
                    <a:p>
                      <a:pPr algn="r"/>
                      <a:r>
                        <a:rPr lang="en-US" sz="1400" dirty="0"/>
                        <a:t>1,257,259</a:t>
                      </a:r>
                    </a:p>
                  </a:txBody>
                  <a:tcPr/>
                </a:tc>
                <a:extLst>
                  <a:ext uri="{0D108BD9-81ED-4DB2-BD59-A6C34878D82A}">
                    <a16:rowId xmlns:a16="http://schemas.microsoft.com/office/drawing/2014/main" val="1487677341"/>
                  </a:ext>
                </a:extLst>
              </a:tr>
              <a:tr h="294640">
                <a:tc>
                  <a:txBody>
                    <a:bodyPr/>
                    <a:lstStyle/>
                    <a:p>
                      <a:r>
                        <a:rPr lang="en-US" sz="1400" dirty="0"/>
                        <a:t>Sentencing Guidelines</a:t>
                      </a:r>
                    </a:p>
                  </a:txBody>
                  <a:tcPr/>
                </a:tc>
                <a:tc>
                  <a:txBody>
                    <a:bodyPr/>
                    <a:lstStyle/>
                    <a:p>
                      <a:pPr algn="r"/>
                      <a:r>
                        <a:rPr lang="en-US" sz="1400" dirty="0"/>
                        <a:t>1,374</a:t>
                      </a:r>
                    </a:p>
                  </a:txBody>
                  <a:tcPr/>
                </a:tc>
                <a:extLst>
                  <a:ext uri="{0D108BD9-81ED-4DB2-BD59-A6C34878D82A}">
                    <a16:rowId xmlns:a16="http://schemas.microsoft.com/office/drawing/2014/main" val="10008"/>
                  </a:ext>
                </a:extLst>
              </a:tr>
              <a:tr h="218440">
                <a:tc>
                  <a:txBody>
                    <a:bodyPr/>
                    <a:lstStyle/>
                    <a:p>
                      <a:r>
                        <a:rPr lang="en-US" sz="1400" i="0" dirty="0"/>
                        <a:t>TOTAL Public Safety</a:t>
                      </a:r>
                    </a:p>
                  </a:txBody>
                  <a:tcPr/>
                </a:tc>
                <a:tc>
                  <a:txBody>
                    <a:bodyPr/>
                    <a:lstStyle/>
                    <a:p>
                      <a:pPr algn="r"/>
                      <a:r>
                        <a:rPr lang="en-US" sz="1400" dirty="0"/>
                        <a:t>2,536,941</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112710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7791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289697001"/>
              </p:ext>
            </p:extLst>
          </p:nvPr>
        </p:nvGraphicFramePr>
        <p:xfrm>
          <a:off x="262180" y="1085267"/>
          <a:ext cx="857682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162</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Judiciary and Public Safety</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300843418"/>
      </p:ext>
    </p:extLst>
  </p:cSld>
  <p:clrMapOvr>
    <a:masterClrMapping/>
  </p:clrMapOvr>
  <p:transition>
    <p:dissolv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5300"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799"/>
          </a:xfrm>
          <a:prstGeom prst="rect">
            <a:avLst/>
          </a:prstGeom>
        </p:spPr>
        <p:txBody>
          <a:bodyPr>
            <a:normAutofit/>
          </a:bodyPr>
          <a:lstStyle/>
          <a:p>
            <a:pPr lvl="0">
              <a:spcBef>
                <a:spcPct val="0"/>
              </a:spcBef>
              <a:defRPr/>
            </a:pPr>
            <a:r>
              <a:rPr lang="en-US" sz="2800" b="1" dirty="0"/>
              <a:t>Public Safety Budget</a:t>
            </a:r>
          </a:p>
          <a:p>
            <a:pPr lvl="0">
              <a:spcBef>
                <a:spcPct val="0"/>
              </a:spcBef>
              <a:defRPr/>
            </a:pPr>
            <a:endParaRPr kumimoji="0" lang="en-US" sz="170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3"/>
          <p:cNvSpPr txBox="1">
            <a:spLocks noChangeArrowheads="1"/>
          </p:cNvSpPr>
          <p:nvPr/>
        </p:nvSpPr>
        <p:spPr>
          <a:xfrm>
            <a:off x="611187" y="1996223"/>
            <a:ext cx="7921625" cy="3657601"/>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a:ln>
                  <a:noFill/>
                </a:ln>
                <a:solidFill>
                  <a:schemeClr val="tx1"/>
                </a:solidFill>
                <a:effectLst/>
                <a:uLnTx/>
                <a:uFillTx/>
              </a:rPr>
              <a:t>Institutions</a:t>
            </a:r>
            <a:endParaRPr lang="en-US" sz="2000" b="1" dirty="0"/>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Seven adult male facilities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One adult female prison</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rPr>
              <a:t>Two “boot camps” for select adult offenders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One combination adult minimum security and juvenile facility</a:t>
            </a:r>
          </a:p>
          <a:p>
            <a:pPr marR="0" lvl="0" algn="l"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a:ln>
                  <a:noFill/>
                </a:ln>
                <a:solidFill>
                  <a:schemeClr val="tx1"/>
                </a:solidFill>
                <a:effectLst/>
                <a:uLnTx/>
                <a:uFillTx/>
              </a:rPr>
              <a:t>Community </a:t>
            </a:r>
            <a:r>
              <a:rPr lang="en-US" sz="2000" b="1" dirty="0"/>
              <a:t>Services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Community Corrections Act (34 counties)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DOC Direct Supervision (53 counties adult felon, 28 juvenile and misdemeanor)</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t>County Probation Officer (25 counties juvenile and misdemeanor)</a:t>
            </a:r>
          </a:p>
          <a:p>
            <a:pPr marR="0" lvl="0" algn="l" defTabSz="914400" rtl="0" eaLnBrk="1" fontAlgn="auto" latinLnBrk="0" hangingPunct="1">
              <a:lnSpc>
                <a:spcPct val="100000"/>
              </a:lnSpc>
              <a:spcBef>
                <a:spcPct val="20000"/>
              </a:spcBef>
              <a:spcAft>
                <a:spcPts val="0"/>
              </a:spcAft>
              <a:buClrTx/>
              <a:buSzTx/>
              <a:tabLst/>
              <a:defRPr/>
            </a:pPr>
            <a:r>
              <a:rPr lang="en-US" sz="2000" b="1" dirty="0"/>
              <a:t>Operations Support</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noProof="0" dirty="0"/>
              <a:t>Administration and information technology</a:t>
            </a:r>
            <a:endParaRPr kumimoji="0" lang="en-US" sz="1600" b="0" i="0" u="none"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3"/>
          <p:cNvSpPr txBox="1">
            <a:spLocks noChangeArrowheads="1"/>
          </p:cNvSpPr>
          <p:nvPr/>
        </p:nvSpPr>
        <p:spPr>
          <a:xfrm>
            <a:off x="655638" y="1143001"/>
            <a:ext cx="7921625" cy="6096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a:ln>
                  <a:noFill/>
                </a:ln>
                <a:solidFill>
                  <a:schemeClr val="tx1"/>
                </a:solidFill>
                <a:effectLst/>
                <a:uLnTx/>
                <a:uFillTx/>
                <a:latin typeface="+mn-lt"/>
                <a:ea typeface="+mn-ea"/>
                <a:cs typeface="+mn-cs"/>
              </a:rPr>
              <a:t>Department of Corrections</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163</a:t>
            </a:fld>
            <a:endParaRPr lang="en-US"/>
          </a:p>
        </p:txBody>
      </p:sp>
    </p:spTree>
    <p:extLst>
      <p:ext uri="{BB962C8B-B14F-4D97-AF65-F5344CB8AC3E}">
        <p14:creationId xmlns:p14="http://schemas.microsoft.com/office/powerpoint/2010/main" val="518215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6324"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93120"/>
            <a:ext cx="7239000" cy="697480"/>
          </a:xfrm>
          <a:prstGeom prst="rect">
            <a:avLst/>
          </a:prstGeom>
        </p:spPr>
        <p:txBody>
          <a:bodyPr>
            <a:normAutofit/>
          </a:bodyPr>
          <a:lstStyle/>
          <a:p>
            <a:pPr lvl="0">
              <a:spcBef>
                <a:spcPct val="0"/>
              </a:spcBef>
              <a:defRPr/>
            </a:pPr>
            <a:r>
              <a:rPr lang="en-US" sz="2800" b="1" dirty="0"/>
              <a:t>Public Safety Budget</a:t>
            </a:r>
          </a:p>
          <a:p>
            <a:pPr lvl="0">
              <a:spcBef>
                <a:spcPct val="0"/>
              </a:spcBef>
              <a:defRPr/>
            </a:pPr>
            <a:endParaRPr kumimoji="0" lang="en-US" sz="170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3"/>
          <p:cNvSpPr txBox="1">
            <a:spLocks noChangeArrowheads="1"/>
          </p:cNvSpPr>
          <p:nvPr/>
        </p:nvSpPr>
        <p:spPr>
          <a:xfrm>
            <a:off x="609600" y="1981200"/>
            <a:ext cx="7921625" cy="3657601"/>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Homeland Security and Emergency Management</a:t>
            </a:r>
            <a:endParaRPr lang="en-US" sz="2800" dirty="0"/>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Bureau</a:t>
            </a:r>
            <a:r>
              <a:rPr kumimoji="0" lang="en-US" sz="2800" b="0" i="0" u="none" strike="noStrike" kern="1200" cap="none" spc="0" normalizeH="0" noProof="0" dirty="0">
                <a:ln>
                  <a:noFill/>
                </a:ln>
                <a:solidFill>
                  <a:schemeClr val="tx1"/>
                </a:solidFill>
                <a:effectLst/>
                <a:uLnTx/>
                <a:uFillTx/>
                <a:latin typeface="+mn-lt"/>
                <a:ea typeface="+mn-ea"/>
                <a:cs typeface="+mn-cs"/>
              </a:rPr>
              <a:t> of Criminal Apprehension</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baseline="0" dirty="0"/>
              <a:t>Fire</a:t>
            </a:r>
            <a:r>
              <a:rPr lang="en-US" sz="2800" dirty="0"/>
              <a:t> Marshal Division</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dirty="0"/>
              <a:t>Board of Firefighter Training</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Gambling</a:t>
            </a:r>
            <a:r>
              <a:rPr kumimoji="0" lang="en-US" sz="2800" b="0" i="0" u="none" strike="noStrike" kern="1200" cap="none" spc="0" normalizeH="0" noProof="0" dirty="0">
                <a:ln>
                  <a:noFill/>
                </a:ln>
                <a:solidFill>
                  <a:schemeClr val="tx1"/>
                </a:solidFill>
                <a:effectLst/>
                <a:uLnTx/>
                <a:uFillTx/>
                <a:latin typeface="+mn-lt"/>
                <a:ea typeface="+mn-ea"/>
                <a:cs typeface="+mn-cs"/>
              </a:rPr>
              <a:t> and Alcohol Enforcement</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baseline="0" dirty="0"/>
              <a:t>Office</a:t>
            </a:r>
            <a:r>
              <a:rPr lang="en-US" sz="2800" dirty="0"/>
              <a:t> of Justice Programs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Emergency</a:t>
            </a:r>
            <a:r>
              <a:rPr kumimoji="0" lang="en-US" sz="2800" b="0" i="0" u="none" strike="noStrike" kern="1200" cap="none" spc="0" normalizeH="0" noProof="0" dirty="0">
                <a:ln>
                  <a:noFill/>
                </a:ln>
                <a:solidFill>
                  <a:schemeClr val="tx1"/>
                </a:solidFill>
                <a:effectLst/>
                <a:uLnTx/>
                <a:uFillTx/>
                <a:latin typeface="+mn-lt"/>
                <a:ea typeface="+mn-ea"/>
                <a:cs typeface="+mn-cs"/>
              </a:rPr>
              <a:t> Communication Networks</a:t>
            </a: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3"/>
          <p:cNvSpPr txBox="1">
            <a:spLocks noChangeArrowheads="1"/>
          </p:cNvSpPr>
          <p:nvPr/>
        </p:nvSpPr>
        <p:spPr>
          <a:xfrm>
            <a:off x="655638" y="1143001"/>
            <a:ext cx="7921625" cy="6096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a:ln>
                  <a:noFill/>
                </a:ln>
                <a:solidFill>
                  <a:schemeClr val="tx1"/>
                </a:solidFill>
                <a:effectLst/>
                <a:uLnTx/>
                <a:uFillTx/>
                <a:latin typeface="+mn-lt"/>
                <a:ea typeface="+mn-ea"/>
                <a:cs typeface="+mn-cs"/>
              </a:rPr>
              <a:t>Department of Public Safety Divisions</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164</a:t>
            </a:fld>
            <a:endParaRPr lang="en-US"/>
          </a:p>
        </p:txBody>
      </p:sp>
    </p:spTree>
    <p:extLst>
      <p:ext uri="{BB962C8B-B14F-4D97-AF65-F5344CB8AC3E}">
        <p14:creationId xmlns:p14="http://schemas.microsoft.com/office/powerpoint/2010/main" val="2485899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7599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Public Safety Budget</a:t>
            </a:r>
          </a:p>
          <a:p>
            <a:pPr lvl="0">
              <a:spcBef>
                <a:spcPct val="0"/>
              </a:spcBef>
              <a:defRPr/>
            </a:pPr>
            <a:endParaRPr kumimoji="0" lang="en-US" sz="1700" i="0" u="none" strike="noStrike" kern="1200" cap="none" spc="0" normalizeH="0" baseline="0" noProof="0" dirty="0">
              <a:ln>
                <a:noFill/>
              </a:ln>
              <a:solidFill>
                <a:schemeClr val="tx1"/>
              </a:solidFill>
              <a:effectLst/>
              <a:uLnTx/>
              <a:uFillTx/>
              <a:latin typeface="+mj-lt"/>
              <a:ea typeface="+mj-ea"/>
              <a:cs typeface="+mj-cs"/>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165</a:t>
            </a:fld>
            <a:endParaRPr lang="en-US"/>
          </a:p>
        </p:txBody>
      </p:sp>
      <p:sp>
        <p:nvSpPr>
          <p:cNvPr id="10" name="Rectangle 3">
            <a:extLst>
              <a:ext uri="{FF2B5EF4-FFF2-40B4-BE49-F238E27FC236}">
                <a16:creationId xmlns:a16="http://schemas.microsoft.com/office/drawing/2014/main" id="{C2EDA202-690F-4C3B-ACFE-EEAB0DDEC599}"/>
              </a:ext>
            </a:extLst>
          </p:cNvPr>
          <p:cNvSpPr txBox="1">
            <a:spLocks noChangeArrowheads="1"/>
          </p:cNvSpPr>
          <p:nvPr/>
        </p:nvSpPr>
        <p:spPr>
          <a:xfrm>
            <a:off x="503238" y="1143000"/>
            <a:ext cx="7921625" cy="5213348"/>
          </a:xfrm>
          <a:prstGeom prst="rect">
            <a:avLst/>
          </a:prstGeom>
        </p:spPr>
        <p:txBody>
          <a:bodyPr/>
          <a:lstStyle/>
          <a:p>
            <a:pPr marL="342900" lvl="0" indent="-342900" algn="ctr">
              <a:spcBef>
                <a:spcPct val="20000"/>
              </a:spcBef>
              <a:defRPr/>
            </a:pPr>
            <a:r>
              <a:rPr lang="en-US" sz="2400" b="1" dirty="0"/>
              <a:t>Special Revenue, Direct Appropriation</a:t>
            </a:r>
          </a:p>
          <a:p>
            <a:pPr marL="342900" lvl="0" indent="-342900" algn="ctr">
              <a:spcBef>
                <a:spcPct val="20000"/>
              </a:spcBef>
              <a:defRPr/>
            </a:pPr>
            <a:r>
              <a:rPr lang="en-US" sz="2000" b="1" dirty="0"/>
              <a:t>(dollars in thousands)</a:t>
            </a:r>
          </a:p>
        </p:txBody>
      </p:sp>
      <p:graphicFrame>
        <p:nvGraphicFramePr>
          <p:cNvPr id="12" name="Table 11">
            <a:extLst>
              <a:ext uri="{FF2B5EF4-FFF2-40B4-BE49-F238E27FC236}">
                <a16:creationId xmlns:a16="http://schemas.microsoft.com/office/drawing/2014/main" id="{B68C6976-A18C-4283-9004-2598DC8DC479}"/>
              </a:ext>
            </a:extLst>
          </p:cNvPr>
          <p:cNvGraphicFramePr>
            <a:graphicFrameLocks noGrp="1"/>
          </p:cNvGraphicFramePr>
          <p:nvPr>
            <p:extLst>
              <p:ext uri="{D42A27DB-BD31-4B8C-83A1-F6EECF244321}">
                <p14:modId xmlns:p14="http://schemas.microsoft.com/office/powerpoint/2010/main" val="1771720872"/>
              </p:ext>
            </p:extLst>
          </p:nvPr>
        </p:nvGraphicFramePr>
        <p:xfrm>
          <a:off x="1219198" y="2318384"/>
          <a:ext cx="6553202" cy="2291080"/>
        </p:xfrm>
        <a:graphic>
          <a:graphicData uri="http://schemas.openxmlformats.org/drawingml/2006/table">
            <a:tbl>
              <a:tblPr firstRow="1" lastRow="1" bandRow="1">
                <a:tableStyleId>{5C22544A-7EE6-4342-B048-85BDC9FD1C3A}</a:tableStyleId>
              </a:tblPr>
              <a:tblGrid>
                <a:gridCol w="4222751">
                  <a:extLst>
                    <a:ext uri="{9D8B030D-6E8A-4147-A177-3AD203B41FA5}">
                      <a16:colId xmlns:a16="http://schemas.microsoft.com/office/drawing/2014/main" val="20000"/>
                    </a:ext>
                  </a:extLst>
                </a:gridCol>
                <a:gridCol w="2330451">
                  <a:extLst>
                    <a:ext uri="{9D8B030D-6E8A-4147-A177-3AD203B41FA5}">
                      <a16:colId xmlns:a16="http://schemas.microsoft.com/office/drawing/2014/main" val="20001"/>
                    </a:ext>
                  </a:extLst>
                </a:gridCol>
              </a:tblGrid>
              <a:tr h="316480">
                <a:tc>
                  <a:txBody>
                    <a:bodyPr/>
                    <a:lstStyle/>
                    <a:p>
                      <a:r>
                        <a:rPr lang="en-US" dirty="0"/>
                        <a:t>Agency</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DPS – Fire Marshal, Firefighter Training</a:t>
                      </a:r>
                    </a:p>
                    <a:p>
                      <a:r>
                        <a:rPr lang="en-US" i="1" dirty="0"/>
                        <a:t>source: 0.5% homeowner/fire premium surcharge</a:t>
                      </a:r>
                    </a:p>
                  </a:txBody>
                  <a:tcPr/>
                </a:tc>
                <a:tc>
                  <a:txBody>
                    <a:bodyPr/>
                    <a:lstStyle/>
                    <a:p>
                      <a:pPr algn="r"/>
                      <a:r>
                        <a:rPr lang="en-US" dirty="0"/>
                        <a:t>27,000</a:t>
                      </a:r>
                    </a:p>
                  </a:txBody>
                  <a:tcPr/>
                </a:tc>
                <a:extLst>
                  <a:ext uri="{0D108BD9-81ED-4DB2-BD59-A6C34878D82A}">
                    <a16:rowId xmlns:a16="http://schemas.microsoft.com/office/drawing/2014/main" val="10001"/>
                  </a:ext>
                </a:extLst>
              </a:tr>
              <a:tr h="370840">
                <a:tc>
                  <a:txBody>
                    <a:bodyPr/>
                    <a:lstStyle/>
                    <a:p>
                      <a:r>
                        <a:rPr lang="en-US" dirty="0"/>
                        <a:t>DPS – Emergency Communication Network</a:t>
                      </a:r>
                    </a:p>
                    <a:p>
                      <a:r>
                        <a:rPr lang="en-US" i="1" dirty="0"/>
                        <a:t>source: $0.95/telephone line 911 fee</a:t>
                      </a:r>
                    </a:p>
                  </a:txBody>
                  <a:tcPr/>
                </a:tc>
                <a:tc>
                  <a:txBody>
                    <a:bodyPr/>
                    <a:lstStyle/>
                    <a:p>
                      <a:pPr algn="r"/>
                      <a:r>
                        <a:rPr lang="en-US" dirty="0"/>
                        <a:t>155,000</a:t>
                      </a:r>
                    </a:p>
                  </a:txBody>
                  <a:tcPr/>
                </a:tc>
                <a:extLst>
                  <a:ext uri="{0D108BD9-81ED-4DB2-BD59-A6C34878D82A}">
                    <a16:rowId xmlns:a16="http://schemas.microsoft.com/office/drawing/2014/main" val="10002"/>
                  </a:ext>
                </a:extLst>
              </a:tr>
              <a:tr h="370840">
                <a:tc>
                  <a:txBody>
                    <a:bodyPr/>
                    <a:lstStyle/>
                    <a:p>
                      <a:r>
                        <a:rPr lang="en-US" i="0" dirty="0"/>
                        <a:t>TOTAL Special Revenue</a:t>
                      </a:r>
                    </a:p>
                  </a:txBody>
                  <a:tcPr/>
                </a:tc>
                <a:tc>
                  <a:txBody>
                    <a:bodyPr/>
                    <a:lstStyle/>
                    <a:p>
                      <a:pPr algn="r"/>
                      <a:r>
                        <a:rPr lang="en-US" dirty="0"/>
                        <a:t>182,000</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713977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8372"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799"/>
          </a:xfrm>
          <a:prstGeom prst="rect">
            <a:avLst/>
          </a:prstGeom>
        </p:spPr>
        <p:txBody>
          <a:bodyPr>
            <a:normAutofit/>
          </a:bodyPr>
          <a:lstStyle/>
          <a:p>
            <a:pPr lvl="0">
              <a:spcBef>
                <a:spcPct val="0"/>
              </a:spcBef>
              <a:defRPr/>
            </a:pPr>
            <a:r>
              <a:rPr lang="en-US" sz="2800" b="1" dirty="0"/>
              <a:t>Public Safety Budget</a:t>
            </a:r>
          </a:p>
          <a:p>
            <a:pPr lvl="0">
              <a:spcBef>
                <a:spcPct val="0"/>
              </a:spcBef>
              <a:defRPr/>
            </a:pPr>
            <a:endParaRPr kumimoji="0" lang="en-US" sz="170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3"/>
          <p:cNvSpPr txBox="1">
            <a:spLocks noChangeArrowheads="1"/>
          </p:cNvSpPr>
          <p:nvPr/>
        </p:nvSpPr>
        <p:spPr>
          <a:xfrm>
            <a:off x="609600" y="1981200"/>
            <a:ext cx="7921625" cy="3657601"/>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Crime Rate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t>Arrest Rate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Court</a:t>
            </a:r>
            <a:r>
              <a:rPr kumimoji="0" lang="en-US" sz="2800" b="0" i="0" u="none" strike="noStrike" kern="1200" cap="none" spc="0" normalizeH="0" noProof="0" dirty="0">
                <a:ln>
                  <a:noFill/>
                </a:ln>
                <a:solidFill>
                  <a:schemeClr val="tx1"/>
                </a:solidFill>
                <a:effectLst/>
                <a:uLnTx/>
                <a:uFillTx/>
                <a:latin typeface="+mn-lt"/>
                <a:ea typeface="+mn-ea"/>
                <a:cs typeface="+mn-cs"/>
              </a:rPr>
              <a:t> Volume (criminal and civil)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a:t>Incarceration Rate – Sentencing Policies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noProof="0" dirty="0">
                <a:ln>
                  <a:noFill/>
                </a:ln>
                <a:solidFill>
                  <a:schemeClr val="tx1"/>
                </a:solidFill>
                <a:effectLst/>
                <a:uLnTx/>
                <a:uFillTx/>
                <a:latin typeface="+mn-lt"/>
                <a:ea typeface="+mn-ea"/>
                <a:cs typeface="+mn-cs"/>
              </a:rPr>
              <a:t>Costs realized at both State and Local level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a:t>Budget</a:t>
            </a:r>
            <a:r>
              <a:rPr lang="en-US" sz="2800" dirty="0"/>
              <a:t> is personnel-driven, sensitive to salary increases, health care costs, and pension costs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3"/>
          <p:cNvSpPr txBox="1">
            <a:spLocks noChangeArrowheads="1"/>
          </p:cNvSpPr>
          <p:nvPr/>
        </p:nvSpPr>
        <p:spPr>
          <a:xfrm>
            <a:off x="655638" y="1143001"/>
            <a:ext cx="7921625" cy="6096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a:ln>
                  <a:noFill/>
                </a:ln>
                <a:solidFill>
                  <a:schemeClr val="tx1"/>
                </a:solidFill>
                <a:effectLst/>
                <a:uLnTx/>
                <a:uFillTx/>
                <a:latin typeface="+mn-lt"/>
                <a:ea typeface="+mn-ea"/>
                <a:cs typeface="+mn-cs"/>
              </a:rPr>
              <a:t>Major</a:t>
            </a:r>
            <a:r>
              <a:rPr kumimoji="0" lang="en-US" sz="2800" b="1" i="0" u="sng" strike="noStrike" kern="1200" cap="none" spc="0" normalizeH="0" noProof="0" dirty="0">
                <a:ln>
                  <a:noFill/>
                </a:ln>
                <a:solidFill>
                  <a:schemeClr val="tx1"/>
                </a:solidFill>
                <a:effectLst/>
                <a:uLnTx/>
                <a:uFillTx/>
                <a:latin typeface="+mn-lt"/>
                <a:ea typeface="+mn-ea"/>
                <a:cs typeface="+mn-cs"/>
              </a:rPr>
              <a:t> Cost Drivers</a:t>
            </a:r>
            <a:endParaRPr kumimoji="0" lang="en-US" sz="2800" b="1" i="0" u="sng" strike="noStrike" kern="1200" cap="none" spc="0" normalizeH="0" baseline="0" noProof="0" dirty="0">
              <a:ln>
                <a:noFill/>
              </a:ln>
              <a:solidFill>
                <a:schemeClr val="tx1"/>
              </a:solidFill>
              <a:effectLst/>
              <a:uLnTx/>
              <a:uFillTx/>
              <a:latin typeface="+mn-lt"/>
              <a:ea typeface="+mn-ea"/>
              <a:cs typeface="+mn-cs"/>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166</a:t>
            </a:fld>
            <a:endParaRPr lang="en-US"/>
          </a:p>
        </p:txBody>
      </p:sp>
    </p:spTree>
    <p:extLst>
      <p:ext uri="{BB962C8B-B14F-4D97-AF65-F5344CB8AC3E}">
        <p14:creationId xmlns:p14="http://schemas.microsoft.com/office/powerpoint/2010/main" val="1414084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4939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5"/>
          <p:cNvSpPr txBox="1">
            <a:spLocks/>
          </p:cNvSpPr>
          <p:nvPr/>
        </p:nvSpPr>
        <p:spPr>
          <a:xfrm>
            <a:off x="533400" y="1143000"/>
            <a:ext cx="8229600" cy="4920231"/>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Transportation &amp; Public Safety</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endParaRPr>
          </a:p>
          <a:p>
            <a:pPr marL="342900" lvl="0" indent="-342900" algn="ctr">
              <a:spcBef>
                <a:spcPct val="20000"/>
              </a:spcBef>
              <a:defRPr/>
            </a:pPr>
            <a:endParaRPr lang="en-US" sz="1400" b="1" dirty="0"/>
          </a:p>
          <a:p>
            <a:pPr marL="342900" lvl="0" indent="-342900" algn="ctr">
              <a:spcBef>
                <a:spcPct val="20000"/>
              </a:spcBef>
              <a:defRPr/>
            </a:pPr>
            <a:endParaRPr lang="en-US" sz="1400" b="1" dirty="0"/>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endParaRPr kumimoji="0" lang="en-US" sz="17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b="0" i="0" u="none" strike="noStrike" kern="1200" cap="none" spc="0" normalizeH="0" baseline="0" noProof="0" dirty="0">
                <a:ln>
                  <a:noFill/>
                </a:ln>
                <a:solidFill>
                  <a:schemeClr val="tx1"/>
                </a:solidFill>
                <a:effectLst/>
                <a:uLnTx/>
                <a:uFillTx/>
              </a:rPr>
              <a:t>Presented by: </a:t>
            </a:r>
          </a:p>
          <a:p>
            <a:pPr lvl="0">
              <a:lnSpc>
                <a:spcPct val="90000"/>
              </a:lnSpc>
            </a:pPr>
            <a:endParaRPr lang="en-US" b="1" dirty="0"/>
          </a:p>
          <a:p>
            <a:pPr marL="342900" lvl="0" indent="-342900">
              <a:lnSpc>
                <a:spcPct val="80000"/>
              </a:lnSpc>
              <a:spcBef>
                <a:spcPct val="20000"/>
              </a:spcBef>
              <a:defRPr/>
            </a:pPr>
            <a:r>
              <a:rPr lang="en-US" dirty="0"/>
              <a:t>Krista Boyd					</a:t>
            </a:r>
          </a:p>
          <a:p>
            <a:pPr marL="342900" indent="-342900">
              <a:lnSpc>
                <a:spcPct val="80000"/>
              </a:lnSpc>
              <a:spcBef>
                <a:spcPct val="20000"/>
              </a:spcBef>
              <a:defRPr/>
            </a:pPr>
            <a:r>
              <a:rPr lang="en-US" dirty="0"/>
              <a:t>Fiscal Analyst					</a:t>
            </a:r>
          </a:p>
          <a:p>
            <a:pPr marL="342900" lvl="0" indent="-342900">
              <a:lnSpc>
                <a:spcPct val="80000"/>
              </a:lnSpc>
              <a:spcBef>
                <a:spcPct val="20000"/>
              </a:spcBef>
              <a:defRPr/>
            </a:pPr>
            <a:r>
              <a:rPr lang="en-US" dirty="0">
                <a:hlinkClick r:id="rId5"/>
              </a:rPr>
              <a:t>Krista.Boyd@senate.mn</a:t>
            </a:r>
            <a:r>
              <a:rPr lang="en-US" dirty="0"/>
              <a:t>				</a:t>
            </a:r>
          </a:p>
          <a:p>
            <a:pPr marL="342900" lvl="0" indent="-342900">
              <a:lnSpc>
                <a:spcPct val="80000"/>
              </a:lnSpc>
              <a:spcBef>
                <a:spcPct val="20000"/>
              </a:spcBef>
              <a:defRPr/>
            </a:pPr>
            <a:r>
              <a:rPr lang="en-US" dirty="0"/>
              <a:t>651-296-7681				</a:t>
            </a:r>
          </a:p>
        </p:txBody>
      </p:sp>
      <p:sp>
        <p:nvSpPr>
          <p:cNvPr id="10" name="Slide Number Placeholder 9"/>
          <p:cNvSpPr>
            <a:spLocks noGrp="1"/>
          </p:cNvSpPr>
          <p:nvPr>
            <p:ph type="sldNum" sz="quarter" idx="12"/>
          </p:nvPr>
        </p:nvSpPr>
        <p:spPr/>
        <p:txBody>
          <a:bodyPr/>
          <a:lstStyle/>
          <a:p>
            <a:fld id="{2D5CFCF9-8AE7-476E-92C3-51750232A55D}" type="slidenum">
              <a:rPr lang="en-US" smtClean="0">
                <a:solidFill>
                  <a:schemeClr val="tx1"/>
                </a:solidFill>
              </a:rPr>
              <a:pPr/>
              <a:t>167</a:t>
            </a:fld>
            <a:endParaRPr lang="en-US" dirty="0">
              <a:solidFill>
                <a:schemeClr val="tx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041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mj-cs"/>
              </a:rPr>
              <a:t>Transportation Budget</a:t>
            </a:r>
          </a:p>
        </p:txBody>
      </p:sp>
      <p:sp>
        <p:nvSpPr>
          <p:cNvPr id="9" name="Title 1"/>
          <p:cNvSpPr txBox="1">
            <a:spLocks/>
          </p:cNvSpPr>
          <p:nvPr/>
        </p:nvSpPr>
        <p:spPr>
          <a:xfrm>
            <a:off x="381000" y="1009650"/>
            <a:ext cx="8229600" cy="6096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100" b="1" noProof="0" dirty="0">
                <a:ea typeface="+mj-ea"/>
                <a:cs typeface="+mj-cs"/>
              </a:rPr>
              <a:t>All Funds</a:t>
            </a:r>
            <a:r>
              <a:rPr kumimoji="0" lang="en-US" sz="3100" b="1" i="0" u="none" strike="noStrike" kern="1200" cap="none" spc="0" normalizeH="0" baseline="0" noProof="0" dirty="0">
                <a:ln>
                  <a:noFill/>
                </a:ln>
                <a:solidFill>
                  <a:schemeClr val="tx1"/>
                </a:solidFill>
                <a:effectLst/>
                <a:uLnTx/>
                <a:uFillTx/>
                <a:ea typeface="+mj-ea"/>
                <a:cs typeface="+mj-cs"/>
              </a:rPr>
              <a:t>, FY 2022-23</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600" dirty="0">
                <a:ea typeface="+mj-ea"/>
                <a:cs typeface="+mj-cs"/>
              </a:rPr>
              <a:t>Base Budget $9.4 billion (10.0% of total All Funds)</a:t>
            </a:r>
            <a:r>
              <a:rPr lang="en-US" sz="2800" dirty="0">
                <a:ea typeface="+mj-ea"/>
                <a:cs typeface="+mj-cs"/>
              </a:rPr>
              <a:t> </a:t>
            </a:r>
            <a:endParaRPr kumimoji="0" lang="en-US" sz="2800" i="0" u="none" strike="noStrike" kern="1200" cap="none" spc="0" normalizeH="0" baseline="0" noProof="0" dirty="0">
              <a:ln>
                <a:noFill/>
              </a:ln>
              <a:solidFill>
                <a:schemeClr val="tx1"/>
              </a:solidFill>
              <a:effectLst/>
              <a:uLnTx/>
              <a:uFillTx/>
              <a:ea typeface="+mj-ea"/>
              <a:cs typeface="+mj-cs"/>
            </a:endParaRPr>
          </a:p>
        </p:txBody>
      </p:sp>
      <p:graphicFrame>
        <p:nvGraphicFramePr>
          <p:cNvPr id="10" name="Content Placeholder 3"/>
          <p:cNvGraphicFramePr>
            <a:graphicFrameLocks/>
          </p:cNvGraphicFramePr>
          <p:nvPr>
            <p:extLst>
              <p:ext uri="{D42A27DB-BD31-4B8C-83A1-F6EECF244321}">
                <p14:modId xmlns:p14="http://schemas.microsoft.com/office/powerpoint/2010/main" val="3890108812"/>
              </p:ext>
            </p:extLst>
          </p:nvPr>
        </p:nvGraphicFramePr>
        <p:xfrm>
          <a:off x="533400" y="1619250"/>
          <a:ext cx="8229600" cy="4678424"/>
        </p:xfrm>
        <a:graphic>
          <a:graphicData uri="http://schemas.openxmlformats.org/drawingml/2006/chart">
            <c:chart xmlns:c="http://schemas.openxmlformats.org/drawingml/2006/chart" xmlns:r="http://schemas.openxmlformats.org/officeDocument/2006/relationships" r:id="rId5"/>
          </a:graphicData>
        </a:graphic>
      </p:graphicFrame>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168</a:t>
            </a:fld>
            <a:endParaRPr lang="en-US" dirty="0">
              <a:solidFill>
                <a:schemeClr val="tx1"/>
              </a:solidFill>
            </a:endParaRPr>
          </a:p>
        </p:txBody>
      </p:sp>
    </p:spTree>
    <p:extLst>
      <p:ext uri="{BB962C8B-B14F-4D97-AF65-F5344CB8AC3E}">
        <p14:creationId xmlns:p14="http://schemas.microsoft.com/office/powerpoint/2010/main" val="14256423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77014"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mj-cs"/>
              </a:rPr>
              <a:t>Transportation Budget</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169</a:t>
            </a:fld>
            <a:endParaRPr lang="en-US" dirty="0">
              <a:solidFill>
                <a:schemeClr val="tx1"/>
              </a:solidFill>
            </a:endParaRPr>
          </a:p>
        </p:txBody>
      </p:sp>
      <p:sp>
        <p:nvSpPr>
          <p:cNvPr id="12" name="Rectangle 3">
            <a:extLst>
              <a:ext uri="{FF2B5EF4-FFF2-40B4-BE49-F238E27FC236}">
                <a16:creationId xmlns:a16="http://schemas.microsoft.com/office/drawing/2014/main" id="{A858DB7E-081F-4042-BD2C-F99D92534498}"/>
              </a:ext>
            </a:extLst>
          </p:cNvPr>
          <p:cNvSpPr txBox="1">
            <a:spLocks noChangeArrowheads="1"/>
          </p:cNvSpPr>
          <p:nvPr/>
        </p:nvSpPr>
        <p:spPr>
          <a:xfrm>
            <a:off x="503238" y="1143000"/>
            <a:ext cx="7921625" cy="4860925"/>
          </a:xfrm>
          <a:prstGeom prst="rect">
            <a:avLst/>
          </a:prstGeom>
        </p:spPr>
        <p:txBody>
          <a:bodyPr/>
          <a:lstStyle/>
          <a:p>
            <a:pPr marL="342900" lvl="0" indent="-342900" algn="ctr">
              <a:spcBef>
                <a:spcPct val="20000"/>
              </a:spcBef>
              <a:defRPr/>
            </a:pPr>
            <a:r>
              <a:rPr lang="en-US" sz="2800" b="1" dirty="0"/>
              <a:t>All Funds, FY 2022-23</a:t>
            </a:r>
          </a:p>
        </p:txBody>
      </p:sp>
      <p:graphicFrame>
        <p:nvGraphicFramePr>
          <p:cNvPr id="13" name="Table 12">
            <a:extLst>
              <a:ext uri="{FF2B5EF4-FFF2-40B4-BE49-F238E27FC236}">
                <a16:creationId xmlns:a16="http://schemas.microsoft.com/office/drawing/2014/main" id="{602B2D25-6E9B-4248-B100-7A4ED79A4484}"/>
              </a:ext>
            </a:extLst>
          </p:cNvPr>
          <p:cNvGraphicFramePr>
            <a:graphicFrameLocks noGrp="1"/>
          </p:cNvGraphicFramePr>
          <p:nvPr/>
        </p:nvGraphicFramePr>
        <p:xfrm>
          <a:off x="1219198" y="1828800"/>
          <a:ext cx="6553202" cy="4074160"/>
        </p:xfrm>
        <a:graphic>
          <a:graphicData uri="http://schemas.openxmlformats.org/drawingml/2006/table">
            <a:tbl>
              <a:tblPr firstRow="1" lastRow="1" bandRow="1">
                <a:tableStyleId>{5C22544A-7EE6-4342-B048-85BDC9FD1C3A}</a:tableStyleId>
              </a:tblPr>
              <a:tblGrid>
                <a:gridCol w="3276601">
                  <a:extLst>
                    <a:ext uri="{9D8B030D-6E8A-4147-A177-3AD203B41FA5}">
                      <a16:colId xmlns:a16="http://schemas.microsoft.com/office/drawing/2014/main" val="20000"/>
                    </a:ext>
                  </a:extLst>
                </a:gridCol>
                <a:gridCol w="3276601">
                  <a:extLst>
                    <a:ext uri="{9D8B030D-6E8A-4147-A177-3AD203B41FA5}">
                      <a16:colId xmlns:a16="http://schemas.microsoft.com/office/drawing/2014/main" val="20001"/>
                    </a:ext>
                  </a:extLst>
                </a:gridCol>
              </a:tblGrid>
              <a:tr h="316480">
                <a:tc>
                  <a:txBody>
                    <a:bodyPr/>
                    <a:lstStyle/>
                    <a:p>
                      <a:r>
                        <a:rPr lang="en-US" dirty="0"/>
                        <a:t>Fund</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Trunk Highway</a:t>
                      </a:r>
                    </a:p>
                  </a:txBody>
                  <a:tcPr/>
                </a:tc>
                <a:tc>
                  <a:txBody>
                    <a:bodyPr/>
                    <a:lstStyle/>
                    <a:p>
                      <a:pPr algn="r"/>
                      <a:r>
                        <a:rPr lang="en-US" dirty="0"/>
                        <a:t>3,718,749</a:t>
                      </a:r>
                    </a:p>
                  </a:txBody>
                  <a:tcPr/>
                </a:tc>
                <a:extLst>
                  <a:ext uri="{0D108BD9-81ED-4DB2-BD59-A6C34878D82A}">
                    <a16:rowId xmlns:a16="http://schemas.microsoft.com/office/drawing/2014/main" val="10001"/>
                  </a:ext>
                </a:extLst>
              </a:tr>
              <a:tr h="370840">
                <a:tc>
                  <a:txBody>
                    <a:bodyPr/>
                    <a:lstStyle/>
                    <a:p>
                      <a:r>
                        <a:rPr lang="en-US" dirty="0"/>
                        <a:t>Federal</a:t>
                      </a:r>
                    </a:p>
                  </a:txBody>
                  <a:tcPr/>
                </a:tc>
                <a:tc>
                  <a:txBody>
                    <a:bodyPr/>
                    <a:lstStyle/>
                    <a:p>
                      <a:pPr algn="r"/>
                      <a:r>
                        <a:rPr lang="en-US" dirty="0"/>
                        <a:t>1,934,908</a:t>
                      </a:r>
                    </a:p>
                  </a:txBody>
                  <a:tcPr/>
                </a:tc>
                <a:extLst>
                  <a:ext uri="{0D108BD9-81ED-4DB2-BD59-A6C34878D82A}">
                    <a16:rowId xmlns:a16="http://schemas.microsoft.com/office/drawing/2014/main" val="10002"/>
                  </a:ext>
                </a:extLst>
              </a:tr>
              <a:tr h="370840">
                <a:tc>
                  <a:txBody>
                    <a:bodyPr/>
                    <a:lstStyle/>
                    <a:p>
                      <a:r>
                        <a:rPr lang="en-US" dirty="0"/>
                        <a:t>County State-Aid</a:t>
                      </a:r>
                    </a:p>
                  </a:txBody>
                  <a:tcPr/>
                </a:tc>
                <a:tc>
                  <a:txBody>
                    <a:bodyPr/>
                    <a:lstStyle/>
                    <a:p>
                      <a:pPr algn="r"/>
                      <a:r>
                        <a:rPr lang="en-US" dirty="0"/>
                        <a:t>1,748,499</a:t>
                      </a:r>
                    </a:p>
                  </a:txBody>
                  <a:tcPr/>
                </a:tc>
                <a:extLst>
                  <a:ext uri="{0D108BD9-81ED-4DB2-BD59-A6C34878D82A}">
                    <a16:rowId xmlns:a16="http://schemas.microsoft.com/office/drawing/2014/main" val="10003"/>
                  </a:ext>
                </a:extLst>
              </a:tr>
              <a:tr h="370840">
                <a:tc>
                  <a:txBody>
                    <a:bodyPr/>
                    <a:lstStyle/>
                    <a:p>
                      <a:r>
                        <a:rPr lang="en-US" dirty="0"/>
                        <a:t>Transit Assistance</a:t>
                      </a:r>
                    </a:p>
                  </a:txBody>
                  <a:tcPr/>
                </a:tc>
                <a:tc>
                  <a:txBody>
                    <a:bodyPr/>
                    <a:lstStyle/>
                    <a:p>
                      <a:pPr algn="r"/>
                      <a:r>
                        <a:rPr lang="en-US" dirty="0"/>
                        <a:t>812,680</a:t>
                      </a:r>
                    </a:p>
                  </a:txBody>
                  <a:tcPr/>
                </a:tc>
                <a:extLst>
                  <a:ext uri="{0D108BD9-81ED-4DB2-BD59-A6C34878D82A}">
                    <a16:rowId xmlns:a16="http://schemas.microsoft.com/office/drawing/2014/main" val="10004"/>
                  </a:ext>
                </a:extLst>
              </a:tr>
              <a:tr h="370840">
                <a:tc>
                  <a:txBody>
                    <a:bodyPr/>
                    <a:lstStyle/>
                    <a:p>
                      <a:r>
                        <a:rPr lang="en-US" dirty="0"/>
                        <a:t>Municipal State-Aid</a:t>
                      </a:r>
                    </a:p>
                  </a:txBody>
                  <a:tcPr/>
                </a:tc>
                <a:tc>
                  <a:txBody>
                    <a:bodyPr/>
                    <a:lstStyle/>
                    <a:p>
                      <a:pPr algn="r"/>
                      <a:r>
                        <a:rPr lang="en-US" dirty="0"/>
                        <a:t>440,406</a:t>
                      </a:r>
                    </a:p>
                  </a:txBody>
                  <a:tcPr/>
                </a:tc>
                <a:extLst>
                  <a:ext uri="{0D108BD9-81ED-4DB2-BD59-A6C34878D82A}">
                    <a16:rowId xmlns:a16="http://schemas.microsoft.com/office/drawing/2014/main" val="10005"/>
                  </a:ext>
                </a:extLst>
              </a:tr>
              <a:tr h="370840">
                <a:tc>
                  <a:txBody>
                    <a:bodyPr/>
                    <a:lstStyle/>
                    <a:p>
                      <a:r>
                        <a:rPr lang="en-US" dirty="0"/>
                        <a:t>Special Revenue</a:t>
                      </a:r>
                    </a:p>
                  </a:txBody>
                  <a:tcPr/>
                </a:tc>
                <a:tc>
                  <a:txBody>
                    <a:bodyPr/>
                    <a:lstStyle/>
                    <a:p>
                      <a:pPr algn="r"/>
                      <a:r>
                        <a:rPr lang="en-US" dirty="0"/>
                        <a:t>354,859</a:t>
                      </a:r>
                    </a:p>
                  </a:txBody>
                  <a:tcPr/>
                </a:tc>
                <a:extLst>
                  <a:ext uri="{0D108BD9-81ED-4DB2-BD59-A6C34878D82A}">
                    <a16:rowId xmlns:a16="http://schemas.microsoft.com/office/drawing/2014/main" val="10006"/>
                  </a:ext>
                </a:extLst>
              </a:tr>
              <a:tr h="370840">
                <a:tc>
                  <a:txBody>
                    <a:bodyPr/>
                    <a:lstStyle/>
                    <a:p>
                      <a:r>
                        <a:rPr lang="en-US" dirty="0"/>
                        <a:t>General</a:t>
                      </a:r>
                    </a:p>
                  </a:txBody>
                  <a:tcPr/>
                </a:tc>
                <a:tc>
                  <a:txBody>
                    <a:bodyPr/>
                    <a:lstStyle/>
                    <a:p>
                      <a:pPr algn="r"/>
                      <a:r>
                        <a:rPr lang="en-US" dirty="0"/>
                        <a:t>249,552</a:t>
                      </a:r>
                    </a:p>
                  </a:txBody>
                  <a:tcPr/>
                </a:tc>
                <a:extLst>
                  <a:ext uri="{0D108BD9-81ED-4DB2-BD59-A6C34878D82A}">
                    <a16:rowId xmlns:a16="http://schemas.microsoft.com/office/drawing/2014/main" val="10007"/>
                  </a:ext>
                </a:extLst>
              </a:tr>
              <a:tr h="370840">
                <a:tc>
                  <a:txBody>
                    <a:bodyPr/>
                    <a:lstStyle/>
                    <a:p>
                      <a:r>
                        <a:rPr lang="en-US" dirty="0"/>
                        <a:t>State Airport</a:t>
                      </a:r>
                    </a:p>
                  </a:txBody>
                  <a:tcPr/>
                </a:tc>
                <a:tc>
                  <a:txBody>
                    <a:bodyPr/>
                    <a:lstStyle/>
                    <a:p>
                      <a:pPr algn="r"/>
                      <a:r>
                        <a:rPr lang="en-US" dirty="0"/>
                        <a:t>54,799</a:t>
                      </a:r>
                    </a:p>
                  </a:txBody>
                  <a:tcPr/>
                </a:tc>
                <a:extLst>
                  <a:ext uri="{0D108BD9-81ED-4DB2-BD59-A6C34878D82A}">
                    <a16:rowId xmlns:a16="http://schemas.microsoft.com/office/drawing/2014/main" val="10008"/>
                  </a:ext>
                </a:extLst>
              </a:tr>
              <a:tr h="370840">
                <a:tc>
                  <a:txBody>
                    <a:bodyPr/>
                    <a:lstStyle/>
                    <a:p>
                      <a:r>
                        <a:rPr lang="en-US" dirty="0"/>
                        <a:t>Other</a:t>
                      </a:r>
                    </a:p>
                  </a:txBody>
                  <a:tcPr/>
                </a:tc>
                <a:tc>
                  <a:txBody>
                    <a:bodyPr/>
                    <a:lstStyle/>
                    <a:p>
                      <a:pPr algn="r"/>
                      <a:r>
                        <a:rPr lang="en-US" dirty="0"/>
                        <a:t>41,298</a:t>
                      </a:r>
                    </a:p>
                  </a:txBody>
                  <a:tcPr/>
                </a:tc>
                <a:extLst>
                  <a:ext uri="{0D108BD9-81ED-4DB2-BD59-A6C34878D82A}">
                    <a16:rowId xmlns:a16="http://schemas.microsoft.com/office/drawing/2014/main" val="10009"/>
                  </a:ext>
                </a:extLst>
              </a:tr>
              <a:tr h="370840">
                <a:tc>
                  <a:txBody>
                    <a:bodyPr/>
                    <a:lstStyle/>
                    <a:p>
                      <a:r>
                        <a:rPr lang="en-US" i="0" dirty="0"/>
                        <a:t>Total (dollars in thousands)</a:t>
                      </a:r>
                    </a:p>
                  </a:txBody>
                  <a:tcPr/>
                </a:tc>
                <a:tc>
                  <a:txBody>
                    <a:bodyPr/>
                    <a:lstStyle/>
                    <a:p>
                      <a:pPr algn="r"/>
                      <a:r>
                        <a:rPr lang="en-US" dirty="0"/>
                        <a:t>9,355,750</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452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4400" y="1682218"/>
            <a:ext cx="7014693"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latin typeface="+mn-lt"/>
              </a:rPr>
              <a:t>Budget Rules suggest that an appropriation should be a direct appropriation unless there is a compelling reason to make it statutory.</a:t>
            </a:r>
          </a:p>
          <a:p>
            <a:pPr>
              <a:defRPr/>
            </a:pPr>
            <a:endParaRPr lang="en-US" sz="2400" dirty="0">
              <a:latin typeface="+mn-lt"/>
            </a:endParaRPr>
          </a:p>
          <a:p>
            <a:pPr>
              <a:defRPr/>
            </a:pPr>
            <a:r>
              <a:rPr lang="en-US" sz="2400" dirty="0">
                <a:latin typeface="+mn-lt"/>
              </a:rPr>
              <a:t>MS 16A.11, </a:t>
            </a:r>
            <a:r>
              <a:rPr lang="en-US" sz="2400" dirty="0" err="1">
                <a:latin typeface="+mn-lt"/>
              </a:rPr>
              <a:t>subd</a:t>
            </a:r>
            <a:r>
              <a:rPr lang="en-US" sz="2400" dirty="0">
                <a:latin typeface="+mn-lt"/>
              </a:rPr>
              <a:t>. 3 (b) and Budget Rules specify that existing appropriations are assumed to be ongoing to the next biennium at the level appropriated in the second year of the current biennium unless a different number is specified.  </a:t>
            </a:r>
          </a:p>
          <a:p>
            <a:pPr>
              <a:defRPr/>
            </a:pPr>
            <a:endParaRPr lang="en-US" sz="2400" dirty="0">
              <a:latin typeface="+mn-lt"/>
            </a:endParaRPr>
          </a:p>
          <a:p>
            <a:pPr>
              <a:defRPr/>
            </a:pPr>
            <a:endParaRPr lang="en-US" sz="2400" dirty="0">
              <a:latin typeface="+mn-lt"/>
            </a:endParaRPr>
          </a:p>
          <a:p>
            <a:pPr>
              <a:defRPr/>
            </a:pPr>
            <a:endParaRPr lang="en-US" sz="2400" dirty="0">
              <a:latin typeface="+mn-lt"/>
            </a:endParaRPr>
          </a:p>
          <a:p>
            <a:pPr>
              <a:defRPr/>
            </a:pPr>
            <a:endParaRPr lang="en-US" sz="2400" dirty="0">
              <a:latin typeface="+mn-lt"/>
            </a:endParaRPr>
          </a:p>
        </p:txBody>
      </p:sp>
      <p:sp>
        <p:nvSpPr>
          <p:cNvPr id="2" name="Slide Number Placeholder 1"/>
          <p:cNvSpPr>
            <a:spLocks noGrp="1"/>
          </p:cNvSpPr>
          <p:nvPr>
            <p:ph type="sldNum" sz="quarter" idx="12"/>
          </p:nvPr>
        </p:nvSpPr>
        <p:spPr/>
        <p:txBody>
          <a:bodyPr/>
          <a:lstStyle/>
          <a:p>
            <a:fld id="{0F6F4C99-5A0F-4122-BE71-38F1EAF1D14C}" type="slidenum">
              <a:rPr lang="en-US" smtClean="0"/>
              <a:t>17</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5204"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18500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246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mj-cs"/>
              </a:rPr>
              <a:t>Transportation Budget</a:t>
            </a:r>
          </a:p>
        </p:txBody>
      </p:sp>
      <p:sp>
        <p:nvSpPr>
          <p:cNvPr id="9" name="Title 1"/>
          <p:cNvSpPr txBox="1">
            <a:spLocks/>
          </p:cNvSpPr>
          <p:nvPr/>
        </p:nvSpPr>
        <p:spPr>
          <a:xfrm>
            <a:off x="381000" y="1066800"/>
            <a:ext cx="8229600" cy="76200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ea typeface="+mj-ea"/>
                <a:cs typeface="+mj-cs"/>
              </a:rPr>
              <a:t>General Fund, FY 2022-23</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900" dirty="0">
                <a:ea typeface="+mj-ea"/>
                <a:cs typeface="+mj-cs"/>
              </a:rPr>
              <a:t>Base Budget $249.6 million (0.5% of total General Fund)</a:t>
            </a:r>
            <a:endParaRPr kumimoji="0" lang="en-US" sz="1900" u="none" strike="noStrike" kern="1200" cap="none" spc="0" normalizeH="0" baseline="0" noProof="0" dirty="0">
              <a:ln>
                <a:noFill/>
              </a:ln>
              <a:solidFill>
                <a:schemeClr val="tx1"/>
              </a:solidFill>
              <a:effectLst/>
              <a:uLnTx/>
              <a:uFillTx/>
              <a:ea typeface="+mj-ea"/>
              <a:cs typeface="+mj-cs"/>
            </a:endParaRPr>
          </a:p>
        </p:txBody>
      </p:sp>
      <p:graphicFrame>
        <p:nvGraphicFramePr>
          <p:cNvPr id="8" name="Content Placeholder 3"/>
          <p:cNvGraphicFramePr>
            <a:graphicFrameLocks/>
          </p:cNvGraphicFramePr>
          <p:nvPr/>
        </p:nvGraphicFramePr>
        <p:xfrm>
          <a:off x="468086" y="1813560"/>
          <a:ext cx="8229600" cy="4740932"/>
        </p:xfrm>
        <a:graphic>
          <a:graphicData uri="http://schemas.openxmlformats.org/drawingml/2006/chart">
            <c:chart xmlns:c="http://schemas.openxmlformats.org/drawingml/2006/chart" xmlns:r="http://schemas.openxmlformats.org/officeDocument/2006/relationships" r:id="rId5"/>
          </a:graphicData>
        </a:graphic>
      </p:graphicFrame>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170</a:t>
            </a:fld>
            <a:endParaRPr lang="en-US" dirty="0">
              <a:solidFill>
                <a:schemeClr val="tx1"/>
              </a:solidFill>
            </a:endParaRPr>
          </a:p>
        </p:txBody>
      </p:sp>
    </p:spTree>
    <p:extLst>
      <p:ext uri="{BB962C8B-B14F-4D97-AF65-F5344CB8AC3E}">
        <p14:creationId xmlns:p14="http://schemas.microsoft.com/office/powerpoint/2010/main" val="41120211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1493270"/>
            <a:ext cx="7921625" cy="4510655"/>
          </a:xfrm>
          <a:prstGeom prst="rect">
            <a:avLst/>
          </a:prstGeom>
        </p:spPr>
        <p:txBody>
          <a:bodyPr/>
          <a:lstStyle/>
          <a:p>
            <a:pPr marL="342900" lvl="0" indent="-342900" algn="ctr">
              <a:spcBef>
                <a:spcPct val="20000"/>
              </a:spcBef>
              <a:defRPr/>
            </a:pPr>
            <a:r>
              <a:rPr lang="en-US" sz="2800" b="1" dirty="0"/>
              <a:t>General Fund, FY 2022-23</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349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3200" b="1" dirty="0">
                <a:latin typeface="+mj-lt"/>
              </a:rPr>
              <a:t>Transportation Budget</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9"/>
          <p:cNvSpPr>
            <a:spLocks noGrp="1"/>
          </p:cNvSpPr>
          <p:nvPr>
            <p:ph type="sldNum" sz="quarter" idx="12"/>
          </p:nvPr>
        </p:nvSpPr>
        <p:spPr/>
        <p:txBody>
          <a:bodyPr/>
          <a:lstStyle/>
          <a:p>
            <a:fld id="{2D5CFCF9-8AE7-476E-92C3-51750232A55D}" type="slidenum">
              <a:rPr lang="en-US" smtClean="0">
                <a:solidFill>
                  <a:schemeClr val="tx1"/>
                </a:solidFill>
              </a:rPr>
              <a:pPr/>
              <a:t>171</a:t>
            </a:fld>
            <a:endParaRPr lang="en-US" dirty="0">
              <a:solidFill>
                <a:schemeClr val="tx1"/>
              </a:solidFill>
            </a:endParaRPr>
          </a:p>
        </p:txBody>
      </p:sp>
      <p:graphicFrame>
        <p:nvGraphicFramePr>
          <p:cNvPr id="8" name="Table 7"/>
          <p:cNvGraphicFramePr>
            <a:graphicFrameLocks noGrp="1"/>
          </p:cNvGraphicFramePr>
          <p:nvPr/>
        </p:nvGraphicFramePr>
        <p:xfrm>
          <a:off x="914400" y="2514600"/>
          <a:ext cx="6858000" cy="2595880"/>
        </p:xfrm>
        <a:graphic>
          <a:graphicData uri="http://schemas.openxmlformats.org/drawingml/2006/table">
            <a:tbl>
              <a:tblPr firstRow="1" lastRow="1" bandRow="1">
                <a:tableStyleId>{5C22544A-7EE6-4342-B048-85BDC9FD1C3A}</a:tableStyleId>
              </a:tblPr>
              <a:tblGrid>
                <a:gridCol w="38862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370840">
                <a:tc>
                  <a:txBody>
                    <a:bodyPr/>
                    <a:lstStyle/>
                    <a:p>
                      <a:r>
                        <a:rPr lang="en-US" dirty="0"/>
                        <a:t>Agency</a:t>
                      </a:r>
                    </a:p>
                  </a:txBody>
                  <a:tcPr/>
                </a:tc>
                <a:tc>
                  <a:txBody>
                    <a:bodyPr/>
                    <a:lstStyle/>
                    <a:p>
                      <a:pPr algn="ctr"/>
                      <a:r>
                        <a:rPr lang="en-US" dirty="0"/>
                        <a:t>FY 2022-23</a:t>
                      </a:r>
                    </a:p>
                  </a:txBody>
                  <a:tcPr/>
                </a:tc>
                <a:extLst>
                  <a:ext uri="{0D108BD9-81ED-4DB2-BD59-A6C34878D82A}">
                    <a16:rowId xmlns:a16="http://schemas.microsoft.com/office/drawing/2014/main" val="10000"/>
                  </a:ext>
                </a:extLst>
              </a:tr>
              <a:tr h="370840">
                <a:tc>
                  <a:txBody>
                    <a:bodyPr/>
                    <a:lstStyle/>
                    <a:p>
                      <a:r>
                        <a:rPr lang="en-US" dirty="0"/>
                        <a:t>Metropolitan Council – Metro Mobility</a:t>
                      </a:r>
                    </a:p>
                  </a:txBody>
                  <a:tcPr/>
                </a:tc>
                <a:tc>
                  <a:txBody>
                    <a:bodyPr/>
                    <a:lstStyle/>
                    <a:p>
                      <a:pPr algn="r"/>
                      <a:r>
                        <a:rPr lang="en-US" dirty="0"/>
                        <a:t>112,392</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Metropolitan Council – Transit</a:t>
                      </a:r>
                    </a:p>
                  </a:txBody>
                  <a:tcPr/>
                </a:tc>
                <a:tc>
                  <a:txBody>
                    <a:bodyPr/>
                    <a:lstStyle/>
                    <a:p>
                      <a:pPr algn="r"/>
                      <a:r>
                        <a:rPr lang="en-US" dirty="0"/>
                        <a:t>65,308</a:t>
                      </a:r>
                    </a:p>
                  </a:txBody>
                  <a:tcPr/>
                </a:tc>
                <a:extLst>
                  <a:ext uri="{0D108BD9-81ED-4DB2-BD59-A6C34878D82A}">
                    <a16:rowId xmlns:a16="http://schemas.microsoft.com/office/drawing/2014/main" val="24846104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Department of Transportation – Transit</a:t>
                      </a:r>
                    </a:p>
                  </a:txBody>
                  <a:tcPr/>
                </a:tc>
                <a:tc>
                  <a:txBody>
                    <a:bodyPr/>
                    <a:lstStyle/>
                    <a:p>
                      <a:pPr algn="r"/>
                      <a:r>
                        <a:rPr lang="en-US" dirty="0"/>
                        <a:t>34,498</a:t>
                      </a:r>
                    </a:p>
                  </a:txBody>
                  <a:tcPr/>
                </a:tc>
                <a:extLst>
                  <a:ext uri="{0D108BD9-81ED-4DB2-BD59-A6C34878D82A}">
                    <a16:rowId xmlns:a16="http://schemas.microsoft.com/office/drawing/2014/main" val="1733060502"/>
                  </a:ext>
                </a:extLst>
              </a:tr>
              <a:tr h="370840">
                <a:tc>
                  <a:txBody>
                    <a:bodyPr/>
                    <a:lstStyle/>
                    <a:p>
                      <a:r>
                        <a:rPr lang="en-US" dirty="0"/>
                        <a:t>Department of Public Safety</a:t>
                      </a:r>
                    </a:p>
                  </a:txBody>
                  <a:tcPr/>
                </a:tc>
                <a:tc>
                  <a:txBody>
                    <a:bodyPr/>
                    <a:lstStyle/>
                    <a:p>
                      <a:pPr algn="r"/>
                      <a:r>
                        <a:rPr lang="en-US" dirty="0"/>
                        <a:t>33,102</a:t>
                      </a:r>
                    </a:p>
                  </a:txBody>
                  <a:tcPr/>
                </a:tc>
                <a:extLst>
                  <a:ext uri="{0D108BD9-81ED-4DB2-BD59-A6C34878D82A}">
                    <a16:rowId xmlns:a16="http://schemas.microsoft.com/office/drawing/2014/main" val="10002"/>
                  </a:ext>
                </a:extLst>
              </a:tr>
              <a:tr h="370840">
                <a:tc>
                  <a:txBody>
                    <a:bodyPr/>
                    <a:lstStyle/>
                    <a:p>
                      <a:r>
                        <a:rPr lang="en-US" dirty="0"/>
                        <a:t>Department of Transportation – Other</a:t>
                      </a:r>
                    </a:p>
                  </a:txBody>
                  <a:tcPr/>
                </a:tc>
                <a:tc>
                  <a:txBody>
                    <a:bodyPr/>
                    <a:lstStyle/>
                    <a:p>
                      <a:pPr algn="r"/>
                      <a:r>
                        <a:rPr lang="en-US" dirty="0"/>
                        <a:t>4,252</a:t>
                      </a:r>
                    </a:p>
                  </a:txBody>
                  <a:tcPr/>
                </a:tc>
                <a:extLst>
                  <a:ext uri="{0D108BD9-81ED-4DB2-BD59-A6C34878D82A}">
                    <a16:rowId xmlns:a16="http://schemas.microsoft.com/office/drawing/2014/main" val="10003"/>
                  </a:ext>
                </a:extLst>
              </a:tr>
              <a:tr h="370840">
                <a:tc>
                  <a:txBody>
                    <a:bodyPr/>
                    <a:lstStyle/>
                    <a:p>
                      <a:r>
                        <a:rPr lang="en-US" dirty="0"/>
                        <a:t>Total </a:t>
                      </a:r>
                      <a:r>
                        <a:rPr lang="en-US" i="0" dirty="0"/>
                        <a:t>(dollars in thousands)</a:t>
                      </a:r>
                    </a:p>
                  </a:txBody>
                  <a:tcPr/>
                </a:tc>
                <a:tc>
                  <a:txBody>
                    <a:bodyPr/>
                    <a:lstStyle/>
                    <a:p>
                      <a:pPr algn="r"/>
                      <a:r>
                        <a:rPr lang="en-US" dirty="0"/>
                        <a:t>249,552</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670143"/>
      </p:ext>
    </p:extLst>
  </p:cSld>
  <p:clrMapOvr>
    <a:masterClrMapping/>
  </p:clrMapOvr>
  <p:transition>
    <p:wedg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451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846206372"/>
              </p:ext>
            </p:extLst>
          </p:nvPr>
        </p:nvGraphicFramePr>
        <p:xfrm>
          <a:off x="262180" y="1085267"/>
          <a:ext cx="857682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172</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Transportation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36240199"/>
      </p:ext>
    </p:extLst>
  </p:cSld>
  <p:clrMapOvr>
    <a:masterClrMapping/>
  </p:clrMapOvr>
  <p:transition>
    <p:dissolv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553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Transportation Budget: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latin typeface="+mj-lt"/>
                <a:ea typeface="+mj-ea"/>
                <a:cs typeface="+mj-cs"/>
              </a:rPr>
              <a:t>Agencies &amp; Programs</a:t>
            </a:r>
          </a:p>
        </p:txBody>
      </p:sp>
      <p:sp>
        <p:nvSpPr>
          <p:cNvPr id="8" name="Content Placeholder 2"/>
          <p:cNvSpPr txBox="1">
            <a:spLocks/>
          </p:cNvSpPr>
          <p:nvPr/>
        </p:nvSpPr>
        <p:spPr>
          <a:xfrm>
            <a:off x="457200" y="1283720"/>
            <a:ext cx="8229600" cy="5294396"/>
          </a:xfrm>
          <a:prstGeom prst="rect">
            <a:avLst/>
          </a:prstGeom>
        </p:spPr>
        <p:txBody>
          <a:bodyPr>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chemeClr val="tx1"/>
                </a:solidFill>
                <a:effectLst/>
                <a:uLnTx/>
                <a:uFillTx/>
              </a:rPr>
              <a:t>Department of Transportation (</a:t>
            </a:r>
            <a:r>
              <a:rPr kumimoji="0" lang="en-US" sz="3600" b="1" i="0" u="none" strike="noStrike" kern="1200" cap="none" spc="0" normalizeH="0" baseline="0" noProof="0" dirty="0" err="1">
                <a:ln>
                  <a:noFill/>
                </a:ln>
                <a:solidFill>
                  <a:schemeClr val="tx1"/>
                </a:solidFill>
                <a:effectLst/>
                <a:uLnTx/>
                <a:uFillTx/>
              </a:rPr>
              <a:t>MnDOT</a:t>
            </a:r>
            <a:r>
              <a:rPr kumimoji="0" lang="en-US" sz="3600" b="1" i="0" u="none" strike="noStrike" kern="1200" cap="none" spc="0" normalizeH="0" baseline="0" noProof="0" dirty="0">
                <a:ln>
                  <a:noFill/>
                </a:ln>
                <a:solidFill>
                  <a:schemeClr val="tx1"/>
                </a:solidFill>
                <a:effectLst/>
                <a:uLnTx/>
                <a:uFillTx/>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Multimodal Systems</a:t>
            </a:r>
          </a:p>
          <a:p>
            <a:pPr marL="1200150" lvl="2" indent="-285750">
              <a:spcBef>
                <a:spcPct val="20000"/>
              </a:spcBef>
              <a:buFont typeface="Arial" pitchFamily="34" charset="0"/>
              <a:buChar char="•"/>
              <a:defRPr/>
            </a:pPr>
            <a:r>
              <a:rPr kumimoji="0" lang="en-US" sz="3300" b="0" i="0" u="none" strike="noStrike" kern="1200" cap="none" spc="0" normalizeH="0" baseline="0" noProof="0" dirty="0">
                <a:ln>
                  <a:noFill/>
                </a:ln>
                <a:solidFill>
                  <a:schemeClr val="tx1"/>
                </a:solidFill>
                <a:effectLst/>
                <a:uLnTx/>
                <a:uFillTx/>
              </a:rPr>
              <a:t>Aeronautics, Transit, Freight, Passenger Rail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State Roads</a:t>
            </a:r>
          </a:p>
          <a:p>
            <a:pPr marL="1200150" lvl="2" indent="-285750">
              <a:spcBef>
                <a:spcPct val="20000"/>
              </a:spcBef>
              <a:buFont typeface="Arial" pitchFamily="34" charset="0"/>
              <a:buChar char="•"/>
              <a:defRPr/>
            </a:pPr>
            <a:r>
              <a:rPr kumimoji="0" lang="en-US" sz="3300" b="0" i="0" u="none" strike="noStrike" kern="1200" cap="none" spc="0" normalizeH="0" baseline="0" noProof="0" dirty="0">
                <a:ln>
                  <a:noFill/>
                </a:ln>
                <a:solidFill>
                  <a:schemeClr val="tx1"/>
                </a:solidFill>
                <a:effectLst/>
                <a:uLnTx/>
                <a:uFillTx/>
              </a:rPr>
              <a:t>Construction,</a:t>
            </a:r>
            <a:r>
              <a:rPr kumimoji="0" lang="en-US" sz="3300" b="0" i="0" u="none" strike="noStrike" kern="1200" cap="none" spc="0" normalizeH="0" noProof="0" dirty="0">
                <a:ln>
                  <a:noFill/>
                </a:ln>
                <a:solidFill>
                  <a:schemeClr val="tx1"/>
                </a:solidFill>
                <a:effectLst/>
                <a:uLnTx/>
                <a:uFillTx/>
              </a:rPr>
              <a:t> Maintenance, Program Delivery, Debt Service</a:t>
            </a:r>
            <a:endParaRPr kumimoji="0" lang="en-US" sz="3300"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Local Roads</a:t>
            </a:r>
          </a:p>
          <a:p>
            <a:pPr marL="1200150" lvl="2" indent="-285750">
              <a:spcBef>
                <a:spcPct val="20000"/>
              </a:spcBef>
              <a:buFont typeface="Arial" pitchFamily="34" charset="0"/>
              <a:buChar char="•"/>
              <a:defRPr/>
            </a:pPr>
            <a:r>
              <a:rPr kumimoji="0" lang="en-US" sz="3300" b="0" i="0" u="none" strike="noStrike" kern="1200" cap="none" spc="0" normalizeH="0" baseline="0" noProof="0" dirty="0">
                <a:ln>
                  <a:noFill/>
                </a:ln>
                <a:solidFill>
                  <a:schemeClr val="tx1"/>
                </a:solidFill>
                <a:effectLst/>
                <a:uLnTx/>
                <a:uFillTx/>
              </a:rPr>
              <a:t>County State-Aid,</a:t>
            </a:r>
            <a:r>
              <a:rPr kumimoji="0" lang="en-US" sz="3300" b="0" i="0" u="none" strike="noStrike" kern="1200" cap="none" spc="0" normalizeH="0" noProof="0" dirty="0">
                <a:ln>
                  <a:noFill/>
                </a:ln>
                <a:solidFill>
                  <a:schemeClr val="tx1"/>
                </a:solidFill>
                <a:effectLst/>
                <a:uLnTx/>
                <a:uFillTx/>
              </a:rPr>
              <a:t> </a:t>
            </a:r>
            <a:r>
              <a:rPr kumimoji="0" lang="en-US" sz="3300" b="0" i="0" u="none" strike="noStrike" kern="1200" cap="none" spc="0" normalizeH="0" baseline="0" noProof="0" dirty="0">
                <a:ln>
                  <a:noFill/>
                </a:ln>
                <a:solidFill>
                  <a:schemeClr val="tx1"/>
                </a:solidFill>
                <a:effectLst/>
                <a:uLnTx/>
                <a:uFillTx/>
              </a:rPr>
              <a:t>Municipal</a:t>
            </a:r>
            <a:r>
              <a:rPr kumimoji="0" lang="en-US" sz="3300" b="0" i="0" u="none" strike="noStrike" kern="1200" cap="none" spc="0" normalizeH="0" noProof="0" dirty="0">
                <a:ln>
                  <a:noFill/>
                </a:ln>
                <a:solidFill>
                  <a:schemeClr val="tx1"/>
                </a:solidFill>
                <a:effectLst/>
                <a:uLnTx/>
                <a:uFillTx/>
              </a:rPr>
              <a:t> State-Aid</a:t>
            </a:r>
            <a:endParaRPr kumimoji="0" lang="en-US" sz="3300"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300" dirty="0"/>
              <a:t>Agency Management</a:t>
            </a:r>
            <a:endParaRPr kumimoji="0" lang="en-US" sz="3300"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chemeClr val="tx1"/>
                </a:solidFill>
                <a:effectLst/>
                <a:uLnTx/>
                <a:uFillTx/>
              </a:rPr>
              <a:t>Metropolitan Council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Metro Transit</a:t>
            </a:r>
          </a:p>
          <a:p>
            <a:pPr marL="1200150" lvl="2" indent="-285750">
              <a:spcBef>
                <a:spcPct val="20000"/>
              </a:spcBef>
              <a:buFont typeface="Arial" pitchFamily="34" charset="0"/>
              <a:buChar char="•"/>
              <a:defRPr/>
            </a:pPr>
            <a:r>
              <a:rPr kumimoji="0" lang="en-US" sz="3300" b="0" i="0" u="none" strike="noStrike" kern="1200" cap="none" spc="0" normalizeH="0" baseline="0" noProof="0" dirty="0">
                <a:ln>
                  <a:noFill/>
                </a:ln>
                <a:solidFill>
                  <a:schemeClr val="tx1"/>
                </a:solidFill>
                <a:effectLst/>
                <a:uLnTx/>
                <a:uFillTx/>
              </a:rPr>
              <a:t>Bus, Light Rail and Commuter Rail</a:t>
            </a:r>
          </a:p>
          <a:p>
            <a:pPr marL="742950" lvl="1" indent="-285750">
              <a:spcBef>
                <a:spcPct val="20000"/>
              </a:spcBef>
              <a:buFont typeface="Arial" pitchFamily="34" charset="0"/>
              <a:buChar char="•"/>
              <a:defRPr/>
            </a:pPr>
            <a:r>
              <a:rPr lang="en-US" sz="3300" dirty="0"/>
              <a:t>Metro Mobility</a:t>
            </a:r>
            <a:endParaRPr kumimoji="0" lang="en-US" sz="3300"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chemeClr val="tx1"/>
                </a:solidFill>
                <a:effectLst/>
                <a:uLnTx/>
                <a:uFillTx/>
              </a:rPr>
              <a:t>Department of Public Safety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State Patrol</a:t>
            </a:r>
          </a:p>
          <a:p>
            <a:pPr marL="1200150" lvl="2" indent="-285750">
              <a:spcBef>
                <a:spcPct val="20000"/>
              </a:spcBef>
              <a:buFont typeface="Arial" pitchFamily="34" charset="0"/>
              <a:buChar char="•"/>
              <a:defRPr/>
            </a:pPr>
            <a:r>
              <a:rPr lang="en-US" sz="3300" dirty="0"/>
              <a:t>Patrolling Highways, Commercial Vehicle Enforcement, Capitol Security</a:t>
            </a:r>
            <a:endParaRPr kumimoji="0" lang="en-US" sz="3300"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Driver and Vehicle Services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Traffic Safety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Pipeline Safety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dirty="0">
                <a:ln>
                  <a:noFill/>
                </a:ln>
                <a:solidFill>
                  <a:schemeClr val="tx1"/>
                </a:solidFill>
                <a:effectLst/>
                <a:uLnTx/>
                <a:uFillTx/>
              </a:rPr>
              <a:t>Administration and </a:t>
            </a:r>
            <a:r>
              <a:rPr lang="en-US" sz="3300" dirty="0"/>
              <a:t>Related Services</a:t>
            </a:r>
            <a:endParaRPr kumimoji="0" lang="en-US" sz="3300" b="0" i="0" u="none" strike="noStrike" kern="1200" cap="none" spc="0" normalizeH="0" baseline="0" noProof="0" dirty="0">
              <a:ln>
                <a:noFill/>
              </a:ln>
              <a:solidFill>
                <a:schemeClr val="tx1"/>
              </a:solidFill>
              <a:effectLst/>
              <a:uLnTx/>
              <a:uFillTx/>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173</a:t>
            </a:fld>
            <a:endParaRPr lang="en-US" dirty="0">
              <a:solidFill>
                <a:schemeClr val="tx1"/>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656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Transportation Funding:</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latin typeface="+mj-lt"/>
                <a:ea typeface="+mj-ea"/>
                <a:cs typeface="+mj-cs"/>
              </a:rPr>
              <a:t>Constitutional Framework</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Content Placeholder 2"/>
          <p:cNvSpPr txBox="1">
            <a:spLocks/>
          </p:cNvSpPr>
          <p:nvPr/>
        </p:nvSpPr>
        <p:spPr>
          <a:xfrm>
            <a:off x="457200" y="1371600"/>
            <a:ext cx="8229600" cy="520651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chemeClr val="tx1"/>
                </a:solidFill>
                <a:effectLst/>
                <a:uLnTx/>
                <a:uFillTx/>
              </a:rPr>
              <a:t>Minnesota Constitution,  Article XIV:</a:t>
            </a:r>
          </a:p>
          <a:p>
            <a:pPr marL="1028700" lvl="1" indent="-571500">
              <a:spcBef>
                <a:spcPct val="20000"/>
              </a:spcBef>
              <a:buFont typeface="Arial" panose="020B0604020202020204" pitchFamily="34" charset="0"/>
              <a:buChar char="•"/>
              <a:defRPr/>
            </a:pPr>
            <a:r>
              <a:rPr lang="en-US" sz="1900" b="1" dirty="0"/>
              <a:t>Creates three highway systems: trunk, county state-aid and municipal state-aid</a:t>
            </a:r>
          </a:p>
          <a:p>
            <a:pPr marL="1028700" lvl="1" indent="-571500">
              <a:spcBef>
                <a:spcPct val="20000"/>
              </a:spcBef>
              <a:buFont typeface="Arial" panose="020B0604020202020204" pitchFamily="34" charset="0"/>
              <a:buChar char="•"/>
              <a:defRPr/>
            </a:pPr>
            <a:r>
              <a:rPr lang="en-US" sz="1900" b="1" dirty="0"/>
              <a:t>Creates major transportation funds in state treasury</a:t>
            </a:r>
          </a:p>
          <a:p>
            <a:pPr marL="1485900" lvl="2" indent="-571500">
              <a:spcBef>
                <a:spcPct val="20000"/>
              </a:spcBef>
              <a:buFont typeface="Arial" panose="020B0604020202020204" pitchFamily="34" charset="0"/>
              <a:buChar char="•"/>
              <a:defRPr/>
            </a:pPr>
            <a:r>
              <a:rPr lang="en-US" sz="1900" dirty="0"/>
              <a:t>Highway User Tax Distribution Fund</a:t>
            </a:r>
          </a:p>
          <a:p>
            <a:pPr marL="1485900" lvl="2" indent="-571500">
              <a:spcBef>
                <a:spcPct val="20000"/>
              </a:spcBef>
              <a:buFont typeface="Arial" panose="020B0604020202020204" pitchFamily="34" charset="0"/>
              <a:buChar char="•"/>
              <a:defRPr/>
            </a:pPr>
            <a:r>
              <a:rPr kumimoji="0" lang="en-US" sz="1900" i="0" u="none" strike="noStrike" kern="1200" cap="none" spc="0" normalizeH="0" baseline="0" noProof="0" dirty="0">
                <a:ln>
                  <a:noFill/>
                </a:ln>
                <a:solidFill>
                  <a:schemeClr val="tx1"/>
                </a:solidFill>
                <a:effectLst/>
                <a:uLnTx/>
                <a:uFillTx/>
              </a:rPr>
              <a:t>Trunk</a:t>
            </a:r>
            <a:r>
              <a:rPr kumimoji="0" lang="en-US" sz="1900" i="0" u="none" strike="noStrike" kern="1200" cap="none" spc="0" normalizeH="0" noProof="0" dirty="0">
                <a:ln>
                  <a:noFill/>
                </a:ln>
                <a:solidFill>
                  <a:schemeClr val="tx1"/>
                </a:solidFill>
                <a:effectLst/>
                <a:uLnTx/>
                <a:uFillTx/>
              </a:rPr>
              <a:t> Highway Fund</a:t>
            </a:r>
          </a:p>
          <a:p>
            <a:pPr marL="1485900" lvl="2" indent="-571500">
              <a:spcBef>
                <a:spcPct val="20000"/>
              </a:spcBef>
              <a:buFont typeface="Arial" panose="020B0604020202020204" pitchFamily="34" charset="0"/>
              <a:buChar char="•"/>
              <a:defRPr/>
            </a:pPr>
            <a:r>
              <a:rPr lang="en-US" sz="1900" baseline="0" dirty="0"/>
              <a:t>County</a:t>
            </a:r>
            <a:r>
              <a:rPr lang="en-US" sz="1900" dirty="0"/>
              <a:t> State-Aid Highway Fund</a:t>
            </a:r>
          </a:p>
          <a:p>
            <a:pPr marL="1485900" lvl="2" indent="-571500">
              <a:spcBef>
                <a:spcPct val="20000"/>
              </a:spcBef>
              <a:buFont typeface="Arial" panose="020B0604020202020204" pitchFamily="34" charset="0"/>
              <a:buChar char="•"/>
              <a:defRPr/>
            </a:pPr>
            <a:r>
              <a:rPr kumimoji="0" lang="en-US" sz="1900" i="0" u="none" strike="noStrike" kern="1200" cap="none" spc="0" normalizeH="0" baseline="0" noProof="0" dirty="0">
                <a:ln>
                  <a:noFill/>
                </a:ln>
                <a:solidFill>
                  <a:schemeClr val="tx1"/>
                </a:solidFill>
                <a:effectLst/>
                <a:uLnTx/>
                <a:uFillTx/>
              </a:rPr>
              <a:t>Municipal</a:t>
            </a:r>
            <a:r>
              <a:rPr kumimoji="0" lang="en-US" sz="1900" i="0" u="none" strike="noStrike" kern="1200" cap="none" spc="0" normalizeH="0" noProof="0" dirty="0">
                <a:ln>
                  <a:noFill/>
                </a:ln>
                <a:solidFill>
                  <a:schemeClr val="tx1"/>
                </a:solidFill>
                <a:effectLst/>
                <a:uLnTx/>
                <a:uFillTx/>
              </a:rPr>
              <a:t> State-Aid Street Fund</a:t>
            </a:r>
          </a:p>
          <a:p>
            <a:pPr marL="1028700" lvl="1" indent="-571500">
              <a:spcBef>
                <a:spcPct val="20000"/>
              </a:spcBef>
              <a:buFont typeface="Arial" panose="020B0604020202020204" pitchFamily="34" charset="0"/>
              <a:buChar char="•"/>
              <a:defRPr/>
            </a:pPr>
            <a:r>
              <a:rPr lang="en-US" sz="1900" b="1" noProof="0" dirty="0"/>
              <a:t>Establishes dedicated transportation taxes</a:t>
            </a:r>
          </a:p>
          <a:p>
            <a:pPr marL="1485900" lvl="2" indent="-571500">
              <a:spcBef>
                <a:spcPct val="20000"/>
              </a:spcBef>
              <a:buFont typeface="Arial" panose="020B0604020202020204" pitchFamily="34" charset="0"/>
              <a:buChar char="•"/>
              <a:defRPr/>
            </a:pPr>
            <a:r>
              <a:rPr lang="en-US" sz="1900" dirty="0"/>
              <a:t>Motor Fuels Excise Tax (gas tax)</a:t>
            </a:r>
          </a:p>
          <a:p>
            <a:pPr marL="1485900" lvl="2" indent="-571500">
              <a:spcBef>
                <a:spcPct val="20000"/>
              </a:spcBef>
              <a:buFont typeface="Arial" panose="020B0604020202020204" pitchFamily="34" charset="0"/>
              <a:buChar char="•"/>
              <a:defRPr/>
            </a:pPr>
            <a:r>
              <a:rPr lang="en-US" sz="1900" dirty="0"/>
              <a:t>Vehicle Registration Tax (tab fees)</a:t>
            </a:r>
          </a:p>
          <a:p>
            <a:pPr marL="1485900" lvl="2" indent="-571500">
              <a:spcBef>
                <a:spcPct val="20000"/>
              </a:spcBef>
              <a:buFont typeface="Arial" panose="020B0604020202020204" pitchFamily="34" charset="0"/>
              <a:buChar char="•"/>
              <a:defRPr/>
            </a:pPr>
            <a:r>
              <a:rPr kumimoji="0" lang="en-US" sz="1900" i="0" u="none" strike="noStrike" kern="1200" cap="none" spc="0" normalizeH="0" baseline="0" dirty="0">
                <a:ln>
                  <a:noFill/>
                </a:ln>
                <a:solidFill>
                  <a:schemeClr val="tx1"/>
                </a:solidFill>
                <a:effectLst/>
                <a:uLnTx/>
                <a:uFillTx/>
              </a:rPr>
              <a:t>Motor</a:t>
            </a:r>
            <a:r>
              <a:rPr kumimoji="0" lang="en-US" sz="1900" i="0" u="none" strike="noStrike" kern="1200" cap="none" spc="0" normalizeH="0" dirty="0">
                <a:ln>
                  <a:noFill/>
                </a:ln>
                <a:solidFill>
                  <a:schemeClr val="tx1"/>
                </a:solidFill>
                <a:effectLst/>
                <a:uLnTx/>
                <a:uFillTx/>
              </a:rPr>
              <a:t> Vehicle Sales Tax (MVST)</a:t>
            </a:r>
          </a:p>
          <a:p>
            <a:pPr marL="1028700" lvl="1" indent="-571500">
              <a:spcBef>
                <a:spcPct val="20000"/>
              </a:spcBef>
              <a:buFont typeface="Arial" panose="020B0604020202020204" pitchFamily="34" charset="0"/>
              <a:buChar char="•"/>
              <a:defRPr/>
            </a:pPr>
            <a:r>
              <a:rPr lang="en-US" sz="1900" b="1" baseline="0" noProof="0" dirty="0"/>
              <a:t>Allows state to sell bonds to</a:t>
            </a:r>
            <a:r>
              <a:rPr lang="en-US" sz="1900" b="1" noProof="0" dirty="0"/>
              <a:t> construct and improve trunk highways</a:t>
            </a:r>
            <a:r>
              <a:rPr lang="en-US" sz="1900" b="1" baseline="0" noProof="0" dirty="0"/>
              <a:t> </a:t>
            </a:r>
            <a:endParaRPr kumimoji="0" lang="en-US" sz="1900" b="1"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900" b="0" i="0" u="none" strike="noStrike" kern="1200" cap="none" spc="0" normalizeH="0" baseline="0" noProof="0" dirty="0">
              <a:ln>
                <a:noFill/>
              </a:ln>
              <a:solidFill>
                <a:schemeClr val="tx1"/>
              </a:solidFill>
              <a:effectLst/>
              <a:uLnTx/>
              <a:uFillTx/>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174</a:t>
            </a:fld>
            <a:endParaRPr lang="en-US" dirty="0">
              <a:solidFill>
                <a:schemeClr val="tx1"/>
              </a:solidFill>
            </a:endParaRPr>
          </a:p>
        </p:txBody>
      </p:sp>
    </p:spTree>
    <p:extLst>
      <p:ext uri="{BB962C8B-B14F-4D97-AF65-F5344CB8AC3E}">
        <p14:creationId xmlns:p14="http://schemas.microsoft.com/office/powerpoint/2010/main" val="42621869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7587" r:id="rId4" imgW="463323" imgH="214562" progId="">
                  <p:embed/>
                </p:oleObj>
              </mc:Choice>
              <mc:Fallback>
                <p:oleObj r:id="rId4" imgW="463323" imgH="214562" progId="">
                  <p:embed/>
                  <p:pic>
                    <p:nvPicPr>
                      <p:cNvPr id="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10534"/>
            <a:ext cx="7239000" cy="680066"/>
          </a:xfrm>
          <a:prstGeom prst="rect">
            <a:avLst/>
          </a:prstGeom>
        </p:spPr>
        <p:txBody>
          <a:bodyP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Transportation: Highway Funding FY 2022</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latin typeface="+mj-lt"/>
                <a:ea typeface="+mj-ea"/>
                <a:cs typeface="+mj-cs"/>
              </a:rPr>
              <a:t>Data source: MNDOT Transportation Funds Forecast Nov 2020</a:t>
            </a:r>
            <a:endParaRPr kumimoji="0" lang="en-US" sz="1200"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 Box 3"/>
          <p:cNvSpPr txBox="1">
            <a:spLocks noChangeArrowheads="1"/>
          </p:cNvSpPr>
          <p:nvPr/>
        </p:nvSpPr>
        <p:spPr bwMode="auto">
          <a:xfrm>
            <a:off x="2438400" y="2730787"/>
            <a:ext cx="4495798" cy="984885"/>
          </a:xfrm>
          <a:prstGeom prst="rect">
            <a:avLst/>
          </a:prstGeom>
          <a:solidFill>
            <a:srgbClr val="FC2837">
              <a:alpha val="74902"/>
            </a:srgbClr>
          </a:solidFill>
          <a:ln w="12700">
            <a:solidFill>
              <a:schemeClr val="tx1"/>
            </a:solidFill>
            <a:miter lim="800000"/>
            <a:headEnd/>
            <a:tailEnd/>
          </a:ln>
          <a:effectLst/>
        </p:spPr>
        <p:txBody>
          <a:bodyPr wrap="square">
            <a:spAutoFit/>
          </a:bodyPr>
          <a:lstStyle/>
          <a:p>
            <a:pPr algn="ctr" eaLnBrk="1" hangingPunct="1">
              <a:spcBef>
                <a:spcPct val="50000"/>
              </a:spcBef>
            </a:pPr>
            <a:r>
              <a:rPr lang="en-US" sz="1600" b="1" dirty="0"/>
              <a:t>Highway User Tax Distribution Fund</a:t>
            </a:r>
          </a:p>
          <a:p>
            <a:pPr algn="ctr" eaLnBrk="1" hangingPunct="1"/>
            <a:r>
              <a:rPr lang="en-US" sz="1400" b="1" dirty="0"/>
              <a:t>Total Revenue $2.6 billion</a:t>
            </a:r>
          </a:p>
          <a:p>
            <a:pPr algn="ctr" eaLnBrk="1" hangingPunct="1"/>
            <a:r>
              <a:rPr lang="en-US" sz="1400" dirty="0"/>
              <a:t>All revenue is constitutionally dedicated </a:t>
            </a:r>
          </a:p>
          <a:p>
            <a:pPr algn="ctr" eaLnBrk="1" hangingPunct="1"/>
            <a:r>
              <a:rPr lang="en-US" sz="1400" dirty="0"/>
              <a:t>for “highway purposes”</a:t>
            </a:r>
          </a:p>
        </p:txBody>
      </p:sp>
      <p:sp>
        <p:nvSpPr>
          <p:cNvPr id="11" name="Text Box 4"/>
          <p:cNvSpPr txBox="1">
            <a:spLocks noChangeArrowheads="1"/>
          </p:cNvSpPr>
          <p:nvPr/>
        </p:nvSpPr>
        <p:spPr bwMode="auto">
          <a:xfrm>
            <a:off x="270376" y="1146698"/>
            <a:ext cx="2066096" cy="861774"/>
          </a:xfrm>
          <a:prstGeom prst="rect">
            <a:avLst/>
          </a:prstGeom>
          <a:solidFill>
            <a:srgbClr val="92D050">
              <a:alpha val="50196"/>
            </a:srgbClr>
          </a:solidFill>
          <a:ln w="6350">
            <a:solidFill>
              <a:schemeClr val="tx1"/>
            </a:solidFill>
            <a:miter lim="800000"/>
            <a:headEnd/>
            <a:tailEnd/>
          </a:ln>
          <a:effectLst/>
        </p:spPr>
        <p:txBody>
          <a:bodyPr wrap="square">
            <a:spAutoFit/>
          </a:bodyPr>
          <a:lstStyle/>
          <a:p>
            <a:pPr algn="ctr" eaLnBrk="1" hangingPunct="1"/>
            <a:r>
              <a:rPr lang="en-US" sz="1400" b="1" dirty="0"/>
              <a:t>Gas Tax  $923.4 mill</a:t>
            </a:r>
          </a:p>
          <a:p>
            <a:pPr algn="ctr" eaLnBrk="1" hangingPunct="1"/>
            <a:r>
              <a:rPr lang="en-US" sz="1200" dirty="0"/>
              <a:t>100% of revenues to HUTDF</a:t>
            </a:r>
          </a:p>
          <a:p>
            <a:pPr algn="ctr"/>
            <a:r>
              <a:rPr lang="en-US" sz="1200" dirty="0"/>
              <a:t>Tax rate 28.5</a:t>
            </a:r>
            <a:r>
              <a:rPr lang="en-US" sz="1200" i="1" dirty="0"/>
              <a:t>¢ </a:t>
            </a:r>
            <a:r>
              <a:rPr lang="en-US" sz="1200" dirty="0"/>
              <a:t>/gallon</a:t>
            </a:r>
          </a:p>
          <a:p>
            <a:pPr algn="ctr"/>
            <a:endParaRPr lang="en-US" sz="1200" dirty="0"/>
          </a:p>
        </p:txBody>
      </p:sp>
      <p:sp>
        <p:nvSpPr>
          <p:cNvPr id="12" name="Text Box 5"/>
          <p:cNvSpPr txBox="1">
            <a:spLocks noChangeArrowheads="1"/>
          </p:cNvSpPr>
          <p:nvPr/>
        </p:nvSpPr>
        <p:spPr bwMode="auto">
          <a:xfrm>
            <a:off x="2438401" y="1138790"/>
            <a:ext cx="1947188" cy="861774"/>
          </a:xfrm>
          <a:prstGeom prst="rect">
            <a:avLst/>
          </a:prstGeom>
          <a:solidFill>
            <a:srgbClr val="92D050">
              <a:alpha val="50196"/>
            </a:srgbClr>
          </a:solidFill>
          <a:ln w="6350">
            <a:solidFill>
              <a:schemeClr val="tx1"/>
            </a:solidFill>
            <a:miter lim="800000"/>
            <a:headEnd/>
            <a:tailEnd/>
          </a:ln>
          <a:effectLst/>
        </p:spPr>
        <p:txBody>
          <a:bodyPr wrap="square">
            <a:spAutoFit/>
          </a:bodyPr>
          <a:lstStyle/>
          <a:p>
            <a:pPr algn="ctr" eaLnBrk="1" hangingPunct="1"/>
            <a:r>
              <a:rPr lang="en-US" sz="1400" b="1" dirty="0"/>
              <a:t>Tab Fees $897.3 mill</a:t>
            </a:r>
          </a:p>
          <a:p>
            <a:pPr algn="ctr" eaLnBrk="1" hangingPunct="1"/>
            <a:r>
              <a:rPr lang="en-US" sz="1200" dirty="0"/>
              <a:t>100% of revenues to HUTDF</a:t>
            </a:r>
          </a:p>
          <a:p>
            <a:pPr algn="ctr" eaLnBrk="1" hangingPunct="1"/>
            <a:r>
              <a:rPr lang="en-US" sz="1200" dirty="0"/>
              <a:t>$10 + 1.285% of base value (depreciated)</a:t>
            </a:r>
          </a:p>
        </p:txBody>
      </p:sp>
      <p:sp>
        <p:nvSpPr>
          <p:cNvPr id="13" name="Text Box 6"/>
          <p:cNvSpPr txBox="1">
            <a:spLocks noChangeArrowheads="1"/>
          </p:cNvSpPr>
          <p:nvPr/>
        </p:nvSpPr>
        <p:spPr bwMode="auto">
          <a:xfrm>
            <a:off x="4521802" y="1144479"/>
            <a:ext cx="2006013" cy="861774"/>
          </a:xfrm>
          <a:prstGeom prst="rect">
            <a:avLst/>
          </a:prstGeom>
          <a:solidFill>
            <a:srgbClr val="92D050">
              <a:alpha val="50196"/>
            </a:srgbClr>
          </a:solidFill>
          <a:ln w="6350">
            <a:solidFill>
              <a:schemeClr val="tx1"/>
            </a:solidFill>
            <a:miter lim="800000"/>
            <a:headEnd/>
            <a:tailEnd/>
          </a:ln>
          <a:effectLst/>
        </p:spPr>
        <p:txBody>
          <a:bodyPr wrap="square">
            <a:spAutoFit/>
          </a:bodyPr>
          <a:lstStyle/>
          <a:p>
            <a:pPr algn="ctr" eaLnBrk="1" hangingPunct="1"/>
            <a:r>
              <a:rPr lang="en-US" sz="1400" b="1" dirty="0"/>
              <a:t>MV Sales Tax $547.7 mill</a:t>
            </a:r>
          </a:p>
          <a:p>
            <a:pPr algn="ctr" eaLnBrk="1" hangingPunct="1"/>
            <a:r>
              <a:rPr lang="en-US" sz="1200" dirty="0"/>
              <a:t>60% of revenues to HUTDF</a:t>
            </a:r>
          </a:p>
          <a:p>
            <a:pPr algn="ctr" eaLnBrk="1" hangingPunct="1"/>
            <a:r>
              <a:rPr lang="en-US" sz="1200" dirty="0"/>
              <a:t>(other 40% to metro and greater MN transit accounts)</a:t>
            </a:r>
            <a:endParaRPr lang="en-US" sz="1400" dirty="0"/>
          </a:p>
        </p:txBody>
      </p:sp>
      <p:sp>
        <p:nvSpPr>
          <p:cNvPr id="14" name="Text Box 15"/>
          <p:cNvSpPr txBox="1">
            <a:spLocks noChangeArrowheads="1"/>
          </p:cNvSpPr>
          <p:nvPr/>
        </p:nvSpPr>
        <p:spPr bwMode="auto">
          <a:xfrm>
            <a:off x="270376" y="2598750"/>
            <a:ext cx="1776491" cy="1107996"/>
          </a:xfrm>
          <a:prstGeom prst="rect">
            <a:avLst/>
          </a:prstGeom>
          <a:solidFill>
            <a:srgbClr val="558ED5">
              <a:alpha val="25098"/>
            </a:srgbClr>
          </a:solidFill>
          <a:ln w="3175">
            <a:solidFill>
              <a:schemeClr val="tx1"/>
            </a:solidFill>
            <a:prstDash val="sysDot"/>
            <a:miter lim="800000"/>
            <a:headEnd/>
            <a:tailEnd/>
          </a:ln>
          <a:effectLst/>
        </p:spPr>
        <p:txBody>
          <a:bodyPr wrap="square">
            <a:spAutoFit/>
          </a:bodyPr>
          <a:lstStyle/>
          <a:p>
            <a:pPr algn="ctr" eaLnBrk="1" hangingPunct="1"/>
            <a:r>
              <a:rPr lang="en-US" sz="1100" b="1" dirty="0"/>
              <a:t>Other Uses - $35 mill</a:t>
            </a:r>
          </a:p>
          <a:p>
            <a:pPr algn="ctr" eaLnBrk="1" hangingPunct="1"/>
            <a:r>
              <a:rPr lang="en-US" sz="1100" dirty="0"/>
              <a:t>Appropriation to </a:t>
            </a:r>
            <a:r>
              <a:rPr lang="en-US" sz="1100" dirty="0" err="1"/>
              <a:t>Dept</a:t>
            </a:r>
            <a:r>
              <a:rPr lang="en-US" sz="1100" dirty="0"/>
              <a:t> of Revenue for user tax collection costs; distribution to DNR accounts for non-highway gas tax revenues</a:t>
            </a:r>
          </a:p>
        </p:txBody>
      </p:sp>
      <p:sp>
        <p:nvSpPr>
          <p:cNvPr id="24" name="Line 16"/>
          <p:cNvSpPr>
            <a:spLocks noChangeShapeType="1"/>
          </p:cNvSpPr>
          <p:nvPr/>
        </p:nvSpPr>
        <p:spPr bwMode="auto">
          <a:xfrm flipH="1">
            <a:off x="2064283" y="3276600"/>
            <a:ext cx="374117" cy="0"/>
          </a:xfrm>
          <a:prstGeom prst="line">
            <a:avLst/>
          </a:prstGeom>
          <a:noFill/>
          <a:ln w="9525">
            <a:solidFill>
              <a:schemeClr val="tx1"/>
            </a:solidFill>
            <a:round/>
            <a:headEnd/>
            <a:tailEnd type="triangle" w="med" len="med"/>
          </a:ln>
          <a:effectLst/>
        </p:spPr>
        <p:txBody>
          <a:bodyPr/>
          <a:lstStyle/>
          <a:p>
            <a:endParaRPr lang="en-US"/>
          </a:p>
        </p:txBody>
      </p:sp>
      <p:sp>
        <p:nvSpPr>
          <p:cNvPr id="27" name="Text Box 13"/>
          <p:cNvSpPr txBox="1">
            <a:spLocks noChangeArrowheads="1"/>
          </p:cNvSpPr>
          <p:nvPr/>
        </p:nvSpPr>
        <p:spPr bwMode="auto">
          <a:xfrm>
            <a:off x="229017" y="4825130"/>
            <a:ext cx="1676400" cy="1569660"/>
          </a:xfrm>
          <a:prstGeom prst="rect">
            <a:avLst/>
          </a:prstGeom>
          <a:solidFill>
            <a:srgbClr val="558ED5">
              <a:alpha val="40000"/>
            </a:srgbClr>
          </a:solidFill>
          <a:ln w="6350">
            <a:solidFill>
              <a:schemeClr val="tx1"/>
            </a:solidFill>
            <a:prstDash val="solid"/>
            <a:miter lim="800000"/>
            <a:headEnd/>
            <a:tailEnd/>
          </a:ln>
          <a:effectLst/>
        </p:spPr>
        <p:txBody>
          <a:bodyPr wrap="square">
            <a:spAutoFit/>
          </a:bodyPr>
          <a:lstStyle/>
          <a:p>
            <a:pPr algn="ctr" eaLnBrk="1" hangingPunct="1"/>
            <a:r>
              <a:rPr lang="en-US" sz="1200" b="1" dirty="0"/>
              <a:t>62% to Trunk Highway Fund (THF) - $1.49 bill</a:t>
            </a:r>
          </a:p>
          <a:p>
            <a:pPr algn="ctr" eaLnBrk="1" hangingPunct="1"/>
            <a:r>
              <a:rPr lang="en-US" sz="1200" dirty="0"/>
              <a:t>Directly appropriated.</a:t>
            </a:r>
          </a:p>
          <a:p>
            <a:pPr algn="ctr" eaLnBrk="1" hangingPunct="1"/>
            <a:r>
              <a:rPr lang="en-US" sz="1200" dirty="0"/>
              <a:t>Trunk </a:t>
            </a:r>
            <a:r>
              <a:rPr lang="en-US" sz="1200" dirty="0" err="1"/>
              <a:t>hwy</a:t>
            </a:r>
            <a:r>
              <a:rPr lang="en-US" sz="1200" dirty="0"/>
              <a:t> construction &amp; maintenance.</a:t>
            </a:r>
          </a:p>
          <a:p>
            <a:pPr algn="ctr" eaLnBrk="1" hangingPunct="1"/>
            <a:r>
              <a:rPr lang="en-US" sz="1200" dirty="0"/>
              <a:t>In addition, the THF received $516 mill in fed funds.</a:t>
            </a:r>
          </a:p>
        </p:txBody>
      </p:sp>
      <p:sp>
        <p:nvSpPr>
          <p:cNvPr id="30" name="Text Box 13"/>
          <p:cNvSpPr txBox="1">
            <a:spLocks noChangeArrowheads="1"/>
          </p:cNvSpPr>
          <p:nvPr/>
        </p:nvSpPr>
        <p:spPr bwMode="auto">
          <a:xfrm>
            <a:off x="1907907" y="4825374"/>
            <a:ext cx="1676400" cy="1569660"/>
          </a:xfrm>
          <a:prstGeom prst="rect">
            <a:avLst/>
          </a:prstGeom>
          <a:solidFill>
            <a:srgbClr val="558ED5">
              <a:alpha val="40000"/>
            </a:srgbClr>
          </a:solidFill>
          <a:ln w="6350">
            <a:solidFill>
              <a:schemeClr val="tx1"/>
            </a:solidFill>
            <a:prstDash val="solid"/>
            <a:miter lim="800000"/>
            <a:headEnd/>
            <a:tailEnd/>
          </a:ln>
          <a:effectLst/>
        </p:spPr>
        <p:txBody>
          <a:bodyPr wrap="square">
            <a:spAutoFit/>
          </a:bodyPr>
          <a:lstStyle/>
          <a:p>
            <a:pPr algn="ctr" eaLnBrk="1" hangingPunct="1"/>
            <a:r>
              <a:rPr lang="en-US" sz="1200" b="1" dirty="0"/>
              <a:t>29% to County State-Aid Hwy (CSAH) Fund -  $698.3 mill</a:t>
            </a:r>
          </a:p>
          <a:p>
            <a:pPr algn="ctr" eaLnBrk="1" hangingPunct="1"/>
            <a:r>
              <a:rPr lang="en-US" sz="1200" dirty="0"/>
              <a:t>Distributed to counties by statutory formula based on lane miles, vehicle registrations, and construction needs.</a:t>
            </a:r>
          </a:p>
        </p:txBody>
      </p:sp>
      <p:sp>
        <p:nvSpPr>
          <p:cNvPr id="35" name="Text Box 13"/>
          <p:cNvSpPr txBox="1">
            <a:spLocks noChangeArrowheads="1"/>
          </p:cNvSpPr>
          <p:nvPr/>
        </p:nvSpPr>
        <p:spPr bwMode="auto">
          <a:xfrm>
            <a:off x="3584307" y="4825130"/>
            <a:ext cx="1676400" cy="1569660"/>
          </a:xfrm>
          <a:prstGeom prst="rect">
            <a:avLst/>
          </a:prstGeom>
          <a:solidFill>
            <a:srgbClr val="558ED5">
              <a:alpha val="40000"/>
            </a:srgbClr>
          </a:solidFill>
          <a:ln w="6350">
            <a:solidFill>
              <a:schemeClr val="tx1"/>
            </a:solidFill>
            <a:prstDash val="solid"/>
            <a:miter lim="800000"/>
            <a:headEnd/>
            <a:tailEnd/>
          </a:ln>
          <a:effectLst/>
        </p:spPr>
        <p:txBody>
          <a:bodyPr wrap="square">
            <a:spAutoFit/>
          </a:bodyPr>
          <a:lstStyle/>
          <a:p>
            <a:pPr algn="ctr" eaLnBrk="1" hangingPunct="1"/>
            <a:r>
              <a:rPr lang="en-US" sz="1200" b="1" dirty="0"/>
              <a:t>9% to Municipal State-Aid Street (MSAS) Fund </a:t>
            </a:r>
          </a:p>
          <a:p>
            <a:pPr algn="ctr" eaLnBrk="1" hangingPunct="1"/>
            <a:r>
              <a:rPr lang="en-US" sz="1200" b="1" dirty="0"/>
              <a:t>$216.7 mill</a:t>
            </a:r>
          </a:p>
          <a:p>
            <a:pPr algn="ctr" eaLnBrk="1" hangingPunct="1"/>
            <a:r>
              <a:rPr lang="en-US" sz="1200" dirty="0"/>
              <a:t>Distributed by statutory formula to cities over 5,000 population, based on population and construction needs.</a:t>
            </a:r>
          </a:p>
        </p:txBody>
      </p:sp>
      <p:sp>
        <p:nvSpPr>
          <p:cNvPr id="40" name="Text Box 13"/>
          <p:cNvSpPr txBox="1">
            <a:spLocks noChangeArrowheads="1"/>
          </p:cNvSpPr>
          <p:nvPr/>
        </p:nvSpPr>
        <p:spPr bwMode="auto">
          <a:xfrm>
            <a:off x="5488667" y="4825130"/>
            <a:ext cx="1564740" cy="1569660"/>
          </a:xfrm>
          <a:prstGeom prst="rect">
            <a:avLst/>
          </a:prstGeom>
          <a:solidFill>
            <a:srgbClr val="558ED5">
              <a:alpha val="25098"/>
            </a:srgbClr>
          </a:solidFill>
          <a:ln w="6350">
            <a:solidFill>
              <a:schemeClr val="tx1"/>
            </a:solidFill>
            <a:prstDash val="solid"/>
            <a:miter lim="800000"/>
            <a:headEnd/>
            <a:tailEnd/>
          </a:ln>
          <a:effectLst/>
        </p:spPr>
        <p:txBody>
          <a:bodyPr wrap="square">
            <a:spAutoFit/>
          </a:bodyPr>
          <a:lstStyle/>
          <a:p>
            <a:pPr algn="ctr" eaLnBrk="1" hangingPunct="1"/>
            <a:r>
              <a:rPr lang="en-US" sz="1200" b="1" dirty="0"/>
              <a:t>46.5% to Town Roads &amp; Bridges  - $59 mill</a:t>
            </a:r>
          </a:p>
          <a:p>
            <a:pPr algn="ctr" eaLnBrk="1" hangingPunct="1"/>
            <a:r>
              <a:rPr lang="en-US" sz="1200" dirty="0"/>
              <a:t>Apportioned to each county, distributed to towns based on population &amp; mileage, for construction and maintenance.</a:t>
            </a:r>
          </a:p>
        </p:txBody>
      </p:sp>
      <p:sp>
        <p:nvSpPr>
          <p:cNvPr id="41" name="Text Box 13"/>
          <p:cNvSpPr txBox="1">
            <a:spLocks noChangeArrowheads="1"/>
          </p:cNvSpPr>
          <p:nvPr/>
        </p:nvSpPr>
        <p:spPr bwMode="auto">
          <a:xfrm>
            <a:off x="7053407" y="4825130"/>
            <a:ext cx="1676400" cy="1569660"/>
          </a:xfrm>
          <a:prstGeom prst="rect">
            <a:avLst/>
          </a:prstGeom>
          <a:solidFill>
            <a:srgbClr val="558ED5">
              <a:alpha val="25098"/>
            </a:srgbClr>
          </a:solidFill>
          <a:ln w="6350">
            <a:solidFill>
              <a:schemeClr val="tx1"/>
            </a:solidFill>
            <a:prstDash val="solid"/>
            <a:miter lim="800000"/>
            <a:headEnd/>
            <a:tailEnd/>
          </a:ln>
          <a:effectLst/>
        </p:spPr>
        <p:txBody>
          <a:bodyPr wrap="square">
            <a:spAutoFit/>
          </a:bodyPr>
          <a:lstStyle/>
          <a:p>
            <a:pPr algn="ctr" eaLnBrk="1" hangingPunct="1"/>
            <a:r>
              <a:rPr lang="en-US" sz="1200" b="1" dirty="0"/>
              <a:t>53.5% to Flexible Hwy Account - $68 mill</a:t>
            </a:r>
          </a:p>
          <a:p>
            <a:pPr algn="ctr" eaLnBrk="1" hangingPunct="1"/>
            <a:r>
              <a:rPr lang="en-US" sz="1200" dirty="0"/>
              <a:t>Distributed to MNDOT for (1) </a:t>
            </a:r>
            <a:r>
              <a:rPr lang="en-US" sz="1200" dirty="0" err="1"/>
              <a:t>turnbacks</a:t>
            </a:r>
            <a:r>
              <a:rPr lang="en-US" sz="1200" dirty="0"/>
              <a:t> and (2) safety improvements of county, city, and township roads.</a:t>
            </a:r>
          </a:p>
        </p:txBody>
      </p:sp>
      <p:cxnSp>
        <p:nvCxnSpPr>
          <p:cNvPr id="18" name="Straight Connector 17"/>
          <p:cNvCxnSpPr/>
          <p:nvPr/>
        </p:nvCxnSpPr>
        <p:spPr>
          <a:xfrm>
            <a:off x="1290319" y="2497399"/>
            <a:ext cx="6463750" cy="8707"/>
          </a:xfrm>
          <a:prstGeom prst="line">
            <a:avLst/>
          </a:prstGeom>
        </p:spPr>
        <p:style>
          <a:lnRef idx="1">
            <a:schemeClr val="dk1"/>
          </a:lnRef>
          <a:fillRef idx="0">
            <a:schemeClr val="dk1"/>
          </a:fillRef>
          <a:effectRef idx="0">
            <a:schemeClr val="dk1"/>
          </a:effectRef>
          <a:fontRef idx="minor">
            <a:schemeClr val="tx1"/>
          </a:fontRef>
        </p:style>
      </p:cxnSp>
      <p:sp>
        <p:nvSpPr>
          <p:cNvPr id="46" name="Line 20"/>
          <p:cNvSpPr>
            <a:spLocks noChangeShapeType="1"/>
          </p:cNvSpPr>
          <p:nvPr/>
        </p:nvSpPr>
        <p:spPr bwMode="auto">
          <a:xfrm>
            <a:off x="4385589" y="2506106"/>
            <a:ext cx="0" cy="224681"/>
          </a:xfrm>
          <a:prstGeom prst="line">
            <a:avLst/>
          </a:prstGeom>
          <a:noFill/>
          <a:ln w="9525">
            <a:solidFill>
              <a:schemeClr val="tx1"/>
            </a:solidFill>
            <a:round/>
            <a:headEnd/>
            <a:tailEnd type="triangle" w="med" len="med"/>
          </a:ln>
          <a:effectLst/>
        </p:spPr>
        <p:txBody>
          <a:bodyPr/>
          <a:lstStyle/>
          <a:p>
            <a:endParaRPr lang="en-US"/>
          </a:p>
        </p:txBody>
      </p:sp>
      <p:sp>
        <p:nvSpPr>
          <p:cNvPr id="42" name="Text Box 6"/>
          <p:cNvSpPr txBox="1">
            <a:spLocks noChangeArrowheads="1"/>
          </p:cNvSpPr>
          <p:nvPr/>
        </p:nvSpPr>
        <p:spPr bwMode="auto">
          <a:xfrm>
            <a:off x="6655544" y="1128681"/>
            <a:ext cx="1981200" cy="1046440"/>
          </a:xfrm>
          <a:prstGeom prst="rect">
            <a:avLst/>
          </a:prstGeom>
          <a:solidFill>
            <a:srgbClr val="92D050">
              <a:alpha val="50196"/>
            </a:srgbClr>
          </a:solidFill>
          <a:ln w="6350">
            <a:solidFill>
              <a:schemeClr val="tx1"/>
            </a:solidFill>
            <a:miter lim="800000"/>
            <a:headEnd/>
            <a:tailEnd/>
          </a:ln>
          <a:effectLst/>
        </p:spPr>
        <p:txBody>
          <a:bodyPr wrap="square">
            <a:spAutoFit/>
          </a:bodyPr>
          <a:lstStyle/>
          <a:p>
            <a:pPr algn="ctr" eaLnBrk="1" hangingPunct="1"/>
            <a:r>
              <a:rPr lang="en-US" sz="1400" b="1" dirty="0"/>
              <a:t>Other Taxes $197.4 mill</a:t>
            </a:r>
          </a:p>
          <a:p>
            <a:pPr algn="ctr" eaLnBrk="1" hangingPunct="1"/>
            <a:r>
              <a:rPr lang="en-US" sz="1200" dirty="0"/>
              <a:t>Deposited in HUTDF</a:t>
            </a:r>
          </a:p>
          <a:p>
            <a:pPr algn="ctr" eaLnBrk="1" hangingPunct="1"/>
            <a:r>
              <a:rPr lang="en-US" sz="1200" dirty="0"/>
              <a:t>Auto parts sales tax ($146m)</a:t>
            </a:r>
          </a:p>
          <a:p>
            <a:pPr algn="ctr" eaLnBrk="1" hangingPunct="1"/>
            <a:r>
              <a:rPr lang="en-US" sz="1200" dirty="0"/>
              <a:t>Rental car taxes (100%)</a:t>
            </a:r>
          </a:p>
          <a:p>
            <a:pPr algn="ctr" eaLnBrk="1" hangingPunct="1"/>
            <a:r>
              <a:rPr lang="en-US" sz="1200" dirty="0"/>
              <a:t>Leasing sales tax (11%)</a:t>
            </a:r>
          </a:p>
        </p:txBody>
      </p:sp>
      <p:cxnSp>
        <p:nvCxnSpPr>
          <p:cNvPr id="47" name="Straight Connector 46"/>
          <p:cNvCxnSpPr>
            <a:stCxn id="12" idx="2"/>
          </p:cNvCxnSpPr>
          <p:nvPr/>
        </p:nvCxnSpPr>
        <p:spPr>
          <a:xfrm>
            <a:off x="3411995" y="2000564"/>
            <a:ext cx="11028" cy="51376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a:off x="7747679" y="2175121"/>
            <a:ext cx="6390" cy="31320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a:stCxn id="11" idx="2"/>
          </p:cNvCxnSpPr>
          <p:nvPr/>
        </p:nvCxnSpPr>
        <p:spPr>
          <a:xfrm flipH="1">
            <a:off x="1291854" y="2008472"/>
            <a:ext cx="11570" cy="494021"/>
          </a:xfrm>
          <a:prstGeom prst="line">
            <a:avLst/>
          </a:prstGeom>
        </p:spPr>
        <p:style>
          <a:lnRef idx="1">
            <a:schemeClr val="dk1"/>
          </a:lnRef>
          <a:fillRef idx="0">
            <a:schemeClr val="dk1"/>
          </a:fillRef>
          <a:effectRef idx="0">
            <a:schemeClr val="dk1"/>
          </a:effectRef>
          <a:fontRef idx="minor">
            <a:schemeClr val="tx1"/>
          </a:fontRef>
        </p:style>
      </p:cxnSp>
      <p:sp>
        <p:nvSpPr>
          <p:cNvPr id="52" name="Text Box 13"/>
          <p:cNvSpPr txBox="1">
            <a:spLocks noChangeArrowheads="1"/>
          </p:cNvSpPr>
          <p:nvPr/>
        </p:nvSpPr>
        <p:spPr bwMode="auto">
          <a:xfrm>
            <a:off x="1431813" y="3961227"/>
            <a:ext cx="2586298" cy="461665"/>
          </a:xfrm>
          <a:prstGeom prst="rect">
            <a:avLst/>
          </a:prstGeom>
          <a:solidFill>
            <a:srgbClr val="558ED5">
              <a:alpha val="40000"/>
            </a:srgbClr>
          </a:solidFill>
          <a:ln w="6350">
            <a:solidFill>
              <a:schemeClr val="tx1"/>
            </a:solidFill>
            <a:prstDash val="solid"/>
            <a:miter lim="800000"/>
            <a:headEnd/>
            <a:tailEnd/>
          </a:ln>
          <a:effectLst/>
        </p:spPr>
        <p:txBody>
          <a:bodyPr wrap="square">
            <a:spAutoFit/>
          </a:bodyPr>
          <a:lstStyle/>
          <a:p>
            <a:pPr algn="ctr" eaLnBrk="1" hangingPunct="1"/>
            <a:r>
              <a:rPr lang="en-US" sz="1200" b="1" dirty="0"/>
              <a:t>95% Distribution of HUTDF</a:t>
            </a:r>
            <a:br>
              <a:rPr lang="en-US" sz="1400" b="1" dirty="0"/>
            </a:br>
            <a:r>
              <a:rPr lang="en-US" sz="1200" dirty="0"/>
              <a:t>Constitutionally required distribution</a:t>
            </a:r>
          </a:p>
        </p:txBody>
      </p:sp>
      <p:sp>
        <p:nvSpPr>
          <p:cNvPr id="54" name="Text Box 13"/>
          <p:cNvSpPr txBox="1">
            <a:spLocks noChangeArrowheads="1"/>
          </p:cNvSpPr>
          <p:nvPr/>
        </p:nvSpPr>
        <p:spPr bwMode="auto">
          <a:xfrm>
            <a:off x="5864421" y="3838863"/>
            <a:ext cx="2586298" cy="646331"/>
          </a:xfrm>
          <a:prstGeom prst="rect">
            <a:avLst/>
          </a:prstGeom>
          <a:solidFill>
            <a:srgbClr val="558ED5">
              <a:alpha val="40000"/>
            </a:srgbClr>
          </a:solidFill>
          <a:ln w="6350">
            <a:solidFill>
              <a:schemeClr val="tx1"/>
            </a:solidFill>
            <a:prstDash val="solid"/>
            <a:miter lim="800000"/>
            <a:headEnd/>
            <a:tailEnd/>
          </a:ln>
          <a:effectLst/>
        </p:spPr>
        <p:txBody>
          <a:bodyPr wrap="square">
            <a:spAutoFit/>
          </a:bodyPr>
          <a:lstStyle/>
          <a:p>
            <a:pPr algn="ctr" eaLnBrk="1" hangingPunct="1"/>
            <a:r>
              <a:rPr lang="en-US" sz="1200" b="1" dirty="0"/>
              <a:t>5% Distribution of HUTDF</a:t>
            </a:r>
          </a:p>
          <a:p>
            <a:pPr algn="ctr" eaLnBrk="1" hangingPunct="1"/>
            <a:r>
              <a:rPr lang="en-US" sz="1200" dirty="0"/>
              <a:t>Re-allocated by the legislature no more than once every 6 years</a:t>
            </a:r>
          </a:p>
        </p:txBody>
      </p:sp>
      <p:cxnSp>
        <p:nvCxnSpPr>
          <p:cNvPr id="20" name="Straight Arrow Connector 19"/>
          <p:cNvCxnSpPr/>
          <p:nvPr/>
        </p:nvCxnSpPr>
        <p:spPr>
          <a:xfrm>
            <a:off x="2651447" y="4450020"/>
            <a:ext cx="1485707" cy="3610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a:off x="2633227" y="4442254"/>
            <a:ext cx="36440" cy="382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H="1">
            <a:off x="1290319" y="4447360"/>
            <a:ext cx="1365816" cy="344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7079419" y="4489837"/>
            <a:ext cx="692981" cy="313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H="1">
            <a:off x="6415880" y="4475866"/>
            <a:ext cx="676160" cy="327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Elbow Connector 100"/>
          <p:cNvCxnSpPr>
            <a:endCxn id="54" idx="1"/>
          </p:cNvCxnSpPr>
          <p:nvPr/>
        </p:nvCxnSpPr>
        <p:spPr>
          <a:xfrm>
            <a:off x="3823064" y="3715672"/>
            <a:ext cx="2041357" cy="44635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9ED7CD2-E126-4428-9AA8-DEA419FA46EF}"/>
              </a:ext>
            </a:extLst>
          </p:cNvPr>
          <p:cNvCxnSpPr/>
          <p:nvPr/>
        </p:nvCxnSpPr>
        <p:spPr>
          <a:xfrm>
            <a:off x="5544699" y="1998601"/>
            <a:ext cx="11028" cy="513762"/>
          </a:xfrm>
          <a:prstGeom prst="line">
            <a:avLst/>
          </a:prstGeom>
        </p:spPr>
        <p:style>
          <a:lnRef idx="1">
            <a:schemeClr val="dk1"/>
          </a:lnRef>
          <a:fillRef idx="0">
            <a:schemeClr val="dk1"/>
          </a:fillRef>
          <a:effectRef idx="0">
            <a:schemeClr val="dk1"/>
          </a:effectRef>
          <a:fontRef idx="minor">
            <a:schemeClr val="tx1"/>
          </a:fontRef>
        </p:style>
      </p:cxnSp>
      <p:sp>
        <p:nvSpPr>
          <p:cNvPr id="36" name="Line 16">
            <a:extLst>
              <a:ext uri="{FF2B5EF4-FFF2-40B4-BE49-F238E27FC236}">
                <a16:creationId xmlns:a16="http://schemas.microsoft.com/office/drawing/2014/main" id="{B52CE9ED-BD84-47A8-8C2F-88B15B255FC5}"/>
              </a:ext>
            </a:extLst>
          </p:cNvPr>
          <p:cNvSpPr>
            <a:spLocks noChangeShapeType="1"/>
          </p:cNvSpPr>
          <p:nvPr/>
        </p:nvSpPr>
        <p:spPr bwMode="auto">
          <a:xfrm flipH="1">
            <a:off x="4018110" y="4160255"/>
            <a:ext cx="825631" cy="1773"/>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861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ea typeface="+mj-ea"/>
                <a:cs typeface="+mj-cs"/>
              </a:rPr>
              <a:t>Transportation: HUTDF Revenue History</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176</a:t>
            </a:fld>
            <a:endParaRPr lang="en-US" dirty="0">
              <a:solidFill>
                <a:schemeClr val="tx1"/>
              </a:solidFill>
            </a:endParaRPr>
          </a:p>
        </p:txBody>
      </p:sp>
      <p:graphicFrame>
        <p:nvGraphicFramePr>
          <p:cNvPr id="12" name="Content Placeholder 5"/>
          <p:cNvGraphicFramePr>
            <a:graphicFrameLocks/>
          </p:cNvGraphicFramePr>
          <p:nvPr/>
        </p:nvGraphicFramePr>
        <p:xfrm>
          <a:off x="704850" y="1375285"/>
          <a:ext cx="8229600" cy="481351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191440" y="1953705"/>
            <a:ext cx="513410" cy="2722284"/>
          </a:xfrm>
          <a:prstGeom prst="rect">
            <a:avLst/>
          </a:prstGeom>
          <a:noFill/>
        </p:spPr>
        <p:txBody>
          <a:bodyPr vert="wordArtVert" wrap="none" rtlCol="0">
            <a:spAutoFit/>
          </a:bodyPr>
          <a:lstStyle/>
          <a:p>
            <a:r>
              <a:rPr lang="en-US" b="1" dirty="0"/>
              <a:t>MILLIONS</a:t>
            </a:r>
          </a:p>
        </p:txBody>
      </p:sp>
    </p:spTree>
    <p:extLst>
      <p:ext uri="{BB962C8B-B14F-4D97-AF65-F5344CB8AC3E}">
        <p14:creationId xmlns:p14="http://schemas.microsoft.com/office/powerpoint/2010/main" val="10931705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59635"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ea typeface="+mj-ea"/>
                <a:cs typeface="+mj-cs"/>
              </a:rPr>
              <a:t>Transportation: HUTDF Revenue Projections</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177</a:t>
            </a:fld>
            <a:endParaRPr lang="en-US" dirty="0">
              <a:solidFill>
                <a:schemeClr val="tx1"/>
              </a:solidFill>
            </a:endParaRPr>
          </a:p>
        </p:txBody>
      </p:sp>
      <p:graphicFrame>
        <p:nvGraphicFramePr>
          <p:cNvPr id="8" name="Content Placeholder 5"/>
          <p:cNvGraphicFramePr>
            <a:graphicFrameLocks/>
          </p:cNvGraphicFramePr>
          <p:nvPr>
            <p:extLst>
              <p:ext uri="{D42A27DB-BD31-4B8C-83A1-F6EECF244321}">
                <p14:modId xmlns:p14="http://schemas.microsoft.com/office/powerpoint/2010/main" val="3946378251"/>
              </p:ext>
            </p:extLst>
          </p:nvPr>
        </p:nvGraphicFramePr>
        <p:xfrm>
          <a:off x="694564" y="1219200"/>
          <a:ext cx="8030335" cy="513715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181155" y="1936452"/>
            <a:ext cx="513410" cy="2722284"/>
          </a:xfrm>
          <a:prstGeom prst="rect">
            <a:avLst/>
          </a:prstGeom>
          <a:noFill/>
        </p:spPr>
        <p:txBody>
          <a:bodyPr vert="wordArtVert" wrap="none" rtlCol="0">
            <a:spAutoFit/>
          </a:bodyPr>
          <a:lstStyle/>
          <a:p>
            <a:r>
              <a:rPr lang="en-US" b="1" dirty="0"/>
              <a:t>MILLIONS</a:t>
            </a:r>
          </a:p>
        </p:txBody>
      </p:sp>
    </p:spTree>
    <p:extLst>
      <p:ext uri="{BB962C8B-B14F-4D97-AF65-F5344CB8AC3E}">
        <p14:creationId xmlns:p14="http://schemas.microsoft.com/office/powerpoint/2010/main" val="17200108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065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ea typeface="+mj-ea"/>
                <a:cs typeface="+mj-cs"/>
              </a:rPr>
              <a:t>Transportation Spending (Funds)</a:t>
            </a:r>
          </a:p>
        </p:txBody>
      </p:sp>
      <p:sp>
        <p:nvSpPr>
          <p:cNvPr id="8" name="Content Placeholder 2"/>
          <p:cNvSpPr txBox="1">
            <a:spLocks/>
          </p:cNvSpPr>
          <p:nvPr/>
        </p:nvSpPr>
        <p:spPr>
          <a:xfrm>
            <a:off x="457200" y="1600200"/>
            <a:ext cx="8229600" cy="4525963"/>
          </a:xfrm>
          <a:prstGeom prst="rect">
            <a:avLst/>
          </a:prstGeom>
        </p:spPr>
        <p:txBody>
          <a:bodyPr>
            <a:normAutofit/>
          </a:bodyPr>
          <a:lstStyle/>
          <a:p>
            <a:r>
              <a:rPr lang="en-US" sz="2800" b="1" dirty="0"/>
              <a:t>Constitutional Funds:</a:t>
            </a:r>
          </a:p>
          <a:p>
            <a:pPr marL="457200" indent="-457200">
              <a:buFont typeface="Arial" panose="020B0604020202020204" pitchFamily="34" charset="0"/>
              <a:buChar char="•"/>
            </a:pPr>
            <a:r>
              <a:rPr lang="en-US" sz="2800" dirty="0"/>
              <a:t>Highway User Tax Distribution Fund</a:t>
            </a:r>
          </a:p>
          <a:p>
            <a:pPr marL="457200" indent="-457200">
              <a:buFont typeface="Arial" panose="020B0604020202020204" pitchFamily="34" charset="0"/>
              <a:buChar char="•"/>
            </a:pPr>
            <a:r>
              <a:rPr lang="en-US" sz="2800" dirty="0"/>
              <a:t>Trunk Highway Fund</a:t>
            </a:r>
          </a:p>
          <a:p>
            <a:pPr marL="457200" indent="-457200">
              <a:buFont typeface="Arial" panose="020B0604020202020204" pitchFamily="34" charset="0"/>
              <a:buChar char="•"/>
            </a:pPr>
            <a:r>
              <a:rPr lang="en-US" sz="2800" dirty="0"/>
              <a:t>County State-Aid Highway Fund</a:t>
            </a:r>
          </a:p>
          <a:p>
            <a:pPr marL="457200" indent="-457200">
              <a:buFont typeface="Arial" panose="020B0604020202020204" pitchFamily="34" charset="0"/>
              <a:buChar char="•"/>
            </a:pPr>
            <a:r>
              <a:rPr lang="en-US" sz="2800" dirty="0"/>
              <a:t>Municipal State-Aid Street Fund</a:t>
            </a:r>
          </a:p>
          <a:p>
            <a:pPr marL="457200" indent="-457200">
              <a:buFont typeface="Arial" panose="020B0604020202020204" pitchFamily="34" charset="0"/>
              <a:buChar char="•"/>
            </a:pPr>
            <a:endParaRPr lang="en-US" sz="2800" dirty="0"/>
          </a:p>
          <a:p>
            <a:r>
              <a:rPr lang="en-US" sz="2800" b="1" dirty="0"/>
              <a:t>Other Major Dedicated Funds:</a:t>
            </a:r>
          </a:p>
          <a:p>
            <a:pPr marL="457200" indent="-457200">
              <a:buFont typeface="Arial" panose="020B0604020202020204" pitchFamily="34" charset="0"/>
              <a:buChar char="•"/>
            </a:pPr>
            <a:r>
              <a:rPr lang="en-US" sz="2800" dirty="0"/>
              <a:t>State Airports Fund</a:t>
            </a:r>
          </a:p>
          <a:p>
            <a:pPr marL="457200" indent="-457200">
              <a:buFont typeface="Arial" panose="020B0604020202020204" pitchFamily="34" charset="0"/>
              <a:buChar char="•"/>
            </a:pPr>
            <a:r>
              <a:rPr lang="en-US" sz="2800" dirty="0"/>
              <a:t>Transit Assistance Fund</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178</a:t>
            </a:fld>
            <a:endParaRPr lang="en-US" dirty="0">
              <a:solidFill>
                <a:schemeClr val="tx1"/>
              </a:solidFill>
            </a:endParaRPr>
          </a:p>
        </p:txBody>
      </p:sp>
    </p:spTree>
    <p:extLst>
      <p:ext uri="{BB962C8B-B14F-4D97-AF65-F5344CB8AC3E}">
        <p14:creationId xmlns:p14="http://schemas.microsoft.com/office/powerpoint/2010/main" val="8864753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168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81000"/>
            <a:ext cx="7239000" cy="6096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State Airports</a:t>
            </a:r>
            <a:r>
              <a:rPr kumimoji="0" lang="en-US" sz="2800" b="1" i="0" u="none" strike="noStrike" kern="1200" cap="none" spc="0" normalizeH="0" noProof="0" dirty="0">
                <a:ln>
                  <a:noFill/>
                </a:ln>
                <a:solidFill>
                  <a:schemeClr val="tx1"/>
                </a:solidFill>
                <a:effectLst/>
                <a:uLnTx/>
                <a:uFillTx/>
                <a:latin typeface="+mj-lt"/>
                <a:ea typeface="+mj-ea"/>
                <a:cs typeface="+mj-cs"/>
              </a:rPr>
              <a:t> Fund </a:t>
            </a:r>
            <a:r>
              <a:rPr lang="en-US" sz="2800" b="1" dirty="0">
                <a:latin typeface="+mj-lt"/>
                <a:ea typeface="+mj-ea"/>
                <a:cs typeface="+mj-cs"/>
              </a:rPr>
              <a:t>(SAF)</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Content Placeholder 2"/>
          <p:cNvSpPr txBox="1">
            <a:spLocks/>
          </p:cNvSpPr>
          <p:nvPr/>
        </p:nvSpPr>
        <p:spPr>
          <a:xfrm>
            <a:off x="457200" y="1600200"/>
            <a:ext cx="8229600" cy="4525963"/>
          </a:xfrm>
          <a:prstGeom prst="rect">
            <a:avLst/>
          </a:prstGeom>
        </p:spPr>
        <p:txBody>
          <a:bodyPr>
            <a:normAutofit/>
          </a:bodyPr>
          <a:lstStyle/>
          <a:p>
            <a:pPr marL="342900" indent="-342900">
              <a:buFont typeface="Arial" panose="020B0604020202020204" pitchFamily="34" charset="0"/>
              <a:buChar char="•"/>
            </a:pPr>
            <a:r>
              <a:rPr lang="en-US" sz="2000" dirty="0"/>
              <a:t>The State Airports Fund receives statutorily dedicated aviation revenues:</a:t>
            </a:r>
          </a:p>
          <a:p>
            <a:pPr marL="742950" lvl="1" indent="-285750">
              <a:buFont typeface="Arial" panose="020B0604020202020204" pitchFamily="34" charset="0"/>
              <a:buChar char="•"/>
            </a:pPr>
            <a:r>
              <a:rPr lang="en-US" dirty="0"/>
              <a:t>Aviation fuel tax</a:t>
            </a:r>
          </a:p>
          <a:p>
            <a:pPr marL="742950" lvl="1" indent="-285750">
              <a:buFont typeface="Arial" panose="020B0604020202020204" pitchFamily="34" charset="0"/>
              <a:buChar char="•"/>
            </a:pPr>
            <a:r>
              <a:rPr lang="en-US" dirty="0"/>
              <a:t>Aircraft registration tax </a:t>
            </a:r>
          </a:p>
          <a:p>
            <a:pPr marL="742950" lvl="1" indent="-285750">
              <a:buFont typeface="Arial" panose="020B0604020202020204" pitchFamily="34" charset="0"/>
              <a:buChar char="•"/>
            </a:pPr>
            <a:r>
              <a:rPr lang="en-US" dirty="0"/>
              <a:t>Airline flight property tax</a:t>
            </a:r>
          </a:p>
          <a:p>
            <a:pPr marL="742950" lvl="1" indent="-285750">
              <a:buFont typeface="Arial" panose="020B0604020202020204" pitchFamily="34" charset="0"/>
              <a:buChar char="•"/>
            </a:pPr>
            <a:r>
              <a:rPr lang="en-US" dirty="0"/>
              <a:t>Aircraft sales tax</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Money in SAF is appropriated by legislature in biennial budget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Grants from MNDOT’s Office of Aeronautics to Minnesota’s 133 publicly owned airports:</a:t>
            </a:r>
          </a:p>
          <a:p>
            <a:pPr marL="742950" lvl="1" indent="-285750">
              <a:buFont typeface="Arial" panose="020B0604020202020204" pitchFamily="34" charset="0"/>
              <a:buChar char="•"/>
            </a:pPr>
            <a:r>
              <a:rPr lang="en-US" dirty="0"/>
              <a:t>Capital improvements to facilities, equipment, and runways</a:t>
            </a:r>
          </a:p>
          <a:p>
            <a:pPr marL="742950" lvl="1" indent="-285750">
              <a:buFont typeface="Arial" panose="020B0604020202020204" pitchFamily="34" charset="0"/>
              <a:buChar char="•"/>
            </a:pPr>
            <a:r>
              <a:rPr lang="en-US" dirty="0"/>
              <a:t>Maintenance and operations assistance</a:t>
            </a:r>
          </a:p>
          <a:p>
            <a:pPr marL="742950" lvl="1" indent="-285750">
              <a:buFont typeface="Arial" panose="020B0604020202020204" pitchFamily="34" charset="0"/>
              <a:buChar char="•"/>
            </a:pPr>
            <a:r>
              <a:rPr lang="en-US" dirty="0"/>
              <a:t>Navigational aids and weather systems</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179</a:t>
            </a:fld>
            <a:endParaRPr lang="en-US" dirty="0">
              <a:solidFill>
                <a:schemeClr val="tx1"/>
              </a:solidFill>
            </a:endParaRPr>
          </a:p>
        </p:txBody>
      </p:sp>
    </p:spTree>
    <p:extLst>
      <p:ext uri="{BB962C8B-B14F-4D97-AF65-F5344CB8AC3E}">
        <p14:creationId xmlns:p14="http://schemas.microsoft.com/office/powerpoint/2010/main" val="21984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1600200"/>
            <a:ext cx="8229600" cy="4525963"/>
          </a:xfrm>
        </p:spPr>
        <p:txBody>
          <a:bodyPr>
            <a:normAutofit fontScale="85000" lnSpcReduction="20000"/>
          </a:bodyPr>
          <a:lstStyle/>
          <a:p>
            <a:pPr eaLnBrk="1" hangingPunct="1">
              <a:buFont typeface="Wingdings" panose="05000000000000000000" pitchFamily="2" charset="2"/>
              <a:buNone/>
              <a:defRPr/>
            </a:pPr>
            <a:r>
              <a:rPr lang="en-US" dirty="0"/>
              <a:t> </a:t>
            </a:r>
            <a:r>
              <a:rPr lang="en-US" b="1" dirty="0"/>
              <a:t>Authority and Definitions</a:t>
            </a:r>
          </a:p>
          <a:p>
            <a:pPr lvl="1" eaLnBrk="1" hangingPunct="1">
              <a:buFont typeface="Wingdings" panose="05000000000000000000" pitchFamily="2" charset="2"/>
              <a:buNone/>
              <a:defRPr/>
            </a:pPr>
            <a:endParaRPr lang="en-US" dirty="0"/>
          </a:p>
          <a:p>
            <a:pPr lvl="1" eaLnBrk="1" hangingPunct="1">
              <a:defRPr/>
            </a:pPr>
            <a:r>
              <a:rPr lang="en-US" dirty="0"/>
              <a:t>Direct Appropriation: short term authority usually within the biennium</a:t>
            </a:r>
          </a:p>
          <a:p>
            <a:pPr lvl="1" eaLnBrk="1" hangingPunct="1">
              <a:defRPr/>
            </a:pPr>
            <a:endParaRPr lang="en-US" dirty="0"/>
          </a:p>
          <a:p>
            <a:pPr lvl="1">
              <a:defRPr/>
            </a:pPr>
            <a:r>
              <a:rPr lang="en-US" dirty="0"/>
              <a:t>Statutory Appropriation: ongoing codified authority</a:t>
            </a:r>
          </a:p>
          <a:p>
            <a:pPr eaLnBrk="1" hangingPunct="1">
              <a:buFont typeface="Wingdings" panose="05000000000000000000" pitchFamily="2" charset="2"/>
              <a:buNone/>
              <a:defRPr/>
            </a:pPr>
            <a:endParaRPr lang="en-US" dirty="0"/>
          </a:p>
          <a:p>
            <a:pPr lvl="1" eaLnBrk="1" hangingPunct="1">
              <a:defRPr/>
            </a:pPr>
            <a:r>
              <a:rPr lang="en-US" dirty="0"/>
              <a:t>Open Appropriation: unlimited amount – whatever is needed for the purpose</a:t>
            </a:r>
          </a:p>
          <a:p>
            <a:pPr eaLnBrk="1" hangingPunct="1">
              <a:buFont typeface="Wingdings" panose="05000000000000000000" pitchFamily="2" charset="2"/>
              <a:buNone/>
              <a:defRPr/>
            </a:pPr>
            <a:r>
              <a:rPr lang="en-US" dirty="0"/>
              <a:t> </a:t>
            </a:r>
          </a:p>
          <a:p>
            <a:pPr lvl="1" eaLnBrk="1" hangingPunct="1">
              <a:defRPr/>
            </a:pPr>
            <a:r>
              <a:rPr lang="en-US" dirty="0"/>
              <a:t>Standing Appropriation: ongoing but limited</a:t>
            </a:r>
          </a:p>
          <a:p>
            <a:pPr eaLnBrk="1" hangingPunct="1">
              <a:buFont typeface="Wingdings" panose="05000000000000000000" pitchFamily="2" charset="2"/>
              <a:buNone/>
              <a:defRPr/>
            </a:pPr>
            <a:r>
              <a:rPr lang="en-US" dirty="0"/>
              <a:t> </a:t>
            </a:r>
          </a:p>
          <a:p>
            <a:pPr eaLnBrk="1" hangingPunct="1">
              <a:buFont typeface="Wingdings" panose="05000000000000000000" pitchFamily="2" charset="2"/>
              <a:buNone/>
              <a:defRPr/>
            </a:pPr>
            <a:endParaRPr lang="en-US" dirty="0"/>
          </a:p>
        </p:txBody>
      </p:sp>
      <p:sp>
        <p:nvSpPr>
          <p:cNvPr id="4" name="Slide Number Placeholder 3"/>
          <p:cNvSpPr>
            <a:spLocks noGrp="1"/>
          </p:cNvSpPr>
          <p:nvPr>
            <p:ph type="sldNum" sz="quarter" idx="12"/>
          </p:nvPr>
        </p:nvSpPr>
        <p:spPr/>
        <p:txBody>
          <a:bodyPr/>
          <a:lstStyle/>
          <a:p>
            <a:fld id="{0F6F4C99-5A0F-4122-BE71-38F1EAF1D14C}" type="slidenum">
              <a:rPr lang="en-US" smtClean="0"/>
              <a:t>18</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6228"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81004"/>
            <a:ext cx="6197152" cy="6235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Appropriations</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474008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270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20172"/>
            <a:ext cx="7239000" cy="670427"/>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ea typeface="+mj-ea"/>
                <a:cs typeface="+mj-cs"/>
              </a:rPr>
              <a:t>Transportation: State Airports</a:t>
            </a:r>
          </a:p>
        </p:txBody>
      </p:sp>
      <p:sp>
        <p:nvSpPr>
          <p:cNvPr id="10" name="Text Box 3"/>
          <p:cNvSpPr txBox="1">
            <a:spLocks noChangeArrowheads="1"/>
          </p:cNvSpPr>
          <p:nvPr/>
        </p:nvSpPr>
        <p:spPr bwMode="auto">
          <a:xfrm>
            <a:off x="2372169" y="3425459"/>
            <a:ext cx="4027778" cy="1169551"/>
          </a:xfrm>
          <a:prstGeom prst="rect">
            <a:avLst/>
          </a:prstGeom>
          <a:solidFill>
            <a:srgbClr val="FFFF00">
              <a:alpha val="50000"/>
            </a:srgbClr>
          </a:solidFill>
          <a:ln w="12700">
            <a:solidFill>
              <a:schemeClr val="tx1"/>
            </a:solidFill>
            <a:miter lim="800000"/>
            <a:headEnd/>
            <a:tailEnd/>
          </a:ln>
          <a:effectLst/>
        </p:spPr>
        <p:txBody>
          <a:bodyPr wrap="square">
            <a:spAutoFit/>
          </a:bodyPr>
          <a:lstStyle/>
          <a:p>
            <a:pPr algn="ctr" eaLnBrk="1" hangingPunct="1">
              <a:spcBef>
                <a:spcPct val="50000"/>
              </a:spcBef>
            </a:pPr>
            <a:r>
              <a:rPr lang="en-US" sz="2800" b="1" dirty="0"/>
              <a:t>State Airports Fund</a:t>
            </a:r>
          </a:p>
          <a:p>
            <a:pPr algn="ctr" eaLnBrk="1" hangingPunct="1">
              <a:spcBef>
                <a:spcPct val="50000"/>
              </a:spcBef>
            </a:pPr>
            <a:r>
              <a:rPr lang="en-US" sz="2800" b="1" dirty="0"/>
              <a:t>FY 2022-23:  $52.0 million</a:t>
            </a:r>
          </a:p>
        </p:txBody>
      </p:sp>
      <p:sp>
        <p:nvSpPr>
          <p:cNvPr id="11" name="Text Box 4"/>
          <p:cNvSpPr txBox="1">
            <a:spLocks noChangeArrowheads="1"/>
          </p:cNvSpPr>
          <p:nvPr/>
        </p:nvSpPr>
        <p:spPr bwMode="auto">
          <a:xfrm>
            <a:off x="296219" y="1417792"/>
            <a:ext cx="1752630" cy="1015663"/>
          </a:xfrm>
          <a:prstGeom prst="rect">
            <a:avLst/>
          </a:prstGeom>
          <a:solidFill>
            <a:srgbClr val="FFC000">
              <a:alpha val="50000"/>
            </a:srgbClr>
          </a:solidFill>
          <a:ln w="6350">
            <a:solidFill>
              <a:schemeClr val="tx1"/>
            </a:solidFill>
            <a:miter lim="800000"/>
            <a:headEnd/>
            <a:tailEnd/>
          </a:ln>
          <a:effectLst/>
        </p:spPr>
        <p:txBody>
          <a:bodyPr wrap="square">
            <a:spAutoFit/>
          </a:bodyPr>
          <a:lstStyle/>
          <a:p>
            <a:pPr algn="ctr" eaLnBrk="1" hangingPunct="1"/>
            <a:r>
              <a:rPr lang="en-US" sz="2000" dirty="0"/>
              <a:t>Aviation Fuel Tax </a:t>
            </a:r>
          </a:p>
          <a:p>
            <a:pPr algn="ctr" eaLnBrk="1" hangingPunct="1"/>
            <a:r>
              <a:rPr lang="en-US" sz="2000" dirty="0"/>
              <a:t>$10.6 million</a:t>
            </a:r>
          </a:p>
        </p:txBody>
      </p:sp>
      <p:sp>
        <p:nvSpPr>
          <p:cNvPr id="14" name="Text Box 15"/>
          <p:cNvSpPr txBox="1">
            <a:spLocks noChangeArrowheads="1"/>
          </p:cNvSpPr>
          <p:nvPr/>
        </p:nvSpPr>
        <p:spPr bwMode="auto">
          <a:xfrm>
            <a:off x="1544630" y="5223112"/>
            <a:ext cx="5791200" cy="584775"/>
          </a:xfrm>
          <a:prstGeom prst="rect">
            <a:avLst/>
          </a:prstGeom>
          <a:solidFill>
            <a:srgbClr val="FF0000">
              <a:alpha val="50000"/>
            </a:srgbClr>
          </a:solidFill>
          <a:ln w="3175">
            <a:solidFill>
              <a:schemeClr val="tx1"/>
            </a:solidFill>
            <a:prstDash val="sysDot"/>
            <a:miter lim="800000"/>
            <a:headEnd/>
            <a:tailEnd/>
          </a:ln>
          <a:effectLst/>
        </p:spPr>
        <p:txBody>
          <a:bodyPr wrap="square">
            <a:spAutoFit/>
          </a:bodyPr>
          <a:lstStyle/>
          <a:p>
            <a:pPr algn="ctr" eaLnBrk="1" hangingPunct="1"/>
            <a:r>
              <a:rPr lang="en-US" sz="1600" b="1" dirty="0" err="1"/>
              <a:t>MnDOT</a:t>
            </a:r>
            <a:r>
              <a:rPr lang="en-US" sz="1600" b="1" dirty="0"/>
              <a:t> Office of Aeronautics:</a:t>
            </a:r>
          </a:p>
          <a:p>
            <a:pPr algn="ctr" eaLnBrk="1" hangingPunct="1"/>
            <a:r>
              <a:rPr lang="en-US" sz="1600" dirty="0"/>
              <a:t>Grants to state airports</a:t>
            </a:r>
          </a:p>
        </p:txBody>
      </p:sp>
      <p:sp>
        <p:nvSpPr>
          <p:cNvPr id="15" name="Text Box 21"/>
          <p:cNvSpPr txBox="1">
            <a:spLocks noChangeArrowheads="1"/>
          </p:cNvSpPr>
          <p:nvPr/>
        </p:nvSpPr>
        <p:spPr bwMode="auto">
          <a:xfrm>
            <a:off x="6912130" y="3717846"/>
            <a:ext cx="1420582" cy="584775"/>
          </a:xfrm>
          <a:prstGeom prst="rect">
            <a:avLst/>
          </a:prstGeom>
          <a:solidFill>
            <a:srgbClr val="FFC000">
              <a:alpha val="30000"/>
            </a:srgbClr>
          </a:solidFill>
          <a:ln w="3175">
            <a:solidFill>
              <a:schemeClr val="tx1"/>
            </a:solidFill>
            <a:prstDash val="sysDot"/>
            <a:miter lim="800000"/>
            <a:headEnd/>
            <a:tailEnd/>
          </a:ln>
          <a:effectLst/>
        </p:spPr>
        <p:txBody>
          <a:bodyPr wrap="none">
            <a:spAutoFit/>
          </a:bodyPr>
          <a:lstStyle/>
          <a:p>
            <a:pPr algn="ctr" eaLnBrk="1" hangingPunct="1"/>
            <a:r>
              <a:rPr lang="en-US" sz="1600" dirty="0"/>
              <a:t>Misc. Revenue</a:t>
            </a:r>
          </a:p>
          <a:p>
            <a:pPr algn="ctr" eaLnBrk="1" hangingPunct="1"/>
            <a:r>
              <a:rPr lang="en-US" sz="1600" dirty="0"/>
              <a:t>$2.7 million</a:t>
            </a:r>
          </a:p>
        </p:txBody>
      </p:sp>
      <p:sp>
        <p:nvSpPr>
          <p:cNvPr id="29" name="Slide Number Placeholder 28"/>
          <p:cNvSpPr>
            <a:spLocks noGrp="1"/>
          </p:cNvSpPr>
          <p:nvPr>
            <p:ph type="sldNum" sz="quarter" idx="12"/>
          </p:nvPr>
        </p:nvSpPr>
        <p:spPr/>
        <p:txBody>
          <a:bodyPr/>
          <a:lstStyle/>
          <a:p>
            <a:fld id="{2D5CFCF9-8AE7-476E-92C3-51750232A55D}" type="slidenum">
              <a:rPr lang="en-US" smtClean="0">
                <a:solidFill>
                  <a:schemeClr val="tx1"/>
                </a:solidFill>
              </a:rPr>
              <a:pPr/>
              <a:t>180</a:t>
            </a:fld>
            <a:endParaRPr lang="en-US" dirty="0">
              <a:solidFill>
                <a:schemeClr val="tx1"/>
              </a:solidFill>
            </a:endParaRPr>
          </a:p>
        </p:txBody>
      </p:sp>
      <p:cxnSp>
        <p:nvCxnSpPr>
          <p:cNvPr id="18" name="Straight Connector 17"/>
          <p:cNvCxnSpPr/>
          <p:nvPr/>
        </p:nvCxnSpPr>
        <p:spPr>
          <a:xfrm>
            <a:off x="1430330" y="2914518"/>
            <a:ext cx="6019801" cy="5841"/>
          </a:xfrm>
          <a:prstGeom prst="line">
            <a:avLst/>
          </a:prstGeom>
        </p:spPr>
        <p:style>
          <a:lnRef idx="1">
            <a:schemeClr val="dk1"/>
          </a:lnRef>
          <a:fillRef idx="0">
            <a:schemeClr val="dk1"/>
          </a:fillRef>
          <a:effectRef idx="0">
            <a:schemeClr val="dk1"/>
          </a:effectRef>
          <a:fontRef idx="minor">
            <a:schemeClr val="tx1"/>
          </a:fontRef>
        </p:style>
      </p:cxnSp>
      <p:sp>
        <p:nvSpPr>
          <p:cNvPr id="46" name="Line 20"/>
          <p:cNvSpPr>
            <a:spLocks noChangeShapeType="1"/>
          </p:cNvSpPr>
          <p:nvPr/>
        </p:nvSpPr>
        <p:spPr bwMode="auto">
          <a:xfrm flipH="1">
            <a:off x="4440230" y="2914518"/>
            <a:ext cx="0" cy="510941"/>
          </a:xfrm>
          <a:prstGeom prst="line">
            <a:avLst/>
          </a:prstGeom>
          <a:noFill/>
          <a:ln w="9525">
            <a:solidFill>
              <a:schemeClr val="tx1"/>
            </a:solidFill>
            <a:round/>
            <a:headEnd/>
            <a:tailEnd type="triangle" w="med" len="med"/>
          </a:ln>
          <a:effectLst/>
        </p:spPr>
        <p:txBody>
          <a:bodyPr/>
          <a:lstStyle/>
          <a:p>
            <a:endParaRPr lang="en-US"/>
          </a:p>
        </p:txBody>
      </p:sp>
      <p:sp>
        <p:nvSpPr>
          <p:cNvPr id="43" name="Text Box 4"/>
          <p:cNvSpPr txBox="1">
            <a:spLocks noChangeArrowheads="1"/>
          </p:cNvSpPr>
          <p:nvPr/>
        </p:nvSpPr>
        <p:spPr bwMode="auto">
          <a:xfrm>
            <a:off x="2468505" y="1436120"/>
            <a:ext cx="1752630" cy="1015663"/>
          </a:xfrm>
          <a:prstGeom prst="rect">
            <a:avLst/>
          </a:prstGeom>
          <a:solidFill>
            <a:srgbClr val="FFC000">
              <a:alpha val="50000"/>
            </a:srgbClr>
          </a:solidFill>
          <a:ln w="6350">
            <a:solidFill>
              <a:schemeClr val="tx1"/>
            </a:solidFill>
            <a:miter lim="800000"/>
            <a:headEnd/>
            <a:tailEnd/>
          </a:ln>
          <a:effectLst/>
        </p:spPr>
        <p:txBody>
          <a:bodyPr wrap="square">
            <a:spAutoFit/>
          </a:bodyPr>
          <a:lstStyle/>
          <a:p>
            <a:pPr algn="ctr" eaLnBrk="1" hangingPunct="1"/>
            <a:r>
              <a:rPr lang="en-US" sz="2000" dirty="0"/>
              <a:t>Aircraft </a:t>
            </a:r>
            <a:r>
              <a:rPr lang="en-US" sz="2000" dirty="0" err="1"/>
              <a:t>Reg</a:t>
            </a:r>
            <a:r>
              <a:rPr lang="en-US" sz="2000" dirty="0"/>
              <a:t> Tax </a:t>
            </a:r>
          </a:p>
          <a:p>
            <a:pPr algn="ctr" eaLnBrk="1" hangingPunct="1"/>
            <a:r>
              <a:rPr lang="en-US" sz="2000" dirty="0"/>
              <a:t>$7.0 million</a:t>
            </a:r>
          </a:p>
        </p:txBody>
      </p:sp>
      <p:sp>
        <p:nvSpPr>
          <p:cNvPr id="44" name="Text Box 4"/>
          <p:cNvSpPr txBox="1">
            <a:spLocks noChangeArrowheads="1"/>
          </p:cNvSpPr>
          <p:nvPr/>
        </p:nvSpPr>
        <p:spPr bwMode="auto">
          <a:xfrm>
            <a:off x="4694229" y="1436119"/>
            <a:ext cx="1752630" cy="1015663"/>
          </a:xfrm>
          <a:prstGeom prst="rect">
            <a:avLst/>
          </a:prstGeom>
          <a:solidFill>
            <a:srgbClr val="FFC000">
              <a:alpha val="50000"/>
            </a:srgbClr>
          </a:solidFill>
          <a:ln w="6350">
            <a:solidFill>
              <a:schemeClr val="tx1"/>
            </a:solidFill>
            <a:miter lim="800000"/>
            <a:headEnd/>
            <a:tailEnd/>
          </a:ln>
          <a:effectLst/>
        </p:spPr>
        <p:txBody>
          <a:bodyPr wrap="square">
            <a:spAutoFit/>
          </a:bodyPr>
          <a:lstStyle/>
          <a:p>
            <a:pPr algn="ctr" eaLnBrk="1" hangingPunct="1"/>
            <a:r>
              <a:rPr lang="en-US" sz="2000" dirty="0"/>
              <a:t>Airline Flight Property Tax </a:t>
            </a:r>
          </a:p>
          <a:p>
            <a:pPr algn="ctr" eaLnBrk="1" hangingPunct="1"/>
            <a:r>
              <a:rPr lang="en-US" sz="2000" dirty="0"/>
              <a:t>$15.5 million</a:t>
            </a:r>
          </a:p>
        </p:txBody>
      </p:sp>
      <p:sp>
        <p:nvSpPr>
          <p:cNvPr id="45" name="Text Box 4"/>
          <p:cNvSpPr txBox="1">
            <a:spLocks noChangeArrowheads="1"/>
          </p:cNvSpPr>
          <p:nvPr/>
        </p:nvSpPr>
        <p:spPr bwMode="auto">
          <a:xfrm>
            <a:off x="6896085" y="1437546"/>
            <a:ext cx="1752630" cy="1015663"/>
          </a:xfrm>
          <a:prstGeom prst="rect">
            <a:avLst/>
          </a:prstGeom>
          <a:solidFill>
            <a:srgbClr val="FFC000">
              <a:alpha val="50000"/>
            </a:srgbClr>
          </a:solidFill>
          <a:ln w="6350">
            <a:solidFill>
              <a:schemeClr val="tx1"/>
            </a:solidFill>
            <a:miter lim="800000"/>
            <a:headEnd/>
            <a:tailEnd/>
          </a:ln>
          <a:effectLst/>
        </p:spPr>
        <p:txBody>
          <a:bodyPr wrap="square">
            <a:spAutoFit/>
          </a:bodyPr>
          <a:lstStyle/>
          <a:p>
            <a:pPr algn="ctr" eaLnBrk="1" hangingPunct="1"/>
            <a:r>
              <a:rPr lang="en-US" sz="2000" dirty="0"/>
              <a:t>Aircraft Sales Tax </a:t>
            </a:r>
          </a:p>
          <a:p>
            <a:pPr algn="ctr" eaLnBrk="1" hangingPunct="1"/>
            <a:r>
              <a:rPr lang="en-US" sz="2000" dirty="0"/>
              <a:t>$16.3 million</a:t>
            </a:r>
          </a:p>
        </p:txBody>
      </p:sp>
      <p:sp>
        <p:nvSpPr>
          <p:cNvPr id="17" name="Line 20"/>
          <p:cNvSpPr>
            <a:spLocks noChangeShapeType="1"/>
          </p:cNvSpPr>
          <p:nvPr/>
        </p:nvSpPr>
        <p:spPr bwMode="auto">
          <a:xfrm flipH="1">
            <a:off x="1438291" y="2451782"/>
            <a:ext cx="0" cy="510941"/>
          </a:xfrm>
          <a:prstGeom prst="line">
            <a:avLst/>
          </a:prstGeom>
          <a:noFill/>
          <a:ln w="9525">
            <a:solidFill>
              <a:schemeClr val="tx1"/>
            </a:solidFill>
            <a:round/>
            <a:headEnd/>
            <a:tailEnd type="triangle" w="med" len="med"/>
          </a:ln>
          <a:effectLst/>
        </p:spPr>
        <p:txBody>
          <a:bodyPr/>
          <a:lstStyle/>
          <a:p>
            <a:endParaRPr lang="en-US"/>
          </a:p>
        </p:txBody>
      </p:sp>
      <p:sp>
        <p:nvSpPr>
          <p:cNvPr id="19" name="Line 20"/>
          <p:cNvSpPr>
            <a:spLocks noChangeShapeType="1"/>
          </p:cNvSpPr>
          <p:nvPr/>
        </p:nvSpPr>
        <p:spPr bwMode="auto">
          <a:xfrm flipH="1">
            <a:off x="3306654" y="2451782"/>
            <a:ext cx="0" cy="510941"/>
          </a:xfrm>
          <a:prstGeom prst="line">
            <a:avLst/>
          </a:prstGeom>
          <a:noFill/>
          <a:ln w="9525">
            <a:solidFill>
              <a:schemeClr val="tx1"/>
            </a:solidFill>
            <a:round/>
            <a:headEnd/>
            <a:tailEnd type="triangle" w="med" len="med"/>
          </a:ln>
          <a:effectLst/>
        </p:spPr>
        <p:txBody>
          <a:bodyPr/>
          <a:lstStyle/>
          <a:p>
            <a:endParaRPr lang="en-US"/>
          </a:p>
        </p:txBody>
      </p:sp>
      <p:sp>
        <p:nvSpPr>
          <p:cNvPr id="20" name="Line 20"/>
          <p:cNvSpPr>
            <a:spLocks noChangeShapeType="1"/>
          </p:cNvSpPr>
          <p:nvPr/>
        </p:nvSpPr>
        <p:spPr bwMode="auto">
          <a:xfrm flipH="1">
            <a:off x="5410200" y="2451782"/>
            <a:ext cx="0" cy="510941"/>
          </a:xfrm>
          <a:prstGeom prst="line">
            <a:avLst/>
          </a:prstGeom>
          <a:noFill/>
          <a:ln w="9525">
            <a:solidFill>
              <a:schemeClr val="tx1"/>
            </a:solidFill>
            <a:round/>
            <a:headEnd/>
            <a:tailEnd type="triangle" w="med" len="med"/>
          </a:ln>
          <a:effectLst/>
        </p:spPr>
        <p:txBody>
          <a:bodyPr/>
          <a:lstStyle/>
          <a:p>
            <a:endParaRPr lang="en-US"/>
          </a:p>
        </p:txBody>
      </p:sp>
      <p:sp>
        <p:nvSpPr>
          <p:cNvPr id="21" name="Line 20"/>
          <p:cNvSpPr>
            <a:spLocks noChangeShapeType="1"/>
          </p:cNvSpPr>
          <p:nvPr/>
        </p:nvSpPr>
        <p:spPr bwMode="auto">
          <a:xfrm flipH="1">
            <a:off x="7436642" y="2433455"/>
            <a:ext cx="0" cy="510941"/>
          </a:xfrm>
          <a:prstGeom prst="line">
            <a:avLst/>
          </a:prstGeom>
          <a:noFill/>
          <a:ln w="9525">
            <a:solidFill>
              <a:schemeClr val="tx1"/>
            </a:solidFill>
            <a:round/>
            <a:headEnd/>
            <a:tailEnd type="triangle" w="med" len="med"/>
          </a:ln>
          <a:effectLst/>
        </p:spPr>
        <p:txBody>
          <a:bodyPr/>
          <a:lstStyle/>
          <a:p>
            <a:endParaRPr lang="en-US"/>
          </a:p>
        </p:txBody>
      </p:sp>
      <p:sp>
        <p:nvSpPr>
          <p:cNvPr id="22" name="Line 20"/>
          <p:cNvSpPr>
            <a:spLocks noChangeShapeType="1"/>
          </p:cNvSpPr>
          <p:nvPr/>
        </p:nvSpPr>
        <p:spPr bwMode="auto">
          <a:xfrm>
            <a:off x="4433564" y="4595010"/>
            <a:ext cx="6666" cy="628102"/>
          </a:xfrm>
          <a:prstGeom prst="line">
            <a:avLst/>
          </a:prstGeom>
          <a:noFill/>
          <a:ln w="9525">
            <a:solidFill>
              <a:schemeClr val="tx1"/>
            </a:solidFill>
            <a:round/>
            <a:headEnd/>
            <a:tailEnd type="triangle" w="med" len="med"/>
          </a:ln>
          <a:effectLst/>
        </p:spPr>
        <p:txBody>
          <a:bodyPr/>
          <a:lstStyle/>
          <a:p>
            <a:endParaRPr lang="en-US"/>
          </a:p>
        </p:txBody>
      </p:sp>
      <p:sp>
        <p:nvSpPr>
          <p:cNvPr id="23" name="Line 20"/>
          <p:cNvSpPr>
            <a:spLocks noChangeShapeType="1"/>
          </p:cNvSpPr>
          <p:nvPr/>
        </p:nvSpPr>
        <p:spPr bwMode="auto">
          <a:xfrm flipH="1">
            <a:off x="6399949" y="4036306"/>
            <a:ext cx="496136" cy="35429"/>
          </a:xfrm>
          <a:prstGeom prst="line">
            <a:avLst/>
          </a:prstGeom>
          <a:noFill/>
          <a:ln w="9525">
            <a:solidFill>
              <a:schemeClr val="tx1"/>
            </a:solidFill>
            <a:round/>
            <a:headEnd/>
            <a:tailEnd type="triangle" w="med" len="med"/>
          </a:ln>
          <a:effectLst/>
        </p:spPr>
        <p:txBody>
          <a:bodyPr/>
          <a:lstStyle/>
          <a:p>
            <a:endParaRPr lang="en-US"/>
          </a:p>
        </p:txBody>
      </p:sp>
      <p:sp>
        <p:nvSpPr>
          <p:cNvPr id="2" name="TextBox 1"/>
          <p:cNvSpPr txBox="1"/>
          <p:nvPr/>
        </p:nvSpPr>
        <p:spPr>
          <a:xfrm>
            <a:off x="4561050" y="4732439"/>
            <a:ext cx="1956048" cy="338554"/>
          </a:xfrm>
          <a:prstGeom prst="rect">
            <a:avLst/>
          </a:prstGeom>
          <a:noFill/>
        </p:spPr>
        <p:txBody>
          <a:bodyPr wrap="none" rtlCol="0">
            <a:spAutoFit/>
          </a:bodyPr>
          <a:lstStyle/>
          <a:p>
            <a:r>
              <a:rPr lang="en-US" sz="1600" dirty="0"/>
              <a:t>Direct appropriations</a:t>
            </a:r>
          </a:p>
        </p:txBody>
      </p:sp>
      <p:sp>
        <p:nvSpPr>
          <p:cNvPr id="3" name="TextBox 2"/>
          <p:cNvSpPr txBox="1"/>
          <p:nvPr/>
        </p:nvSpPr>
        <p:spPr>
          <a:xfrm>
            <a:off x="2648297" y="1074604"/>
            <a:ext cx="3523337" cy="307777"/>
          </a:xfrm>
          <a:prstGeom prst="rect">
            <a:avLst/>
          </a:prstGeom>
          <a:noFill/>
        </p:spPr>
        <p:txBody>
          <a:bodyPr wrap="none" rtlCol="0">
            <a:spAutoFit/>
          </a:bodyPr>
          <a:lstStyle/>
          <a:p>
            <a:r>
              <a:rPr lang="en-US" sz="1400" b="1" spc="200" dirty="0"/>
              <a:t>STATUTORILY DEDICATED REVENUE</a:t>
            </a:r>
          </a:p>
        </p:txBody>
      </p:sp>
    </p:spTree>
    <p:extLst>
      <p:ext uri="{BB962C8B-B14F-4D97-AF65-F5344CB8AC3E}">
        <p14:creationId xmlns:p14="http://schemas.microsoft.com/office/powerpoint/2010/main" val="12004250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373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799"/>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Transportation: Transit</a:t>
            </a:r>
            <a:r>
              <a:rPr kumimoji="0" lang="en-US" sz="3200" b="1" i="0" u="none" strike="noStrike" kern="1200" cap="none" spc="0" normalizeH="0" noProof="0" dirty="0">
                <a:ln>
                  <a:noFill/>
                </a:ln>
                <a:solidFill>
                  <a:schemeClr val="tx1"/>
                </a:solidFill>
                <a:effectLst/>
                <a:uLnTx/>
                <a:uFillTx/>
                <a:latin typeface="+mj-lt"/>
                <a:ea typeface="+mj-ea"/>
                <a:cs typeface="+mj-cs"/>
              </a:rPr>
              <a:t> Funding</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Content Placeholder 2"/>
          <p:cNvSpPr txBox="1">
            <a:spLocks/>
          </p:cNvSpPr>
          <p:nvPr/>
        </p:nvSpPr>
        <p:spPr>
          <a:xfrm>
            <a:off x="381000" y="1200150"/>
            <a:ext cx="8229600" cy="4863080"/>
          </a:xfrm>
          <a:prstGeom prst="rect">
            <a:avLst/>
          </a:prstGeom>
        </p:spPr>
        <p:txBody>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b="1" dirty="0"/>
              <a:t>S</a:t>
            </a:r>
            <a:r>
              <a:rPr kumimoji="0" lang="en-US" sz="1600" b="1" i="0" u="none" strike="noStrike" kern="1200" cap="none" spc="0" normalizeH="0" baseline="0" noProof="0" dirty="0" err="1">
                <a:ln>
                  <a:noFill/>
                </a:ln>
                <a:solidFill>
                  <a:schemeClr val="tx1"/>
                </a:solidFill>
                <a:effectLst/>
                <a:uLnTx/>
                <a:uFillTx/>
              </a:rPr>
              <a:t>tate</a:t>
            </a:r>
            <a:r>
              <a:rPr kumimoji="0" lang="en-US" sz="1600" b="1" i="0" u="none" strike="noStrike" kern="1200" cap="none" spc="0" normalizeH="0" baseline="0" noProof="0" dirty="0">
                <a:ln>
                  <a:noFill/>
                </a:ln>
                <a:solidFill>
                  <a:schemeClr val="tx1"/>
                </a:solidFill>
                <a:effectLst/>
                <a:uLnTx/>
                <a:uFillTx/>
              </a:rPr>
              <a:t> funding sources</a:t>
            </a:r>
            <a:r>
              <a:rPr kumimoji="0" lang="en-US" sz="1600" b="1" i="0" u="none" strike="noStrike" kern="1200" cap="none" spc="0" normalizeH="0" noProof="0" dirty="0">
                <a:ln>
                  <a:noFill/>
                </a:ln>
                <a:solidFill>
                  <a:schemeClr val="tx1"/>
                </a:solidFill>
                <a:effectLst/>
                <a:uLnTx/>
                <a:uFillTx/>
              </a:rPr>
              <a:t> for transit</a:t>
            </a:r>
            <a:r>
              <a:rPr kumimoji="0" lang="en-US" sz="1600" b="1" i="0" u="none" strike="noStrike" kern="1200" cap="none" spc="0" normalizeH="0" baseline="0" noProof="0" dirty="0">
                <a:ln>
                  <a:noFill/>
                </a:ln>
                <a:solidFill>
                  <a:schemeClr val="tx1"/>
                </a:solidFill>
                <a:effectLst/>
                <a:uLnTx/>
                <a:uFillTx/>
              </a:rPr>
              <a:t>:</a:t>
            </a:r>
            <a:endParaRPr lang="en-US" sz="1600" b="1" dirty="0"/>
          </a:p>
          <a:p>
            <a:pPr marL="742950" lvl="1" indent="-285750">
              <a:spcBef>
                <a:spcPct val="20000"/>
              </a:spcBef>
              <a:buFont typeface="Arial" panose="020B0604020202020204" pitchFamily="34" charset="0"/>
              <a:buChar char="•"/>
              <a:defRPr/>
            </a:pPr>
            <a:r>
              <a:rPr kumimoji="0" lang="en-US" sz="1600" b="0" i="0" u="none" strike="noStrike" kern="1200" cap="none" spc="0" normalizeH="0" baseline="0" noProof="0" dirty="0">
                <a:ln>
                  <a:noFill/>
                </a:ln>
                <a:solidFill>
                  <a:schemeClr val="tx1"/>
                </a:solidFill>
                <a:effectLst/>
                <a:uLnTx/>
                <a:uFillTx/>
              </a:rPr>
              <a:t>General Fund: direct appropriations in biennial budget</a:t>
            </a:r>
          </a:p>
          <a:p>
            <a:pPr marL="742950" lvl="1" indent="-285750">
              <a:spcBef>
                <a:spcPct val="20000"/>
              </a:spcBef>
              <a:buFont typeface="Arial" panose="020B0604020202020204" pitchFamily="34" charset="0"/>
              <a:buChar char="•"/>
              <a:defRPr/>
            </a:pPr>
            <a:r>
              <a:rPr lang="en-US" sz="1600" dirty="0"/>
              <a:t>Transit Assistance Fund: statutory appropriations</a:t>
            </a:r>
          </a:p>
          <a:p>
            <a:pPr marL="1200150" lvl="2" indent="-285750">
              <a:spcBef>
                <a:spcPct val="20000"/>
              </a:spcBef>
              <a:buFont typeface="Arial" panose="020B0604020202020204" pitchFamily="34" charset="0"/>
              <a:buChar char="•"/>
              <a:defRPr/>
            </a:pPr>
            <a:r>
              <a:rPr lang="en-US" sz="1600" dirty="0"/>
              <a:t>Metro Transit Account:</a:t>
            </a:r>
          </a:p>
          <a:p>
            <a:pPr marL="1657350" lvl="3" indent="-285750">
              <a:spcBef>
                <a:spcPct val="20000"/>
              </a:spcBef>
              <a:buFont typeface="Arial" panose="020B0604020202020204" pitchFamily="34" charset="0"/>
              <a:buChar char="•"/>
              <a:defRPr/>
            </a:pPr>
            <a:r>
              <a:rPr lang="en-US" sz="1600" dirty="0"/>
              <a:t>36% of Motor Vehicle Sales Tax (MVST)</a:t>
            </a:r>
          </a:p>
          <a:p>
            <a:pPr marL="1200150" lvl="2" indent="-285750">
              <a:spcBef>
                <a:spcPct val="20000"/>
              </a:spcBef>
              <a:buFont typeface="Arial" panose="020B0604020202020204" pitchFamily="34" charset="0"/>
              <a:buChar char="•"/>
              <a:defRPr/>
            </a:pPr>
            <a:r>
              <a:rPr lang="en-US" sz="1600" dirty="0"/>
              <a:t>Greater MN Transit Account:</a:t>
            </a:r>
          </a:p>
          <a:p>
            <a:pPr marL="1657350" lvl="3" indent="-285750">
              <a:spcBef>
                <a:spcPct val="20000"/>
              </a:spcBef>
              <a:buFont typeface="Arial" panose="020B0604020202020204" pitchFamily="34" charset="0"/>
              <a:buChar char="•"/>
              <a:defRPr/>
            </a:pPr>
            <a:r>
              <a:rPr lang="en-US" sz="1600" dirty="0"/>
              <a:t>4% of Motor Vehicle Sales Tax (MVST)</a:t>
            </a:r>
          </a:p>
          <a:p>
            <a:pPr marL="1657350" lvl="3" indent="-285750">
              <a:spcBef>
                <a:spcPct val="20000"/>
              </a:spcBef>
              <a:buFont typeface="Arial" panose="020B0604020202020204" pitchFamily="34" charset="0"/>
              <a:buChar char="•"/>
              <a:defRPr/>
            </a:pPr>
            <a:r>
              <a:rPr lang="en-US" sz="1600" dirty="0"/>
              <a:t>38% of Motor Vehicle Lease Sales Tax (MVLST)</a:t>
            </a:r>
          </a:p>
          <a:p>
            <a:pPr lvl="1">
              <a:spcBef>
                <a:spcPct val="20000"/>
              </a:spcBef>
              <a:defRPr/>
            </a:pPr>
            <a:endParaRPr kumimoji="0" lang="en-US" sz="16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chemeClr val="tx1"/>
                </a:solidFill>
                <a:effectLst/>
                <a:uLnTx/>
                <a:uFillTx/>
              </a:rPr>
              <a:t>METRO TRANSIT:</a:t>
            </a:r>
          </a:p>
          <a:p>
            <a:pPr marL="800100" lvl="1" indent="-342900">
              <a:spcBef>
                <a:spcPct val="20000"/>
              </a:spcBef>
              <a:buFont typeface="Arial" pitchFamily="34" charset="0"/>
              <a:buChar char="•"/>
              <a:defRPr/>
            </a:pPr>
            <a:r>
              <a:rPr kumimoji="0" lang="en-US" sz="1600" b="0" i="0" u="none" strike="noStrike" kern="1200" cap="none" spc="0" normalizeH="0" baseline="0" noProof="0" dirty="0">
                <a:ln>
                  <a:noFill/>
                </a:ln>
                <a:solidFill>
                  <a:schemeClr val="tx1"/>
                </a:solidFill>
                <a:effectLst/>
                <a:uLnTx/>
                <a:uFillTx/>
              </a:rPr>
              <a:t>Bus and light-rail transit in the 7-county metro area is operated by the Metropolitan Council and by several Suburban Transit Providers (replacement service or “opt-outs”)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1"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chemeClr val="tx1"/>
                </a:solidFill>
                <a:effectLst/>
                <a:uLnTx/>
                <a:uFillTx/>
              </a:rPr>
              <a:t>GREATER MINNESOTA</a:t>
            </a:r>
            <a:r>
              <a:rPr kumimoji="0" lang="en-US" sz="1600" b="1" i="0" u="none" strike="noStrike" kern="1200" cap="none" spc="0" normalizeH="0" noProof="0" dirty="0">
                <a:ln>
                  <a:noFill/>
                </a:ln>
                <a:solidFill>
                  <a:schemeClr val="tx1"/>
                </a:solidFill>
                <a:effectLst/>
                <a:uLnTx/>
                <a:uFillTx/>
              </a:rPr>
              <a:t> T</a:t>
            </a:r>
            <a:r>
              <a:rPr kumimoji="0" lang="en-US" sz="1600" b="1" i="0" u="none" strike="noStrike" kern="1200" cap="none" spc="0" normalizeH="0" baseline="0" noProof="0" dirty="0">
                <a:ln>
                  <a:noFill/>
                </a:ln>
                <a:solidFill>
                  <a:schemeClr val="tx1"/>
                </a:solidFill>
                <a:effectLst/>
                <a:uLnTx/>
                <a:uFillTx/>
              </a:rPr>
              <a:t>RANSIT: </a:t>
            </a:r>
          </a:p>
          <a:p>
            <a:pPr marL="800100" lvl="1" indent="-342900">
              <a:spcBef>
                <a:spcPct val="20000"/>
              </a:spcBef>
              <a:buFont typeface="Arial" pitchFamily="34" charset="0"/>
              <a:buChar char="•"/>
              <a:defRPr/>
            </a:pPr>
            <a:r>
              <a:rPr kumimoji="0" lang="en-US" sz="1600" b="0" i="0" u="none" strike="noStrike" kern="1200" cap="none" spc="0" normalizeH="0" baseline="0" noProof="0" dirty="0">
                <a:ln>
                  <a:noFill/>
                </a:ln>
                <a:solidFill>
                  <a:schemeClr val="tx1"/>
                </a:solidFill>
                <a:effectLst/>
                <a:uLnTx/>
                <a:uFillTx/>
              </a:rPr>
              <a:t>Programs are locally-operated transit services that receive state and federal assistance through MnDOT’s Office of Transit. </a:t>
            </a:r>
          </a:p>
          <a:p>
            <a:pPr lvl="1">
              <a:spcBef>
                <a:spcPct val="20000"/>
              </a:spcBef>
              <a:defRPr/>
            </a:pPr>
            <a:endParaRPr kumimoji="0" lang="en-US" sz="1600" b="0" i="0" u="none" strike="noStrike" kern="1200" cap="none" spc="0" normalizeH="0" baseline="0" noProof="0" dirty="0">
              <a:ln>
                <a:noFill/>
              </a:ln>
              <a:solidFill>
                <a:schemeClr val="tx1"/>
              </a:solidFill>
              <a:effectLst/>
              <a:uLnTx/>
              <a:uFillTx/>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181</a:t>
            </a:fld>
            <a:endParaRPr lang="en-US" dirty="0">
              <a:solidFill>
                <a:schemeClr val="tx1"/>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475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74638"/>
            <a:ext cx="8458200" cy="712787"/>
          </a:xfrm>
        </p:spPr>
        <p:txBody>
          <a:bodyPr>
            <a:normAutofit/>
          </a:bodyPr>
          <a:lstStyle/>
          <a:p>
            <a:pPr algn="l"/>
            <a:r>
              <a:rPr lang="en-US" sz="2800" b="1" dirty="0"/>
              <a:t>Transportation: Transit Operations</a:t>
            </a:r>
          </a:p>
        </p:txBody>
      </p:sp>
      <p:sp>
        <p:nvSpPr>
          <p:cNvPr id="13" name="Slide Number Placeholder 12"/>
          <p:cNvSpPr>
            <a:spLocks noGrp="1"/>
          </p:cNvSpPr>
          <p:nvPr>
            <p:ph type="sldNum" sz="quarter" idx="12"/>
          </p:nvPr>
        </p:nvSpPr>
        <p:spPr/>
        <p:txBody>
          <a:bodyPr/>
          <a:lstStyle/>
          <a:p>
            <a:fld id="{2D5CFCF9-8AE7-476E-92C3-51750232A55D}" type="slidenum">
              <a:rPr lang="en-US" smtClean="0">
                <a:solidFill>
                  <a:schemeClr val="tx1"/>
                </a:solidFill>
              </a:rPr>
              <a:pPr/>
              <a:t>182</a:t>
            </a:fld>
            <a:endParaRPr lang="en-US" dirty="0">
              <a:solidFill>
                <a:schemeClr val="tx1"/>
              </a:solidFill>
            </a:endParaRPr>
          </a:p>
        </p:txBody>
      </p:sp>
      <p:sp>
        <p:nvSpPr>
          <p:cNvPr id="2" name="TextBox 1"/>
          <p:cNvSpPr txBox="1"/>
          <p:nvPr/>
        </p:nvSpPr>
        <p:spPr>
          <a:xfrm>
            <a:off x="3123526" y="993776"/>
            <a:ext cx="2896947" cy="461665"/>
          </a:xfrm>
          <a:prstGeom prst="rect">
            <a:avLst/>
          </a:prstGeom>
          <a:noFill/>
        </p:spPr>
        <p:txBody>
          <a:bodyPr wrap="none" rtlCol="0">
            <a:spAutoFit/>
          </a:bodyPr>
          <a:lstStyle/>
          <a:p>
            <a:pPr algn="ctr"/>
            <a:r>
              <a:rPr lang="en-US" sz="2400" b="1" dirty="0"/>
              <a:t>All Funds, FY 2022-23</a:t>
            </a:r>
          </a:p>
        </p:txBody>
      </p:sp>
      <p:graphicFrame>
        <p:nvGraphicFramePr>
          <p:cNvPr id="14" name="Content Placeholder 10"/>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ontent Placeholder 10"/>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7337737"/>
      </p:ext>
    </p:extLst>
  </p:cSld>
  <p:clrMapOvr>
    <a:masterClrMapping/>
  </p:clrMapOvr>
  <p:transition>
    <p:dissolv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577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81000"/>
            <a:ext cx="7239000" cy="6096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latin typeface="+mj-lt"/>
                <a:ea typeface="+mj-ea"/>
                <a:cs typeface="+mj-cs"/>
              </a:rPr>
              <a:t>Transportation: Bonding</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Content Placeholder 2"/>
          <p:cNvSpPr txBox="1">
            <a:spLocks/>
          </p:cNvSpPr>
          <p:nvPr/>
        </p:nvSpPr>
        <p:spPr>
          <a:xfrm>
            <a:off x="457200" y="1600200"/>
            <a:ext cx="8229600" cy="4525963"/>
          </a:xfrm>
          <a:prstGeom prst="rect">
            <a:avLst/>
          </a:prstGeom>
        </p:spPr>
        <p:txBody>
          <a:bodyPr>
            <a:normAutofit/>
          </a:bodyPr>
          <a:lstStyle/>
          <a:p>
            <a:pPr marL="457200" indent="-457200">
              <a:lnSpc>
                <a:spcPct val="80000"/>
              </a:lnSpc>
              <a:buFont typeface="Arial" panose="020B0604020202020204" pitchFamily="34" charset="0"/>
              <a:buChar char="•"/>
            </a:pPr>
            <a:r>
              <a:rPr lang="en-US" sz="2800" b="1" dirty="0"/>
              <a:t>Trunk Highway Bonds:</a:t>
            </a:r>
          </a:p>
          <a:p>
            <a:pPr marL="914400" lvl="1" indent="-457200">
              <a:lnSpc>
                <a:spcPct val="80000"/>
              </a:lnSpc>
              <a:buFont typeface="Arial" panose="020B0604020202020204" pitchFamily="34" charset="0"/>
              <a:buChar char="•"/>
            </a:pPr>
            <a:endParaRPr lang="en-US" sz="2200" dirty="0"/>
          </a:p>
          <a:p>
            <a:pPr marL="914400" lvl="1" indent="-457200">
              <a:lnSpc>
                <a:spcPct val="80000"/>
              </a:lnSpc>
              <a:buFont typeface="Arial" panose="020B0604020202020204" pitchFamily="34" charset="0"/>
              <a:buChar char="•"/>
            </a:pPr>
            <a:r>
              <a:rPr lang="en-US" sz="2200" dirty="0"/>
              <a:t>Proceeds only used for “trunk highway purposes,” must be deposited in Trunk Highway Fund</a:t>
            </a:r>
          </a:p>
          <a:p>
            <a:pPr marL="914400" lvl="1" indent="-457200">
              <a:lnSpc>
                <a:spcPct val="80000"/>
              </a:lnSpc>
              <a:buFont typeface="Arial" panose="020B0604020202020204" pitchFamily="34" charset="0"/>
              <a:buChar char="•"/>
            </a:pPr>
            <a:r>
              <a:rPr lang="en-US" sz="2200" dirty="0"/>
              <a:t>Debt service on bonds is paid from THF</a:t>
            </a:r>
          </a:p>
          <a:p>
            <a:pPr marL="914400" lvl="1" indent="-457200">
              <a:lnSpc>
                <a:spcPct val="80000"/>
              </a:lnSpc>
              <a:buFont typeface="Arial" panose="020B0604020202020204" pitchFamily="34" charset="0"/>
              <a:buChar char="•"/>
            </a:pPr>
            <a:r>
              <a:rPr lang="en-US" sz="2200" dirty="0" err="1"/>
              <a:t>MnDOT</a:t>
            </a:r>
            <a:r>
              <a:rPr lang="en-US" sz="2200" dirty="0"/>
              <a:t> Debt Management guidelines: THF debt service must not exceed 20% of annual state revenues</a:t>
            </a:r>
          </a:p>
          <a:p>
            <a:pPr lvl="1">
              <a:lnSpc>
                <a:spcPct val="80000"/>
              </a:lnSpc>
              <a:buNone/>
            </a:pPr>
            <a:endParaRPr lang="en-US" sz="2400" dirty="0"/>
          </a:p>
          <a:p>
            <a:pPr marL="457200" indent="-457200">
              <a:lnSpc>
                <a:spcPct val="80000"/>
              </a:lnSpc>
              <a:buFont typeface="Arial" panose="020B0604020202020204" pitchFamily="34" charset="0"/>
              <a:buChar char="•"/>
            </a:pPr>
            <a:r>
              <a:rPr lang="en-US" sz="2800" b="1" dirty="0"/>
              <a:t>General Obligation (GO) Bonds:</a:t>
            </a:r>
          </a:p>
          <a:p>
            <a:pPr marL="914400" lvl="1" indent="-457200">
              <a:lnSpc>
                <a:spcPct val="80000"/>
              </a:lnSpc>
              <a:buFont typeface="Arial" panose="020B0604020202020204" pitchFamily="34" charset="0"/>
              <a:buChar char="•"/>
            </a:pPr>
            <a:endParaRPr lang="en-US" sz="2200" dirty="0"/>
          </a:p>
          <a:p>
            <a:pPr marL="914400" lvl="1" indent="-457200">
              <a:lnSpc>
                <a:spcPct val="80000"/>
              </a:lnSpc>
              <a:buFont typeface="Arial" panose="020B0604020202020204" pitchFamily="34" charset="0"/>
              <a:buChar char="•"/>
            </a:pPr>
            <a:r>
              <a:rPr lang="en-US" sz="2200" dirty="0"/>
              <a:t>Used to fund non-trunk highway transportation projects, such as </a:t>
            </a:r>
            <a:r>
              <a:rPr lang="en-US" sz="2200" dirty="0" err="1"/>
              <a:t>transitways</a:t>
            </a:r>
            <a:r>
              <a:rPr lang="en-US" sz="2200" dirty="0"/>
              <a:t>, rail, local bridges and roads, ports and airport improvements</a:t>
            </a:r>
          </a:p>
          <a:p>
            <a:pPr marL="914400" lvl="1" indent="-457200">
              <a:lnSpc>
                <a:spcPct val="80000"/>
              </a:lnSpc>
              <a:buFont typeface="Arial" panose="020B0604020202020204" pitchFamily="34" charset="0"/>
              <a:buChar char="•"/>
            </a:pPr>
            <a:r>
              <a:rPr lang="en-US" sz="2200" dirty="0"/>
              <a:t>Cannot be used for trunk highway projects</a:t>
            </a:r>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183</a:t>
            </a:fld>
            <a:endParaRPr lang="en-US" dirty="0">
              <a:solidFill>
                <a:schemeClr val="tx1"/>
              </a:solidFill>
            </a:endParaRPr>
          </a:p>
        </p:txBody>
      </p:sp>
    </p:spTree>
    <p:extLst>
      <p:ext uri="{BB962C8B-B14F-4D97-AF65-F5344CB8AC3E}">
        <p14:creationId xmlns:p14="http://schemas.microsoft.com/office/powerpoint/2010/main" val="35423178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680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Department of Transportation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solidFill>
                  <a:schemeClr val="tx1"/>
                </a:solidFill>
              </a:rPr>
              <a:pPr/>
              <a:t>184</a:t>
            </a:fld>
            <a:endParaRPr lang="en-US" dirty="0">
              <a:solidFill>
                <a:schemeClr val="tx1"/>
              </a:solidFill>
            </a:endParaRPr>
          </a:p>
        </p:txBody>
      </p:sp>
      <p:graphicFrame>
        <p:nvGraphicFramePr>
          <p:cNvPr id="14" name="Content Placeholder 6"/>
          <p:cNvGraphicFramePr>
            <a:graphicFrameLocks/>
          </p:cNvGraphicFramePr>
          <p:nvPr/>
        </p:nvGraphicFramePr>
        <p:xfrm>
          <a:off x="304800" y="1173162"/>
          <a:ext cx="8458200" cy="51831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87180247"/>
      </p:ext>
    </p:extLst>
  </p:cSld>
  <p:clrMapOvr>
    <a:masterClrMapping/>
  </p:clrMapOvr>
  <p:transition>
    <p:dissolv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782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457200" y="1493270"/>
            <a:ext cx="8229600" cy="4632893"/>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Driver and Vehicle Services</a:t>
            </a:r>
          </a:p>
          <a:p>
            <a:pPr marL="800100" lvl="1" indent="-342900">
              <a:spcBef>
                <a:spcPct val="20000"/>
              </a:spcBef>
              <a:buFont typeface="Arial" pitchFamily="34" charset="0"/>
              <a:buChar char="•"/>
              <a:defRPr/>
            </a:pPr>
            <a:r>
              <a:rPr lang="en-US" sz="2800" dirty="0"/>
              <a:t>Program operations</a:t>
            </a:r>
            <a:r>
              <a:rPr kumimoji="0" lang="en-US" sz="2800" b="0" i="0" u="none" strike="noStrike" kern="1200" cap="none" spc="0" normalizeH="0" baseline="0" noProof="0" dirty="0">
                <a:ln>
                  <a:noFill/>
                </a:ln>
                <a:solidFill>
                  <a:schemeClr val="tx1"/>
                </a:solidFill>
                <a:effectLst/>
                <a:uLnTx/>
                <a:uFillTx/>
              </a:rPr>
              <a:t> are funded by</a:t>
            </a:r>
            <a:r>
              <a:rPr kumimoji="0" lang="en-US" sz="2800" b="0" i="0" u="none" strike="noStrike" kern="1200" cap="none" spc="0" normalizeH="0" noProof="0" dirty="0">
                <a:ln>
                  <a:noFill/>
                </a:ln>
                <a:solidFill>
                  <a:schemeClr val="tx1"/>
                </a:solidFill>
                <a:effectLst/>
                <a:uLnTx/>
                <a:uFillTx/>
              </a:rPr>
              <a:t> fees for vehicle registration/titles and drivers license transactions</a:t>
            </a:r>
          </a:p>
          <a:p>
            <a:pPr marL="800100" lvl="1" indent="-342900">
              <a:spcBef>
                <a:spcPct val="20000"/>
              </a:spcBef>
              <a:buFont typeface="Arial" pitchFamily="34" charset="0"/>
              <a:buChar char="•"/>
              <a:defRPr/>
            </a:pPr>
            <a:r>
              <a:rPr lang="en-US" sz="2800" dirty="0"/>
              <a:t>Fee revenue deposited in Special Revenue Fund operating accounts</a:t>
            </a:r>
            <a:endParaRPr kumimoji="0" lang="en-US" sz="2800" b="0" i="0" u="none" strike="noStrike" kern="1200" cap="none" spc="0" normalizeH="0" noProof="0" dirty="0">
              <a:ln>
                <a:noFill/>
              </a:ln>
              <a:solidFill>
                <a:schemeClr val="tx1"/>
              </a:solidFill>
              <a:effectLst/>
              <a:uLnTx/>
              <a:uFillTx/>
            </a:endParaRP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DVS account</a:t>
            </a:r>
            <a:r>
              <a:rPr kumimoji="0" lang="en-US" sz="2800" b="0" i="0" u="none" strike="noStrike" kern="1200" cap="none" spc="0" normalizeH="0" noProof="0" dirty="0">
                <a:ln>
                  <a:noFill/>
                </a:ln>
                <a:solidFill>
                  <a:schemeClr val="tx1"/>
                </a:solidFill>
                <a:effectLst/>
                <a:uLnTx/>
                <a:uFillTx/>
              </a:rPr>
              <a:t> revenues are directly appropriated ($73 million/year)</a:t>
            </a:r>
            <a:endParaRPr kumimoji="0" lang="en-US" sz="28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State Patrol</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Funded by direct Trunk Highway Fund appropriation</a:t>
            </a:r>
            <a:r>
              <a:rPr kumimoji="0" lang="en-US" sz="2800" b="0" i="0" u="none" strike="noStrike" kern="1200" cap="none" spc="0" normalizeH="0" noProof="0" dirty="0">
                <a:ln>
                  <a:noFill/>
                </a:ln>
                <a:solidFill>
                  <a:schemeClr val="tx1"/>
                </a:solidFill>
                <a:effectLst/>
                <a:uLnTx/>
                <a:uFillTx/>
              </a:rPr>
              <a:t> </a:t>
            </a:r>
            <a:r>
              <a:rPr kumimoji="0" lang="en-US" sz="2800" b="0" i="0" u="none" strike="noStrike" kern="1200" cap="none" spc="0" normalizeH="0" baseline="0" noProof="0" dirty="0">
                <a:ln>
                  <a:noFill/>
                </a:ln>
                <a:solidFill>
                  <a:schemeClr val="tx1"/>
                </a:solidFill>
                <a:effectLst/>
                <a:uLnTx/>
                <a:uFillTx/>
              </a:rPr>
              <a:t>($</a:t>
            </a:r>
            <a:r>
              <a:rPr lang="en-US" sz="2800" dirty="0"/>
              <a:t>112</a:t>
            </a:r>
            <a:r>
              <a:rPr kumimoji="0" lang="en-US" sz="2800" b="0" i="0" u="none" strike="noStrike" kern="1200" cap="none" spc="0" normalizeH="0" baseline="0" noProof="0" dirty="0">
                <a:ln>
                  <a:noFill/>
                </a:ln>
                <a:solidFill>
                  <a:schemeClr val="tx1"/>
                </a:solidFill>
                <a:effectLst/>
                <a:uLnTx/>
                <a:uFillTx/>
              </a:rPr>
              <a:t> mill/year)</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Capitol Security funded by direct</a:t>
            </a:r>
            <a:r>
              <a:rPr kumimoji="0" lang="en-US" sz="2800" b="0" i="0" u="none" strike="noStrike" kern="1200" cap="none" spc="0" normalizeH="0" noProof="0" dirty="0">
                <a:ln>
                  <a:noFill/>
                </a:ln>
                <a:solidFill>
                  <a:schemeClr val="tx1"/>
                </a:solidFill>
                <a:effectLst/>
                <a:uLnTx/>
                <a:uFillTx/>
              </a:rPr>
              <a:t> </a:t>
            </a:r>
            <a:r>
              <a:rPr kumimoji="0" lang="en-US" sz="2800" b="0" i="0" u="none" strike="noStrike" kern="1200" cap="none" spc="0" normalizeH="0" baseline="0" noProof="0" dirty="0">
                <a:ln>
                  <a:noFill/>
                </a:ln>
                <a:solidFill>
                  <a:schemeClr val="tx1"/>
                </a:solidFill>
                <a:effectLst/>
                <a:uLnTx/>
                <a:uFillTx/>
              </a:rPr>
              <a:t>Gen Fund </a:t>
            </a:r>
            <a:r>
              <a:rPr kumimoji="0" lang="en-US" sz="2800" b="0" i="0" u="none" strike="noStrike" kern="1200" cap="none" spc="0" normalizeH="0" baseline="0" noProof="0" dirty="0" err="1">
                <a:ln>
                  <a:noFill/>
                </a:ln>
                <a:solidFill>
                  <a:schemeClr val="tx1"/>
                </a:solidFill>
                <a:effectLst/>
                <a:uLnTx/>
                <a:uFillTx/>
              </a:rPr>
              <a:t>approp</a:t>
            </a:r>
            <a:r>
              <a:rPr kumimoji="0" lang="en-US" sz="2800" b="0" i="0" u="none" strike="noStrike" kern="1200" cap="none" spc="0" normalizeH="0" baseline="0" noProof="0" dirty="0">
                <a:ln>
                  <a:noFill/>
                </a:ln>
                <a:solidFill>
                  <a:schemeClr val="tx1"/>
                </a:solidFill>
                <a:effectLst/>
                <a:uLnTx/>
                <a:uFillTx/>
              </a:rPr>
              <a:t> ($10.5 million/year)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Office of Traffic Safety</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Funded by</a:t>
            </a:r>
            <a:r>
              <a:rPr kumimoji="0" lang="en-US" sz="2800" b="0" i="0" u="none" strike="noStrike" kern="1200" cap="none" spc="0" normalizeH="0" noProof="0" dirty="0">
                <a:ln>
                  <a:noFill/>
                </a:ln>
                <a:solidFill>
                  <a:schemeClr val="tx1"/>
                </a:solidFill>
                <a:effectLst/>
                <a:uLnTx/>
                <a:uFillTx/>
              </a:rPr>
              <a:t> direct T</a:t>
            </a:r>
            <a:r>
              <a:rPr kumimoji="0" lang="en-US" sz="2800" b="0" i="0" u="none" strike="noStrike" kern="1200" cap="none" spc="0" normalizeH="0" baseline="0" noProof="0" dirty="0">
                <a:ln>
                  <a:noFill/>
                </a:ln>
                <a:solidFill>
                  <a:schemeClr val="tx1"/>
                </a:solidFill>
                <a:effectLst/>
                <a:uLnTx/>
                <a:uFillTx/>
              </a:rPr>
              <a:t>runk Highway Fund appropriation ($494,000/year)</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THF used as state match for $16.5 million in annual federal funding</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OTS also receives direct Gen Fund appropriation ($470,000/year)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chemeClr val="tx1"/>
                </a:solidFill>
                <a:effectLst/>
                <a:uLnTx/>
                <a:uFillTx/>
              </a:rPr>
              <a:t>Office of Pipeline Safety</a:t>
            </a:r>
          </a:p>
          <a:p>
            <a:pPr marL="800100" lvl="1" indent="-342900">
              <a:spcBef>
                <a:spcPct val="20000"/>
              </a:spcBef>
              <a:buFont typeface="Arial" pitchFamily="34" charset="0"/>
              <a:buChar char="•"/>
              <a:defRPr/>
            </a:pPr>
            <a:r>
              <a:rPr kumimoji="0" lang="en-US" sz="2800" b="0" i="0" u="none" strike="noStrike" kern="1200" cap="none" spc="0" normalizeH="0" baseline="0" noProof="0" dirty="0">
                <a:ln>
                  <a:noFill/>
                </a:ln>
                <a:solidFill>
                  <a:schemeClr val="tx1"/>
                </a:solidFill>
                <a:effectLst/>
                <a:uLnTx/>
                <a:uFillTx/>
              </a:rPr>
              <a:t>Funded by </a:t>
            </a:r>
            <a:r>
              <a:rPr lang="en-US" sz="2800" dirty="0"/>
              <a:t>direct Special Revenue Fund appropriation, from </a:t>
            </a:r>
            <a:r>
              <a:rPr kumimoji="0" lang="en-US" sz="2800" b="0" i="0" u="none" strike="noStrike" kern="1200" cap="none" spc="0" normalizeH="0" baseline="0" noProof="0" dirty="0">
                <a:ln>
                  <a:noFill/>
                </a:ln>
                <a:solidFill>
                  <a:schemeClr val="tx1"/>
                </a:solidFill>
                <a:effectLst/>
                <a:uLnTx/>
                <a:uFillTx/>
              </a:rPr>
              <a:t>pipeline safety inspection fee</a:t>
            </a:r>
            <a:r>
              <a:rPr kumimoji="0" lang="en-US" sz="2800" b="0" i="0" u="none" strike="noStrike" kern="1200" cap="none" spc="0" normalizeH="0" noProof="0" dirty="0">
                <a:ln>
                  <a:noFill/>
                </a:ln>
                <a:solidFill>
                  <a:schemeClr val="tx1"/>
                </a:solidFill>
                <a:effectLst/>
                <a:uLnTx/>
                <a:uFillTx/>
              </a:rPr>
              <a:t> revenue</a:t>
            </a:r>
            <a:r>
              <a:rPr kumimoji="0" lang="en-US" sz="2800" b="0" i="0" u="none" strike="noStrike" kern="1200" cap="none" spc="0" normalizeH="0" baseline="0" noProof="0" dirty="0">
                <a:ln>
                  <a:noFill/>
                </a:ln>
                <a:solidFill>
                  <a:schemeClr val="tx1"/>
                </a:solidFill>
                <a:effectLst/>
                <a:uLnTx/>
                <a:uFillTx/>
              </a:rPr>
              <a:t> ($1.4 million/year)</a:t>
            </a:r>
            <a:endParaRPr lang="en-US" sz="2800" noProof="0" dirty="0"/>
          </a:p>
        </p:txBody>
      </p:sp>
      <p:sp>
        <p:nvSpPr>
          <p:cNvPr id="11" name="Slide Number Placeholder 10"/>
          <p:cNvSpPr>
            <a:spLocks noGrp="1"/>
          </p:cNvSpPr>
          <p:nvPr>
            <p:ph type="sldNum" sz="quarter" idx="12"/>
          </p:nvPr>
        </p:nvSpPr>
        <p:spPr/>
        <p:txBody>
          <a:bodyPr/>
          <a:lstStyle/>
          <a:p>
            <a:fld id="{2D5CFCF9-8AE7-476E-92C3-51750232A55D}" type="slidenum">
              <a:rPr lang="en-US" smtClean="0">
                <a:solidFill>
                  <a:schemeClr val="tx1"/>
                </a:solidFill>
              </a:rPr>
              <a:pPr/>
              <a:t>185</a:t>
            </a:fld>
            <a:endParaRPr lang="en-US" dirty="0">
              <a:solidFill>
                <a:schemeClr val="tx1"/>
              </a:solidFill>
            </a:endParaRPr>
          </a:p>
        </p:txBody>
      </p:sp>
      <p:sp>
        <p:nvSpPr>
          <p:cNvPr id="9" name="Title 4"/>
          <p:cNvSpPr txBox="1">
            <a:spLocks/>
          </p:cNvSpPr>
          <p:nvPr/>
        </p:nvSpPr>
        <p:spPr>
          <a:xfrm>
            <a:off x="108857" y="152400"/>
            <a:ext cx="7239000" cy="838200"/>
          </a:xfrm>
          <a:prstGeom prst="rect">
            <a:avLst/>
          </a:prstGeom>
        </p:spPr>
        <p:txBody>
          <a:bodyPr anchor="ctr" anchorCtr="0">
            <a:normAutofit fontScale="92500" lnSpcReduction="20000"/>
          </a:bodyPr>
          <a:lstStyle/>
          <a:p>
            <a:pPr lvl="0">
              <a:spcBef>
                <a:spcPct val="0"/>
              </a:spcBef>
              <a:defRPr/>
            </a:pPr>
            <a:r>
              <a:rPr lang="en-US" sz="3200" b="1" dirty="0">
                <a:latin typeface="+mj-lt"/>
              </a:rPr>
              <a:t>Department of Public Safety</a:t>
            </a:r>
          </a:p>
          <a:p>
            <a:pPr lvl="0">
              <a:spcBef>
                <a:spcPct val="0"/>
              </a:spcBef>
              <a:defRPr/>
            </a:pPr>
            <a:r>
              <a:rPr lang="en-US" sz="3200" b="1" dirty="0">
                <a:latin typeface="+mj-lt"/>
              </a:rPr>
              <a:t>(Transportation Programs) </a:t>
            </a:r>
            <a:r>
              <a:rPr lang="en-US" sz="2800" b="1" dirty="0">
                <a:latin typeface="+mj-lt"/>
              </a:rPr>
              <a:t>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672506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66885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solidFill>
                  <a:schemeClr val="tx1"/>
                </a:solidFill>
              </a:rPr>
              <a:pPr/>
              <a:t>186</a:t>
            </a:fld>
            <a:endParaRPr lang="en-US" dirty="0">
              <a:solidFill>
                <a:schemeClr val="tx1"/>
              </a:solidFill>
            </a:endParaRPr>
          </a:p>
        </p:txBody>
      </p:sp>
      <p:graphicFrame>
        <p:nvGraphicFramePr>
          <p:cNvPr id="14" name="Content Placeholder 6"/>
          <p:cNvGraphicFramePr>
            <a:graphicFrameLocks/>
          </p:cNvGraphicFramePr>
          <p:nvPr/>
        </p:nvGraphicFramePr>
        <p:xfrm>
          <a:off x="342900" y="1115897"/>
          <a:ext cx="8458200" cy="5240453"/>
        </p:xfrm>
        <a:graphic>
          <a:graphicData uri="http://schemas.openxmlformats.org/drawingml/2006/chart">
            <c:chart xmlns:c="http://schemas.openxmlformats.org/drawingml/2006/chart" xmlns:r="http://schemas.openxmlformats.org/officeDocument/2006/relationships" r:id="rId5"/>
          </a:graphicData>
        </a:graphic>
      </p:graphicFrame>
      <p:sp>
        <p:nvSpPr>
          <p:cNvPr id="10" name="Title 4"/>
          <p:cNvSpPr txBox="1">
            <a:spLocks/>
          </p:cNvSpPr>
          <p:nvPr/>
        </p:nvSpPr>
        <p:spPr>
          <a:xfrm>
            <a:off x="108857" y="152400"/>
            <a:ext cx="7239000" cy="838200"/>
          </a:xfrm>
          <a:prstGeom prst="rect">
            <a:avLst/>
          </a:prstGeom>
        </p:spPr>
        <p:txBody>
          <a:bodyPr anchor="ctr" anchorCtr="0">
            <a:normAutofit fontScale="92500" lnSpcReduction="20000"/>
          </a:bodyPr>
          <a:lstStyle/>
          <a:p>
            <a:pPr lvl="0">
              <a:spcBef>
                <a:spcPct val="0"/>
              </a:spcBef>
              <a:defRPr/>
            </a:pPr>
            <a:r>
              <a:rPr lang="en-US" sz="3200" b="1" dirty="0">
                <a:latin typeface="+mj-lt"/>
              </a:rPr>
              <a:t>Department of Public Safety</a:t>
            </a:r>
          </a:p>
          <a:p>
            <a:pPr lvl="0">
              <a:spcBef>
                <a:spcPct val="0"/>
              </a:spcBef>
              <a:defRPr/>
            </a:pPr>
            <a:r>
              <a:rPr lang="en-US" sz="3200" b="1" dirty="0">
                <a:latin typeface="+mj-lt"/>
              </a:rPr>
              <a:t>(Transportation Programs) </a:t>
            </a:r>
            <a:r>
              <a:rPr lang="en-US" sz="2800" b="1" dirty="0">
                <a:latin typeface="+mj-lt"/>
              </a:rPr>
              <a:t>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36268731"/>
      </p:ext>
    </p:extLst>
  </p:cSld>
  <p:clrMapOvr>
    <a:masterClrMapping/>
  </p:clrMapOvr>
  <p:transition>
    <p:dissolv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0722"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Wrap-up/Questions</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Eric L. </a:t>
            </a:r>
            <a:r>
              <a:rPr lang="en-US" dirty="0" err="1"/>
              <a:t>Nauman</a:t>
            </a:r>
            <a:endParaRPr lang="en-US" dirty="0"/>
          </a:p>
          <a:p>
            <a:pPr marL="342900" indent="-342900">
              <a:lnSpc>
                <a:spcPct val="80000"/>
              </a:lnSpc>
              <a:spcBef>
                <a:spcPct val="20000"/>
              </a:spcBef>
              <a:defRPr/>
            </a:pPr>
            <a:r>
              <a:rPr lang="en-US" dirty="0"/>
              <a:t>Lead Fiscal Analyst</a:t>
            </a:r>
          </a:p>
          <a:p>
            <a:pPr marL="342900" lvl="0" indent="-342900">
              <a:lnSpc>
                <a:spcPct val="80000"/>
              </a:lnSpc>
              <a:spcBef>
                <a:spcPct val="20000"/>
              </a:spcBef>
              <a:defRPr/>
            </a:pPr>
            <a:r>
              <a:rPr lang="en-US" dirty="0">
                <a:hlinkClick r:id="rId5"/>
              </a:rPr>
              <a:t>Eric.Nauman@senate.mn</a:t>
            </a:r>
            <a:endParaRPr lang="en-US" dirty="0"/>
          </a:p>
          <a:p>
            <a:pPr marL="342900" lvl="0" indent="-342900">
              <a:lnSpc>
                <a:spcPct val="80000"/>
              </a:lnSpc>
              <a:spcBef>
                <a:spcPct val="20000"/>
              </a:spcBef>
              <a:defRPr/>
            </a:pPr>
            <a:r>
              <a:rPr lang="en-US" dirty="0"/>
              <a:t>651-296-5539</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187</a:t>
            </a:fld>
            <a:endParaRPr lang="en-US"/>
          </a:p>
        </p:txBody>
      </p:sp>
    </p:spTree>
    <p:extLst>
      <p:ext uri="{BB962C8B-B14F-4D97-AF65-F5344CB8AC3E}">
        <p14:creationId xmlns:p14="http://schemas.microsoft.com/office/powerpoint/2010/main" val="324858939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Office of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1747"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4"/>
          <p:cNvSpPr>
            <a:spLocks noGrp="1"/>
          </p:cNvSpPr>
          <p:nvPr>
            <p:ph type="title"/>
          </p:nvPr>
        </p:nvSpPr>
        <p:spPr>
          <a:xfrm>
            <a:off x="228600" y="152400"/>
            <a:ext cx="7239000" cy="868362"/>
          </a:xfrm>
        </p:spPr>
        <p:txBody>
          <a:bodyPr>
            <a:normAutofit/>
          </a:bodyPr>
          <a:lstStyle/>
          <a:p>
            <a:pPr algn="l"/>
            <a:r>
              <a:rPr lang="en-US" sz="2800" b="1" dirty="0"/>
              <a:t>Where To Get Other Information</a:t>
            </a:r>
          </a:p>
        </p:txBody>
      </p:sp>
      <p:sp>
        <p:nvSpPr>
          <p:cNvPr id="14" name="Content Placeholder 2"/>
          <p:cNvSpPr txBox="1">
            <a:spLocks/>
          </p:cNvSpPr>
          <p:nvPr/>
        </p:nvSpPr>
        <p:spPr>
          <a:xfrm>
            <a:off x="685800" y="1060700"/>
            <a:ext cx="7620000" cy="54163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1" i="0" u="none" strike="noStrike" kern="1200" cap="none" spc="0" normalizeH="0" baseline="0" noProof="0" dirty="0">
                <a:ln>
                  <a:noFill/>
                </a:ln>
                <a:solidFill>
                  <a:schemeClr val="tx1"/>
                </a:solidFill>
                <a:effectLst/>
                <a:uLnTx/>
                <a:uFillTx/>
              </a:rPr>
              <a:t>This Briefing</a:t>
            </a:r>
          </a:p>
          <a:p>
            <a:pPr marL="342900" lvl="0" indent="-342900">
              <a:spcBef>
                <a:spcPct val="20000"/>
              </a:spcBef>
            </a:pPr>
            <a:r>
              <a:rPr lang="en-US" sz="1400" dirty="0">
                <a:hlinkClick r:id="rId5"/>
              </a:rPr>
              <a:t>https://www.senate.mn/departments/scrfa/publications/</a:t>
            </a:r>
            <a:endParaRPr lang="en-US" sz="1400" dirty="0"/>
          </a:p>
          <a:p>
            <a:pPr marL="342900" lvl="0" indent="-342900">
              <a:spcBef>
                <a:spcPct val="20000"/>
              </a:spcBef>
            </a:pPr>
            <a:endParaRPr lang="en-US" sz="1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1" i="0" u="none" strike="noStrike" kern="1200" cap="none" spc="0" normalizeH="0" baseline="0" noProof="0" dirty="0">
                <a:ln>
                  <a:noFill/>
                </a:ln>
                <a:solidFill>
                  <a:schemeClr val="tx1"/>
                </a:solidFill>
                <a:effectLst/>
                <a:uLnTx/>
                <a:uFillTx/>
              </a:rPr>
              <a:t>Senate Budget Tracking Spreadsheets</a:t>
            </a:r>
          </a:p>
          <a:p>
            <a:pPr marL="342900" indent="-342900">
              <a:spcBef>
                <a:spcPct val="20000"/>
              </a:spcBef>
            </a:pPr>
            <a:r>
              <a:rPr lang="en-US" sz="1400" dirty="0">
                <a:hlinkClick r:id="rId6"/>
              </a:rPr>
              <a:t>https://www.senate.mn/departments/fiscalpol/tracking/index.html</a:t>
            </a:r>
            <a:endParaRPr lang="en-US" sz="1400" dirty="0"/>
          </a:p>
          <a:p>
            <a:pPr marL="342900" indent="-342900">
              <a:spcBef>
                <a:spcPct val="20000"/>
              </a:spcBef>
            </a:pPr>
            <a:endParaRPr lang="en-US" sz="1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b="1" dirty="0"/>
              <a:t>November 2020 Forecast</a:t>
            </a:r>
          </a:p>
          <a:p>
            <a:pPr marL="342900" indent="-342900">
              <a:spcBef>
                <a:spcPct val="20000"/>
              </a:spcBef>
            </a:pPr>
            <a:r>
              <a:rPr lang="en-US" sz="1400" dirty="0">
                <a:hlinkClick r:id="rId7"/>
              </a:rPr>
              <a:t>https://mn.gov/mmb/forecast/forecast/</a:t>
            </a:r>
            <a:endParaRPr lang="en-US" sz="1400" dirty="0"/>
          </a:p>
          <a:p>
            <a:pPr marL="342900" indent="-342900">
              <a:spcBef>
                <a:spcPct val="20000"/>
              </a:spcBef>
            </a:pPr>
            <a:endParaRPr lang="en-US" sz="1400" b="1" dirty="0"/>
          </a:p>
          <a:p>
            <a:pPr marL="342900" indent="-342900">
              <a:spcBef>
                <a:spcPct val="20000"/>
              </a:spcBef>
            </a:pPr>
            <a:r>
              <a:rPr lang="en-US" sz="1400" b="1" dirty="0"/>
              <a:t>2019 and 2020 Senate Counsel, Research and Fiscal Analysis Fiscal Review</a:t>
            </a:r>
          </a:p>
          <a:p>
            <a:pPr marL="342900" indent="-342900">
              <a:spcBef>
                <a:spcPct val="20000"/>
              </a:spcBef>
            </a:pPr>
            <a:r>
              <a:rPr lang="en-US" sz="1400" dirty="0">
                <a:hlinkClick r:id="rId8"/>
              </a:rPr>
              <a:t>https://www.senate.mn/departments/scr/freview/2019/fiscal_review.pdf</a:t>
            </a:r>
            <a:endParaRPr lang="en-US" sz="1400" dirty="0"/>
          </a:p>
          <a:p>
            <a:pPr marL="342900" indent="-342900">
              <a:spcBef>
                <a:spcPct val="20000"/>
              </a:spcBef>
            </a:pPr>
            <a:r>
              <a:rPr lang="en-US" sz="1400" dirty="0">
                <a:hlinkClick r:id="rId9"/>
              </a:rPr>
              <a:t>https://www.senate.mn/departments/scr/freview/2020/fiscal_review.pdf</a:t>
            </a:r>
            <a:endParaRPr lang="en-US" sz="1400" dirty="0"/>
          </a:p>
          <a:p>
            <a:pPr marL="342900" indent="-342900">
              <a:spcBef>
                <a:spcPct val="20000"/>
              </a:spcBef>
            </a:pPr>
            <a:endParaRPr lang="en-US" sz="1400" dirty="0"/>
          </a:p>
          <a:p>
            <a:pPr marL="342900" lvl="0" indent="-342900">
              <a:spcBef>
                <a:spcPct val="20000"/>
              </a:spcBef>
              <a:buFont typeface="Arial" pitchFamily="34" charset="0"/>
              <a:buChar char="•"/>
              <a:defRPr/>
            </a:pPr>
            <a:r>
              <a:rPr lang="en-US" sz="1400" b="1" dirty="0"/>
              <a:t>Fiscal Notes and the Legislative Process Briefing</a:t>
            </a:r>
          </a:p>
          <a:p>
            <a:pPr marL="342900" indent="-342900">
              <a:spcBef>
                <a:spcPct val="20000"/>
              </a:spcBef>
            </a:pPr>
            <a:r>
              <a:rPr lang="en-US" sz="1400" dirty="0">
                <a:hlinkClick r:id="rId10"/>
              </a:rPr>
              <a:t>https://www.senate.mn/storage/scrfa/2018_Fiscal_Note_Presentation.pdf</a:t>
            </a:r>
            <a:endParaRPr lang="en-US" sz="1400" dirty="0"/>
          </a:p>
          <a:p>
            <a:pPr marL="342900" indent="-342900">
              <a:spcBef>
                <a:spcPct val="20000"/>
              </a:spcBef>
            </a:pPr>
            <a:endParaRPr lang="en-US" sz="1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1" i="0" u="none" strike="noStrike" kern="1200" cap="none" spc="0" normalizeH="0" baseline="0" noProof="0" dirty="0">
                <a:ln>
                  <a:noFill/>
                </a:ln>
                <a:solidFill>
                  <a:schemeClr val="tx1"/>
                </a:solidFill>
                <a:effectLst/>
                <a:uLnTx/>
                <a:uFillTx/>
              </a:rPr>
              <a:t>House Fiscal Staff Publication on Fiscal</a:t>
            </a:r>
            <a:r>
              <a:rPr kumimoji="0" lang="en-US" sz="1400" b="1" i="0" u="none" strike="noStrike" kern="1200" cap="none" spc="0" normalizeH="0" noProof="0" dirty="0">
                <a:ln>
                  <a:noFill/>
                </a:ln>
                <a:solidFill>
                  <a:schemeClr val="tx1"/>
                </a:solidFill>
                <a:effectLst/>
                <a:uLnTx/>
                <a:uFillTx/>
              </a:rPr>
              <a:t> Notes</a:t>
            </a:r>
          </a:p>
          <a:p>
            <a:pPr marL="342900" lvl="0" indent="-342900">
              <a:spcBef>
                <a:spcPct val="20000"/>
              </a:spcBef>
            </a:pPr>
            <a:r>
              <a:rPr lang="en-US" sz="1400" u="sng" dirty="0">
                <a:solidFill>
                  <a:schemeClr val="accent3"/>
                </a:solidFill>
                <a:hlinkClick r:id="rId11"/>
              </a:rPr>
              <a:t>http://www.house.leg.state.mn.us/Fiscal/Download/931</a:t>
            </a:r>
            <a:endParaRPr lang="en-US" sz="1400" u="sng" dirty="0">
              <a:solidFill>
                <a:schemeClr val="accent3"/>
              </a:solidFill>
            </a:endParaRPr>
          </a:p>
          <a:p>
            <a:pPr marL="342900" lvl="0" indent="-342900">
              <a:spcBef>
                <a:spcPct val="20000"/>
              </a:spcBef>
            </a:pPr>
            <a:endParaRPr lang="en-US" sz="1400" u="sng" dirty="0">
              <a:solidFill>
                <a:schemeClr val="accent3"/>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b="1" dirty="0"/>
              <a:t>Fiscal Note Search</a:t>
            </a:r>
          </a:p>
          <a:p>
            <a:pPr lvl="0">
              <a:spcBef>
                <a:spcPct val="20000"/>
              </a:spcBef>
            </a:pPr>
            <a:r>
              <a:rPr lang="en-US" altLang="en-US" sz="1400" dirty="0">
                <a:hlinkClick r:id="rId12"/>
              </a:rPr>
              <a:t>https://mn.gov/mmbapps/fnsearchlbo/</a:t>
            </a:r>
            <a:endParaRPr lang="en-US" sz="1400" dirty="0"/>
          </a:p>
          <a:p>
            <a:pPr marL="342900" lvl="0" indent="-342900">
              <a:spcBef>
                <a:spcPct val="20000"/>
              </a:spcBef>
            </a:pPr>
            <a:endParaRPr lang="en-US" sz="1400" dirty="0"/>
          </a:p>
        </p:txBody>
      </p:sp>
      <p:sp>
        <p:nvSpPr>
          <p:cNvPr id="11" name="Slide Number Placeholder 10"/>
          <p:cNvSpPr>
            <a:spLocks noGrp="1"/>
          </p:cNvSpPr>
          <p:nvPr>
            <p:ph type="sldNum" sz="quarter" idx="12"/>
          </p:nvPr>
        </p:nvSpPr>
        <p:spPr/>
        <p:txBody>
          <a:bodyPr/>
          <a:lstStyle/>
          <a:p>
            <a:fld id="{2D5CFCF9-8AE7-476E-92C3-51750232A55D}" type="slidenum">
              <a:rPr lang="en-US" smtClean="0"/>
              <a:pPr/>
              <a:t>188</a:t>
            </a:fld>
            <a:endParaRPr lang="en-US"/>
          </a:p>
        </p:txBody>
      </p:sp>
    </p:spTree>
    <p:extLst>
      <p:ext uri="{BB962C8B-B14F-4D97-AF65-F5344CB8AC3E}">
        <p14:creationId xmlns:p14="http://schemas.microsoft.com/office/powerpoint/2010/main" val="1457573224"/>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373487" y="1775049"/>
            <a:ext cx="8229600" cy="4525963"/>
          </a:xfrm>
        </p:spPr>
        <p:txBody>
          <a:bodyPr>
            <a:normAutofit/>
          </a:bodyPr>
          <a:lstStyle/>
          <a:p>
            <a:pPr eaLnBrk="1" hangingPunct="1">
              <a:buFont typeface="Wingdings" panose="05000000000000000000" pitchFamily="2" charset="2"/>
              <a:buNone/>
              <a:defRPr/>
            </a:pPr>
            <a:r>
              <a:rPr lang="en-US" dirty="0"/>
              <a:t> </a:t>
            </a:r>
          </a:p>
          <a:p>
            <a:pPr eaLnBrk="1" hangingPunct="1">
              <a:defRPr/>
            </a:pPr>
            <a:r>
              <a:rPr lang="en-US" sz="2000" dirty="0"/>
              <a:t>Activities funded by the appropriation are outside the scope of normal agency operations and would be discontinued if the dedicated revenues were no longer available.</a:t>
            </a:r>
          </a:p>
          <a:p>
            <a:pPr>
              <a:defRPr/>
            </a:pPr>
            <a:r>
              <a:rPr lang="en-US" sz="2000" dirty="0"/>
              <a:t>Constitutional requirements would trigger automatic state obligations or levy new taxes.</a:t>
            </a:r>
          </a:p>
          <a:p>
            <a:pPr eaLnBrk="1" hangingPunct="1">
              <a:defRPr/>
            </a:pPr>
            <a:r>
              <a:rPr lang="en-US" sz="2000" dirty="0"/>
              <a:t>Revenues and expenditures are difficult to predict and appropriate directly.</a:t>
            </a:r>
            <a:endParaRPr lang="en-US" dirty="0"/>
          </a:p>
          <a:p>
            <a:pPr>
              <a:defRPr/>
            </a:pPr>
            <a:r>
              <a:rPr lang="en-US" sz="2000" dirty="0"/>
              <a:t>Link to “Statutory Appropriations Guide” adopted by the LCPFP in 2002 is at: </a:t>
            </a:r>
            <a:r>
              <a:rPr lang="en-US" sz="1400" dirty="0">
                <a:hlinkClick r:id="rId3"/>
              </a:rPr>
              <a:t>http://www.house.leg.state.mn.us/Fiscal/Download/125</a:t>
            </a:r>
            <a:r>
              <a:rPr lang="en-US" sz="1400" dirty="0"/>
              <a:t> ; or  </a:t>
            </a:r>
            <a:r>
              <a:rPr lang="en-US" sz="1400" dirty="0">
                <a:hlinkClick r:id="rId4"/>
              </a:rPr>
              <a:t>https://www.senate.mn/storage/scrfa/Final%20Report%20to%20the%20LCPFP%202%202003.pdf</a:t>
            </a:r>
            <a:endParaRPr lang="en-US" sz="1400" dirty="0"/>
          </a:p>
          <a:p>
            <a:pPr>
              <a:defRPr/>
            </a:pPr>
            <a:endParaRPr lang="en-US" sz="2000" dirty="0"/>
          </a:p>
          <a:p>
            <a:pPr>
              <a:defRPr/>
            </a:pPr>
            <a:endParaRPr lang="en-US" sz="2000" dirty="0"/>
          </a:p>
        </p:txBody>
      </p:sp>
      <p:sp>
        <p:nvSpPr>
          <p:cNvPr id="4" name="Rectangle 2"/>
          <p:cNvSpPr>
            <a:spLocks noGrp="1" noRot="1" noChangeArrowheads="1"/>
          </p:cNvSpPr>
          <p:nvPr>
            <p:ph type="title"/>
          </p:nvPr>
        </p:nvSpPr>
        <p:spPr>
          <a:xfrm>
            <a:off x="373487" y="1167507"/>
            <a:ext cx="8229600" cy="669701"/>
          </a:xfrm>
        </p:spPr>
        <p:txBody>
          <a:bodyPr>
            <a:normAutofit fontScale="90000"/>
          </a:bodyPr>
          <a:lstStyle/>
          <a:p>
            <a:pPr algn="l" eaLnBrk="1" hangingPunct="1">
              <a:defRPr/>
            </a:pPr>
            <a:br>
              <a:rPr lang="en-US" sz="4000" dirty="0"/>
            </a:br>
            <a:r>
              <a:rPr lang="en-US" sz="2400" b="1" dirty="0"/>
              <a:t>Recommendations for Establishing Statutory Appropriations</a:t>
            </a:r>
          </a:p>
        </p:txBody>
      </p:sp>
      <p:sp>
        <p:nvSpPr>
          <p:cNvPr id="5" name="Slide Number Placeholder 4"/>
          <p:cNvSpPr>
            <a:spLocks noGrp="1"/>
          </p:cNvSpPr>
          <p:nvPr>
            <p:ph type="sldNum" sz="quarter" idx="12"/>
          </p:nvPr>
        </p:nvSpPr>
        <p:spPr/>
        <p:txBody>
          <a:bodyPr/>
          <a:lstStyle/>
          <a:p>
            <a:fld id="{0F6F4C99-5A0F-4122-BE71-38F1EAF1D14C}" type="slidenum">
              <a:rPr lang="en-US" smtClean="0"/>
              <a:t>19</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57252" r:id="rId5" imgW="463323" imgH="214562" progId="">
                  <p:embed/>
                </p:oleObj>
              </mc:Choice>
              <mc:Fallback>
                <p:oleObj r:id="rId5" imgW="463323" imgH="2145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381003"/>
            <a:ext cx="6197152" cy="623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Appropriations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641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243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3"/>
          <p:cNvSpPr txBox="1">
            <a:spLocks noChangeArrowheads="1"/>
          </p:cNvSpPr>
          <p:nvPr/>
        </p:nvSpPr>
        <p:spPr>
          <a:xfrm>
            <a:off x="914400" y="1230312"/>
            <a:ext cx="7129462" cy="4752528"/>
          </a:xfrm>
          <a:prstGeom prst="rect">
            <a:avLst/>
          </a:prstGeom>
        </p:spPr>
        <p:txBody>
          <a:bodyPr>
            <a:noAutofit/>
          </a:bodyPr>
          <a:lstStyle/>
          <a:p>
            <a:pPr marL="342900" marR="0" lvl="0" indent="-342900" algn="l" defTabSz="914400" rtl="0" eaLnBrk="1" fontAlgn="auto" latinLnBrk="0" hangingPunct="1">
              <a:lnSpc>
                <a:spcPct val="7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Role</a:t>
            </a:r>
            <a:r>
              <a:rPr kumimoji="0" lang="en-US" sz="1400" i="0" u="none" strike="noStrike" kern="1200" cap="none" spc="0" normalizeH="0" noProof="0" dirty="0">
                <a:ln>
                  <a:noFill/>
                </a:ln>
                <a:solidFill>
                  <a:schemeClr val="tx1"/>
                </a:solidFill>
                <a:effectLst/>
                <a:uLnTx/>
                <a:uFillTx/>
              </a:rPr>
              <a:t> of Legislative Fiscal Staff</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endParaRPr kumimoji="0" lang="en-US" sz="1400" i="0" u="none" strike="noStrike" kern="1200" cap="none" spc="0" normalizeH="0" baseline="0" noProof="0" dirty="0">
              <a:ln>
                <a:noFill/>
              </a:ln>
              <a:solidFill>
                <a:schemeClr val="tx1"/>
              </a:solidFill>
              <a:effectLst/>
              <a:uLnTx/>
              <a:uFillTx/>
            </a:endParaRPr>
          </a:p>
          <a:p>
            <a:pPr marL="342900" indent="-342900">
              <a:lnSpc>
                <a:spcPct val="80000"/>
              </a:lnSpc>
              <a:spcBef>
                <a:spcPct val="20000"/>
              </a:spcBef>
              <a:buFont typeface="Arial" pitchFamily="34" charset="0"/>
              <a:buChar char="•"/>
              <a:defRPr/>
            </a:pPr>
            <a:r>
              <a:rPr lang="en-US" sz="1400" dirty="0"/>
              <a:t>Budget Development Process</a:t>
            </a:r>
          </a:p>
          <a:p>
            <a:pPr>
              <a:lnSpc>
                <a:spcPct val="80000"/>
              </a:lnSpc>
              <a:spcBef>
                <a:spcPct val="20000"/>
              </a:spcBef>
              <a:defRPr/>
            </a:pPr>
            <a:r>
              <a:rPr lang="en-US" sz="1400" dirty="0"/>
              <a:t>	-- Constitution, Statute, Legislative Rules</a:t>
            </a:r>
          </a:p>
          <a:p>
            <a:pPr>
              <a:lnSpc>
                <a:spcPct val="80000"/>
              </a:lnSpc>
              <a:spcBef>
                <a:spcPct val="20000"/>
              </a:spcBef>
              <a:defRPr/>
            </a:pPr>
            <a:r>
              <a:rPr lang="en-US" sz="1400" dirty="0"/>
              <a:t>	-- Timelines</a:t>
            </a:r>
          </a:p>
          <a:p>
            <a:pPr>
              <a:lnSpc>
                <a:spcPct val="80000"/>
              </a:lnSpc>
              <a:spcBef>
                <a:spcPct val="20000"/>
              </a:spcBef>
              <a:defRPr/>
            </a:pPr>
            <a:r>
              <a:rPr lang="en-US" sz="1400" dirty="0"/>
              <a:t>	-- Legislative Process</a:t>
            </a:r>
          </a:p>
          <a:p>
            <a:pPr>
              <a:lnSpc>
                <a:spcPct val="80000"/>
              </a:lnSpc>
              <a:spcBef>
                <a:spcPct val="20000"/>
              </a:spcBef>
              <a:defRPr/>
            </a:pPr>
            <a:r>
              <a:rPr lang="en-US" sz="1400" dirty="0"/>
              <a:t>	-- Committees, Budget Targets, Information Sources, Important Terms,</a:t>
            </a:r>
          </a:p>
          <a:p>
            <a:pPr>
              <a:lnSpc>
                <a:spcPct val="80000"/>
              </a:lnSpc>
              <a:spcBef>
                <a:spcPct val="20000"/>
              </a:spcBef>
              <a:defRPr/>
            </a:pPr>
            <a:r>
              <a:rPr lang="en-US" sz="1400" dirty="0"/>
              <a:t>	    Budget Rules</a:t>
            </a:r>
          </a:p>
          <a:p>
            <a:pPr>
              <a:lnSpc>
                <a:spcPct val="80000"/>
              </a:lnSpc>
              <a:spcBef>
                <a:spcPct val="20000"/>
              </a:spcBef>
              <a:defRPr/>
            </a:pPr>
            <a:endParaRPr lang="en-US" sz="1400" dirty="0">
              <a:latin typeface="Garamond" panose="02020404030301010803" pitchFamily="18" charset="0"/>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r>
              <a:rPr lang="en-US" sz="1400" dirty="0"/>
              <a:t>Appropriations</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endParaRPr kumimoji="0" lang="en-US" sz="14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Fiscal Notes</a:t>
            </a:r>
            <a:r>
              <a:rPr kumimoji="0" lang="en-US" sz="1400" i="0" u="none" strike="noStrike" kern="1200" cap="none" spc="0" normalizeH="0" noProof="0" dirty="0">
                <a:ln>
                  <a:noFill/>
                </a:ln>
                <a:solidFill>
                  <a:schemeClr val="tx1"/>
                </a:solidFill>
                <a:effectLst/>
                <a:uLnTx/>
                <a:uFillTx/>
              </a:rPr>
              <a:t> and Revenue Estimates</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endParaRPr lang="en-US" sz="1400" dirty="0"/>
          </a:p>
          <a:p>
            <a:pPr marL="342900" indent="-342900">
              <a:lnSpc>
                <a:spcPct val="70000"/>
              </a:lnSpc>
              <a:spcBef>
                <a:spcPct val="20000"/>
              </a:spcBef>
              <a:buFont typeface="Arial" pitchFamily="34" charset="0"/>
              <a:buChar char="•"/>
              <a:defRPr/>
            </a:pPr>
            <a:r>
              <a:rPr lang="en-US" sz="1400" dirty="0"/>
              <a:t>Recap the November 2020 State Budget Forecast</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endParaRPr kumimoji="0" lang="en-US" sz="14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Budget Overview</a:t>
            </a:r>
          </a:p>
          <a:p>
            <a:pPr marL="742950" marR="0" lvl="1" indent="-28575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“All Funds”</a:t>
            </a:r>
          </a:p>
          <a:p>
            <a:pPr marL="742950" marR="0" lvl="1" indent="-28575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 General Fund</a:t>
            </a:r>
          </a:p>
          <a:p>
            <a:pPr marL="742950" marR="0" lvl="1" indent="-285750" algn="l" defTabSz="914400" rtl="0" eaLnBrk="1" fontAlgn="auto" latinLnBrk="0" hangingPunct="1">
              <a:lnSpc>
                <a:spcPct val="70000"/>
              </a:lnSpc>
              <a:spcBef>
                <a:spcPct val="20000"/>
              </a:spcBef>
              <a:spcAft>
                <a:spcPts val="0"/>
              </a:spcAft>
              <a:buClrTx/>
              <a:buSzTx/>
              <a:buFont typeface="Arial" pitchFamily="34" charset="0"/>
              <a:buChar char="–"/>
              <a:tabLst/>
              <a:defRPr/>
            </a:pPr>
            <a:r>
              <a:rPr kumimoji="0" lang="en-US" sz="1400" i="0" u="none" strike="noStrike" kern="1200" cap="none" spc="0" normalizeH="0" baseline="0" noProof="0" dirty="0">
                <a:ln>
                  <a:noFill/>
                </a:ln>
                <a:solidFill>
                  <a:schemeClr val="tx1"/>
                </a:solidFill>
                <a:effectLst/>
                <a:uLnTx/>
                <a:uFillTx/>
              </a:rPr>
              <a:t> Overview of individual budget areas</a:t>
            </a:r>
          </a:p>
          <a:p>
            <a:pPr marL="742950" marR="0" lvl="1" indent="-285750" algn="l" defTabSz="914400" rtl="0" eaLnBrk="1" fontAlgn="auto" latinLnBrk="0" hangingPunct="1">
              <a:lnSpc>
                <a:spcPct val="70000"/>
              </a:lnSpc>
              <a:spcBef>
                <a:spcPct val="20000"/>
              </a:spcBef>
              <a:spcAft>
                <a:spcPts val="0"/>
              </a:spcAft>
              <a:buClrTx/>
              <a:buSzTx/>
              <a:buFont typeface="Arial" pitchFamily="34" charset="0"/>
              <a:buChar char="–"/>
              <a:tabLst/>
              <a:defRPr/>
            </a:pPr>
            <a:endParaRPr kumimoji="0" lang="en-US" sz="1400" b="1"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None/>
              <a:tabLst/>
              <a:defRPr/>
            </a:pPr>
            <a:endParaRPr kumimoji="0" lang="en-US" sz="1400" b="0" i="1"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None/>
              <a:tabLst/>
              <a:defRPr/>
            </a:pPr>
            <a:r>
              <a:rPr kumimoji="0" lang="en-US" sz="1400" b="0" i="1" u="none" strike="noStrike" kern="1200" cap="none" spc="0" normalizeH="0" baseline="0" noProof="0" dirty="0">
                <a:ln>
                  <a:noFill/>
                </a:ln>
                <a:solidFill>
                  <a:schemeClr val="tx1"/>
                </a:solidFill>
                <a:effectLst/>
                <a:uLnTx/>
                <a:uFillTx/>
              </a:rPr>
              <a:t>Unless otherwise noted, all figures reflect FY 2022-23 projections, </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None/>
              <a:tabLst/>
              <a:defRPr/>
            </a:pPr>
            <a:r>
              <a:rPr kumimoji="0" lang="en-US" sz="1400" b="0" i="1" u="none" strike="noStrike" kern="1200" cap="none" spc="0" normalizeH="0" baseline="0" noProof="0" dirty="0">
                <a:ln>
                  <a:noFill/>
                </a:ln>
                <a:solidFill>
                  <a:schemeClr val="tx1"/>
                </a:solidFill>
                <a:effectLst/>
                <a:uLnTx/>
                <a:uFillTx/>
              </a:rPr>
              <a:t>based on the 2020 7</a:t>
            </a:r>
            <a:r>
              <a:rPr kumimoji="0" lang="en-US" sz="1400" b="0" i="1" u="none" strike="noStrike" kern="1200" cap="none" spc="0" normalizeH="0" baseline="30000" noProof="0" dirty="0">
                <a:ln>
                  <a:noFill/>
                </a:ln>
                <a:solidFill>
                  <a:schemeClr val="tx1"/>
                </a:solidFill>
                <a:effectLst/>
                <a:uLnTx/>
                <a:uFillTx/>
              </a:rPr>
              <a:t>th</a:t>
            </a:r>
            <a:r>
              <a:rPr kumimoji="0" lang="en-US" sz="1400" b="0" i="1" u="none" strike="noStrike" kern="1200" cap="none" spc="0" normalizeH="0" baseline="0" noProof="0" dirty="0">
                <a:ln>
                  <a:noFill/>
                </a:ln>
                <a:solidFill>
                  <a:schemeClr val="tx1"/>
                </a:solidFill>
                <a:effectLst/>
                <a:uLnTx/>
                <a:uFillTx/>
              </a:rPr>
              <a:t> Special Session End of Session numbers.</a:t>
            </a:r>
          </a:p>
          <a:p>
            <a:pPr marL="342900" marR="0" lvl="0" indent="-342900" algn="l" defTabSz="914400" rtl="0" eaLnBrk="1" fontAlgn="auto" latinLnBrk="0" hangingPunct="1">
              <a:lnSpc>
                <a:spcPct val="7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chemeClr val="tx1"/>
              </a:solidFill>
              <a:effectLst/>
              <a:uLnTx/>
              <a:uFillTx/>
            </a:endParaRPr>
          </a:p>
        </p:txBody>
      </p:sp>
      <p:sp>
        <p:nvSpPr>
          <p:cNvPr id="13" name="Slide Number Placeholder 12"/>
          <p:cNvSpPr>
            <a:spLocks noGrp="1"/>
          </p:cNvSpPr>
          <p:nvPr>
            <p:ph type="sldNum" sz="quarter" idx="12"/>
          </p:nvPr>
        </p:nvSpPr>
        <p:spPr/>
        <p:txBody>
          <a:bodyPr/>
          <a:lstStyle/>
          <a:p>
            <a:fld id="{2D5CFCF9-8AE7-476E-92C3-51750232A55D}" type="slidenum">
              <a:rPr lang="en-US" smtClean="0"/>
              <a:pPr/>
              <a:t>2</a:t>
            </a:fld>
            <a:endParaRPr lang="en-US" dirty="0"/>
          </a:p>
        </p:txBody>
      </p:sp>
      <p:sp>
        <p:nvSpPr>
          <p:cNvPr id="11"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Presentation Outline</a:t>
            </a:r>
            <a:br>
              <a:rPr lang="en-US" sz="3200" b="1" dirty="0">
                <a:latin typeface="+mj-lt"/>
              </a:rPr>
            </a:br>
            <a:endParaRPr lang="en-US" sz="3200" b="1" dirty="0">
              <a:latin typeface="+mj-lt"/>
            </a:endParaRPr>
          </a:p>
        </p:txBody>
      </p:sp>
      <p:graphicFrame>
        <p:nvGraphicFramePr>
          <p:cNvPr id="14" name="Table 13"/>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258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F4C99-5A0F-4122-BE71-38F1EAF1D14C}" type="slidenum">
              <a:rPr lang="en-US" smtClean="0"/>
              <a:t>20</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89675" r:id="rId3" imgW="463323" imgH="214562" progId="">
                  <p:embed/>
                </p:oleObj>
              </mc:Choice>
              <mc:Fallback>
                <p:oleObj r:id="rId3" imgW="463323" imgH="214562" progId="">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69703D87-088D-C141-847B-43A187A33173}"/>
              </a:ext>
            </a:extLst>
          </p:cNvPr>
          <p:cNvSpPr>
            <a:spLocks noGrp="1"/>
          </p:cNvSpPr>
          <p:nvPr>
            <p:ph idx="1"/>
          </p:nvPr>
        </p:nvSpPr>
        <p:spPr>
          <a:xfrm>
            <a:off x="914400" y="2001130"/>
            <a:ext cx="7620000" cy="3013120"/>
          </a:xfrm>
        </p:spPr>
        <p:txBody>
          <a:bodyPr>
            <a:normAutofit/>
          </a:bodyPr>
          <a:lstStyle/>
          <a:p>
            <a:pPr marL="114300" indent="0">
              <a:buNone/>
            </a:pPr>
            <a:r>
              <a:rPr lang="en-US" sz="1800" dirty="0"/>
              <a:t>A fiscal note estimates the costs, savings, revenue gain, or revenue loss resulting from the implementation of proposed legislation. The baseline for the fiscal note is the most recent budget forecast so the fiscal note numbers show changes from that forecast.</a:t>
            </a:r>
          </a:p>
          <a:p>
            <a:pPr marL="114300" indent="0">
              <a:buNone/>
            </a:pPr>
            <a:endParaRPr lang="en-US" sz="1800" dirty="0"/>
          </a:p>
          <a:p>
            <a:pPr marL="114300" indent="0">
              <a:buNone/>
            </a:pPr>
            <a:r>
              <a:rPr lang="en-US" sz="1800" dirty="0"/>
              <a:t>It is a tool to help legislators better understand how a bill might impact the state budget as a whole, individual agencies, and in some instances, local governments.</a:t>
            </a:r>
          </a:p>
        </p:txBody>
      </p:sp>
      <p:sp>
        <p:nvSpPr>
          <p:cNvPr id="12" name="Title 1">
            <a:extLst>
              <a:ext uri="{FF2B5EF4-FFF2-40B4-BE49-F238E27FC236}">
                <a16:creationId xmlns:a16="http://schemas.microsoft.com/office/drawing/2014/main" id="{5174F7E9-6DDF-E040-B92C-9169173A0C4F}"/>
              </a:ext>
            </a:extLst>
          </p:cNvPr>
          <p:cNvSpPr>
            <a:spLocks noGrp="1"/>
          </p:cNvSpPr>
          <p:nvPr>
            <p:ph type="title"/>
          </p:nvPr>
        </p:nvSpPr>
        <p:spPr>
          <a:xfrm>
            <a:off x="609600" y="1101680"/>
            <a:ext cx="3222734" cy="1143000"/>
          </a:xfrm>
        </p:spPr>
        <p:txBody>
          <a:bodyPr>
            <a:normAutofit/>
          </a:bodyPr>
          <a:lstStyle/>
          <a:p>
            <a:pPr algn="l"/>
            <a:r>
              <a:rPr lang="en-US" sz="2400" b="1" dirty="0"/>
              <a:t>What is a Fiscal Note?</a:t>
            </a:r>
          </a:p>
        </p:txBody>
      </p:sp>
    </p:spTree>
    <p:extLst>
      <p:ext uri="{BB962C8B-B14F-4D97-AF65-F5344CB8AC3E}">
        <p14:creationId xmlns:p14="http://schemas.microsoft.com/office/powerpoint/2010/main" val="120630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895350" y="1555751"/>
            <a:ext cx="7620000" cy="4980276"/>
          </a:xfrm>
        </p:spPr>
        <p:txBody>
          <a:bodyPr>
            <a:normAutofit fontScale="62500" lnSpcReduction="20000"/>
          </a:bodyPr>
          <a:lstStyle/>
          <a:p>
            <a:pPr marL="0" indent="0">
              <a:buNone/>
            </a:pPr>
            <a:r>
              <a:rPr lang="en-US" sz="2200" b="1" dirty="0"/>
              <a:t>Fiscal Notes:  Minnesota Statutes 3.98</a:t>
            </a:r>
          </a:p>
          <a:p>
            <a:pPr lvl="1"/>
            <a:r>
              <a:rPr lang="en-US" sz="2200" dirty="0"/>
              <a:t>Fiscal note examines spending and fee changes</a:t>
            </a:r>
          </a:p>
          <a:p>
            <a:pPr lvl="1"/>
            <a:r>
              <a:rPr lang="en-US" sz="2200" dirty="0"/>
              <a:t>Fiscal note requested by committee chairs</a:t>
            </a:r>
          </a:p>
          <a:p>
            <a:pPr lvl="1"/>
            <a:r>
              <a:rPr lang="en-US" sz="2200" dirty="0"/>
              <a:t>Legislative Budget Office (LBO) coordinates and signs off</a:t>
            </a:r>
          </a:p>
          <a:p>
            <a:pPr lvl="1"/>
            <a:r>
              <a:rPr lang="en-US" sz="2200" dirty="0"/>
              <a:t>LBO is a new office and is part of the Legislative Coordinating Commission</a:t>
            </a:r>
          </a:p>
          <a:p>
            <a:pPr lvl="1"/>
            <a:endParaRPr lang="en-US" sz="2200" dirty="0"/>
          </a:p>
          <a:p>
            <a:pPr marL="0" indent="0">
              <a:buNone/>
            </a:pPr>
            <a:r>
              <a:rPr lang="en-US" sz="2200" b="1" dirty="0"/>
              <a:t>Unofficial Fiscal Notes: Minnesota Statutes 13.64, subd. 3</a:t>
            </a:r>
          </a:p>
          <a:p>
            <a:pPr lvl="1"/>
            <a:r>
              <a:rPr lang="en-US" sz="2200" dirty="0"/>
              <a:t>Same form and format as a regular fiscal note</a:t>
            </a:r>
          </a:p>
          <a:p>
            <a:pPr lvl="1"/>
            <a:r>
              <a:rPr lang="en-US" sz="2200" dirty="0"/>
              <a:t>Bill language is available, but not yet introduced</a:t>
            </a:r>
          </a:p>
          <a:p>
            <a:pPr lvl="1"/>
            <a:r>
              <a:rPr lang="en-US" sz="2200" dirty="0"/>
              <a:t>Are public, except when the requester directs note to be classified as not public data</a:t>
            </a:r>
          </a:p>
          <a:p>
            <a:pPr marL="411480" lvl="1" indent="0">
              <a:buNone/>
            </a:pPr>
            <a:endParaRPr lang="en-US" sz="2200" dirty="0"/>
          </a:p>
          <a:p>
            <a:pPr marL="0" indent="0">
              <a:buNone/>
            </a:pPr>
            <a:r>
              <a:rPr lang="en-US" sz="2200" b="1" dirty="0"/>
              <a:t>Local Impact Notes:  Minnesota Statutes 3.987-3.989</a:t>
            </a:r>
          </a:p>
          <a:p>
            <a:pPr lvl="1"/>
            <a:r>
              <a:rPr lang="en-US" sz="2200" dirty="0"/>
              <a:t>Local impact note examines fiscal impact of proposed law change on counties, cities, school districts, and any other local governments</a:t>
            </a:r>
          </a:p>
          <a:p>
            <a:pPr lvl="1"/>
            <a:r>
              <a:rPr lang="en-US" sz="2200" dirty="0"/>
              <a:t>Local impact note requested by Tax, Finance, or Ways and Means committee chairs or ranking minority members</a:t>
            </a:r>
          </a:p>
          <a:p>
            <a:pPr lvl="1"/>
            <a:r>
              <a:rPr lang="en-US" sz="2200" dirty="0"/>
              <a:t>LBO coordinates</a:t>
            </a:r>
          </a:p>
          <a:p>
            <a:endParaRPr lang="en-US" sz="2200" dirty="0"/>
          </a:p>
          <a:p>
            <a:pPr marL="0" indent="0">
              <a:buNone/>
            </a:pPr>
            <a:r>
              <a:rPr lang="en-US" sz="2200" b="1" dirty="0"/>
              <a:t>Revenue Estimate:  Minnesota Statutes 270C.11, subd. 5 </a:t>
            </a:r>
          </a:p>
          <a:p>
            <a:pPr lvl="1"/>
            <a:r>
              <a:rPr lang="en-US" sz="2200" dirty="0"/>
              <a:t>Revenue estimate examines tax changes</a:t>
            </a:r>
          </a:p>
          <a:p>
            <a:pPr lvl="1"/>
            <a:r>
              <a:rPr lang="en-US" sz="2200" dirty="0"/>
              <a:t>Revenue estimate requested by tax committee chairs or ranking minority members</a:t>
            </a:r>
          </a:p>
          <a:p>
            <a:pPr lvl="1"/>
            <a:r>
              <a:rPr lang="en-US" sz="2200" dirty="0"/>
              <a:t>Department of Revenue is responsible </a:t>
            </a:r>
          </a:p>
          <a:p>
            <a:pPr lvl="1"/>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0F6F4C99-5A0F-4122-BE71-38F1EAF1D14C}" type="slidenum">
              <a:rPr lang="en-US" smtClean="0"/>
              <a:t>21</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0699" r:id="rId3" imgW="463323" imgH="214562" progId="">
                  <p:embed/>
                </p:oleObj>
              </mc:Choice>
              <mc:Fallback>
                <p:oleObj r:id="rId3" imgW="463323" imgH="214562" progId="">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Title 1">
            <a:extLst>
              <a:ext uri="{FF2B5EF4-FFF2-40B4-BE49-F238E27FC236}">
                <a16:creationId xmlns:a16="http://schemas.microsoft.com/office/drawing/2014/main" id="{6482D810-8878-B84C-A531-E4667B73C725}"/>
              </a:ext>
            </a:extLst>
          </p:cNvPr>
          <p:cNvSpPr txBox="1">
            <a:spLocks/>
          </p:cNvSpPr>
          <p:nvPr/>
        </p:nvSpPr>
        <p:spPr>
          <a:xfrm>
            <a:off x="628650" y="746771"/>
            <a:ext cx="61971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t>Use of Fiscal Notes in the Legislative Process</a:t>
            </a:r>
          </a:p>
        </p:txBody>
      </p:sp>
    </p:spTree>
    <p:extLst>
      <p:ext uri="{BB962C8B-B14F-4D97-AF65-F5344CB8AC3E}">
        <p14:creationId xmlns:p14="http://schemas.microsoft.com/office/powerpoint/2010/main" val="3470177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800100" y="1659228"/>
            <a:ext cx="7620000" cy="4800600"/>
          </a:xfrm>
        </p:spPr>
        <p:txBody>
          <a:bodyPr>
            <a:normAutofit lnSpcReduction="10000"/>
          </a:bodyPr>
          <a:lstStyle/>
          <a:p>
            <a:pPr marL="857250" lvl="1" indent="-285750"/>
            <a:r>
              <a:rPr lang="en-US" sz="2000" dirty="0"/>
              <a:t>Cite the effect in dollar amounts </a:t>
            </a:r>
          </a:p>
          <a:p>
            <a:pPr marL="857250" lvl="1" indent="-285750"/>
            <a:r>
              <a:rPr lang="en-US" sz="2000" dirty="0"/>
              <a:t>Cite the statutory provisions affected</a:t>
            </a:r>
          </a:p>
          <a:p>
            <a:pPr marL="857250" lvl="1" indent="-285750"/>
            <a:r>
              <a:rPr lang="en-US" sz="2000" dirty="0"/>
              <a:t>Estimate the increase or decrease in expenditures or revenues</a:t>
            </a:r>
          </a:p>
          <a:p>
            <a:pPr marL="857250" lvl="1" indent="-285750"/>
            <a:r>
              <a:rPr lang="en-US" sz="2000" dirty="0"/>
              <a:t>Include the costs that may be absorbed without additional funds</a:t>
            </a:r>
          </a:p>
          <a:p>
            <a:pPr marL="857250" lvl="1" indent="-285750"/>
            <a:r>
              <a:rPr lang="en-US" sz="2000" dirty="0"/>
              <a:t>Include the assumptions used in determining the cost estimates</a:t>
            </a:r>
          </a:p>
          <a:p>
            <a:pPr marL="857250" lvl="1" indent="-285750"/>
            <a:r>
              <a:rPr lang="en-US" sz="2000" dirty="0"/>
              <a:t>Specify any long-range cost implications.</a:t>
            </a:r>
          </a:p>
          <a:p>
            <a:pPr marL="571500" indent="-457200">
              <a:buFont typeface="+mj-lt"/>
              <a:buAutoNum type="arabicPeriod"/>
            </a:pPr>
            <a:endParaRPr lang="en-US" sz="2000" dirty="0"/>
          </a:p>
          <a:p>
            <a:pPr marL="114300" indent="0">
              <a:buNone/>
            </a:pPr>
            <a:r>
              <a:rPr lang="en-US" sz="2000" dirty="0"/>
              <a:t>The fiscal note may comment on technical or mechanical defects in the bill but may not express opinions concerning the merits of the proposal. </a:t>
            </a:r>
          </a:p>
          <a:p>
            <a:pPr marL="114300" indent="0">
              <a:buNone/>
            </a:pPr>
            <a:r>
              <a:rPr lang="en-US" sz="2000" dirty="0"/>
              <a:t>LBO prescribes uniform form, format, and procedures that govern all agencies. </a:t>
            </a:r>
          </a:p>
        </p:txBody>
      </p:sp>
      <p:sp>
        <p:nvSpPr>
          <p:cNvPr id="4" name="Rectangle 2"/>
          <p:cNvSpPr txBox="1">
            <a:spLocks noRot="1" noChangeArrowheads="1"/>
          </p:cNvSpPr>
          <p:nvPr/>
        </p:nvSpPr>
        <p:spPr>
          <a:xfrm>
            <a:off x="506096" y="121894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000" b="1" dirty="0">
                <a:latin typeface="+mj-lt"/>
              </a:rPr>
              <a:t>Requirements:</a:t>
            </a:r>
          </a:p>
          <a:p>
            <a:pPr>
              <a:defRPr/>
            </a:pPr>
            <a:endParaRPr lang="en-US" sz="2000" b="1" dirty="0">
              <a:latin typeface="+mj-lt"/>
            </a:endParaRPr>
          </a:p>
        </p:txBody>
      </p:sp>
      <p:sp>
        <p:nvSpPr>
          <p:cNvPr id="5" name="Slide Number Placeholder 4"/>
          <p:cNvSpPr>
            <a:spLocks noGrp="1"/>
          </p:cNvSpPr>
          <p:nvPr>
            <p:ph type="sldNum" sz="quarter" idx="12"/>
          </p:nvPr>
        </p:nvSpPr>
        <p:spPr/>
        <p:txBody>
          <a:bodyPr/>
          <a:lstStyle/>
          <a:p>
            <a:fld id="{0F6F4C99-5A0F-4122-BE71-38F1EAF1D14C}" type="slidenum">
              <a:rPr lang="en-US" smtClean="0"/>
              <a:t>22</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1723" r:id="rId3" imgW="463323" imgH="214562" progId="">
                  <p:embed/>
                </p:oleObj>
              </mc:Choice>
              <mc:Fallback>
                <p:oleObj r:id="rId3" imgW="463323" imgH="214562" progId="">
                  <p:embed/>
                  <p:pic>
                    <p:nvPicPr>
                      <p:cNvPr id="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37946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6F4C99-5A0F-4122-BE71-38F1EAF1D14C}" type="slidenum">
              <a:rPr lang="en-US" smtClean="0"/>
              <a:t>23</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2747" r:id="rId3" imgW="463323" imgH="214562" progId="">
                  <p:embed/>
                </p:oleObj>
              </mc:Choice>
              <mc:Fallback>
                <p:oleObj r:id="rId3" imgW="463323" imgH="214562" progId="">
                  <p:embed/>
                  <p:pic>
                    <p:nvPicPr>
                      <p:cNvPr id="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1" name="Picture 10">
            <a:extLst>
              <a:ext uri="{FF2B5EF4-FFF2-40B4-BE49-F238E27FC236}">
                <a16:creationId xmlns:a16="http://schemas.microsoft.com/office/drawing/2014/main" id="{0679EC89-F0A3-7446-9B9A-6B19958105F1}"/>
              </a:ext>
            </a:extLst>
          </p:cNvPr>
          <p:cNvPicPr>
            <a:picLocks noChangeAspect="1"/>
          </p:cNvPicPr>
          <p:nvPr/>
        </p:nvPicPr>
        <p:blipFill rotWithShape="1">
          <a:blip r:embed="rId5"/>
          <a:srcRect t="4315" b="2150"/>
          <a:stretch/>
        </p:blipFill>
        <p:spPr>
          <a:xfrm>
            <a:off x="2221926" y="1066804"/>
            <a:ext cx="4547644" cy="5654667"/>
          </a:xfrm>
          <a:prstGeom prst="rect">
            <a:avLst/>
          </a:prstGeom>
        </p:spPr>
      </p:pic>
      <p:sp>
        <p:nvSpPr>
          <p:cNvPr id="12" name="TextBox 11">
            <a:extLst>
              <a:ext uri="{FF2B5EF4-FFF2-40B4-BE49-F238E27FC236}">
                <a16:creationId xmlns:a16="http://schemas.microsoft.com/office/drawing/2014/main" id="{EA74EFE7-CD1E-3A4E-9302-252C641CC4C7}"/>
              </a:ext>
            </a:extLst>
          </p:cNvPr>
          <p:cNvSpPr txBox="1"/>
          <p:nvPr/>
        </p:nvSpPr>
        <p:spPr>
          <a:xfrm>
            <a:off x="6769570" y="6102434"/>
            <a:ext cx="2924466"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solidFill>
                  <a:schemeClr val="tx1">
                    <a:lumMod val="65000"/>
                    <a:lumOff val="35000"/>
                  </a:schemeClr>
                </a:solidFill>
              </a:rPr>
              <a:t>Source:  MN Legislative Budget Office</a:t>
            </a:r>
          </a:p>
        </p:txBody>
      </p:sp>
    </p:spTree>
    <p:extLst>
      <p:ext uri="{BB962C8B-B14F-4D97-AF65-F5344CB8AC3E}">
        <p14:creationId xmlns:p14="http://schemas.microsoft.com/office/powerpoint/2010/main" val="333042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F4C99-5A0F-4122-BE71-38F1EAF1D14C}" type="slidenum">
              <a:rPr lang="en-US" smtClean="0"/>
              <a:t>24</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3771" r:id="rId3" imgW="463323" imgH="214562" progId="">
                  <p:embed/>
                </p:oleObj>
              </mc:Choice>
              <mc:Fallback>
                <p:oleObj r:id="rId3" imgW="463323" imgH="214562" progId="">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Title 1">
            <a:extLst>
              <a:ext uri="{FF2B5EF4-FFF2-40B4-BE49-F238E27FC236}">
                <a16:creationId xmlns:a16="http://schemas.microsoft.com/office/drawing/2014/main" id="{6482D810-8878-B84C-A531-E4667B73C725}"/>
              </a:ext>
            </a:extLst>
          </p:cNvPr>
          <p:cNvSpPr txBox="1">
            <a:spLocks/>
          </p:cNvSpPr>
          <p:nvPr/>
        </p:nvSpPr>
        <p:spPr>
          <a:xfrm>
            <a:off x="609600" y="879214"/>
            <a:ext cx="6197152" cy="7772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t>How To Review A Fiscal Note</a:t>
            </a:r>
          </a:p>
        </p:txBody>
      </p:sp>
      <p:sp>
        <p:nvSpPr>
          <p:cNvPr id="12" name="Content Placeholder 2">
            <a:extLst>
              <a:ext uri="{FF2B5EF4-FFF2-40B4-BE49-F238E27FC236}">
                <a16:creationId xmlns:a16="http://schemas.microsoft.com/office/drawing/2014/main" id="{F202CEC5-B251-174F-8AB3-F3B6586E3D14}"/>
              </a:ext>
            </a:extLst>
          </p:cNvPr>
          <p:cNvSpPr>
            <a:spLocks noGrp="1"/>
          </p:cNvSpPr>
          <p:nvPr>
            <p:ph idx="1"/>
          </p:nvPr>
        </p:nvSpPr>
        <p:spPr>
          <a:xfrm>
            <a:off x="1066800" y="1528855"/>
            <a:ext cx="6197152" cy="4643345"/>
          </a:xfrm>
        </p:spPr>
        <p:txBody>
          <a:bodyPr>
            <a:noAutofit/>
          </a:bodyPr>
          <a:lstStyle/>
          <a:p>
            <a:pPr>
              <a:buNone/>
            </a:pPr>
            <a:r>
              <a:rPr lang="en-US" sz="1800" i="1" dirty="0">
                <a:solidFill>
                  <a:schemeClr val="tx1">
                    <a:lumMod val="75000"/>
                    <a:lumOff val="25000"/>
                  </a:schemeClr>
                </a:solidFill>
              </a:rPr>
              <a:t>The basic components of a Fiscal Note include:</a:t>
            </a:r>
          </a:p>
          <a:p>
            <a:r>
              <a:rPr lang="en-US" sz="1800" dirty="0"/>
              <a:t>Front page tables &amp; information</a:t>
            </a:r>
          </a:p>
          <a:p>
            <a:pPr>
              <a:buNone/>
            </a:pPr>
            <a:r>
              <a:rPr lang="en-US" sz="1800" dirty="0"/>
              <a:t>	--File Number</a:t>
            </a:r>
          </a:p>
          <a:p>
            <a:pPr>
              <a:buNone/>
            </a:pPr>
            <a:r>
              <a:rPr lang="en-US" sz="1800" dirty="0"/>
              <a:t>	--Author</a:t>
            </a:r>
          </a:p>
          <a:p>
            <a:pPr>
              <a:buNone/>
            </a:pPr>
            <a:r>
              <a:rPr lang="en-US" sz="1800" dirty="0"/>
              <a:t>	--Consolidated FN / Single agency</a:t>
            </a:r>
          </a:p>
          <a:p>
            <a:pPr>
              <a:buNone/>
            </a:pPr>
            <a:r>
              <a:rPr lang="en-US" sz="1800" dirty="0"/>
              <a:t>	--Fiscal Impact Table</a:t>
            </a:r>
          </a:p>
          <a:p>
            <a:pPr>
              <a:buNone/>
            </a:pPr>
            <a:r>
              <a:rPr lang="en-US" sz="1800" dirty="0"/>
              <a:t>	--State government fiscal impact table</a:t>
            </a:r>
          </a:p>
          <a:p>
            <a:r>
              <a:rPr lang="en-US" sz="1800" dirty="0"/>
              <a:t>Bill Description</a:t>
            </a:r>
          </a:p>
          <a:p>
            <a:r>
              <a:rPr lang="en-US" sz="1800" dirty="0"/>
              <a:t>Assumptions</a:t>
            </a:r>
          </a:p>
          <a:p>
            <a:r>
              <a:rPr lang="en-US" sz="1800" dirty="0"/>
              <a:t>Expenditure and/or Revenue Formula</a:t>
            </a:r>
          </a:p>
          <a:p>
            <a:r>
              <a:rPr lang="en-US" sz="1800" dirty="0"/>
              <a:t>Long-term fiscal considerations</a:t>
            </a:r>
          </a:p>
          <a:p>
            <a:r>
              <a:rPr lang="en-US" sz="1800" dirty="0"/>
              <a:t>Local Government Costs</a:t>
            </a:r>
          </a:p>
          <a:p>
            <a:r>
              <a:rPr lang="en-US" sz="1800" dirty="0"/>
              <a:t>References/Sources</a:t>
            </a:r>
          </a:p>
          <a:p>
            <a:r>
              <a:rPr lang="en-US" sz="1800"/>
              <a:t>LBO Analyst </a:t>
            </a:r>
            <a:r>
              <a:rPr lang="en-US" sz="1800" dirty="0"/>
              <a:t>Comments</a:t>
            </a:r>
          </a:p>
        </p:txBody>
      </p:sp>
    </p:spTree>
    <p:extLst>
      <p:ext uri="{BB962C8B-B14F-4D97-AF65-F5344CB8AC3E}">
        <p14:creationId xmlns:p14="http://schemas.microsoft.com/office/powerpoint/2010/main" val="4145837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6F4C99-5A0F-4122-BE71-38F1EAF1D14C}" type="slidenum">
              <a:rPr lang="en-US" smtClean="0"/>
              <a:t>25</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4795" r:id="rId3" imgW="463323" imgH="214562" progId="">
                  <p:embed/>
                </p:oleObj>
              </mc:Choice>
              <mc:Fallback>
                <p:oleObj r:id="rId3" imgW="463323" imgH="214562" progId="">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Title 1">
            <a:extLst>
              <a:ext uri="{FF2B5EF4-FFF2-40B4-BE49-F238E27FC236}">
                <a16:creationId xmlns:a16="http://schemas.microsoft.com/office/drawing/2014/main" id="{6482D810-8878-B84C-A531-E4667B73C725}"/>
              </a:ext>
            </a:extLst>
          </p:cNvPr>
          <p:cNvSpPr txBox="1">
            <a:spLocks/>
          </p:cNvSpPr>
          <p:nvPr/>
        </p:nvSpPr>
        <p:spPr>
          <a:xfrm>
            <a:off x="228600" y="827967"/>
            <a:ext cx="61971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t>Use of Fiscal Notes in the Legislative Process</a:t>
            </a:r>
          </a:p>
        </p:txBody>
      </p:sp>
      <p:sp>
        <p:nvSpPr>
          <p:cNvPr id="10" name="Content Placeholder 2">
            <a:extLst>
              <a:ext uri="{FF2B5EF4-FFF2-40B4-BE49-F238E27FC236}">
                <a16:creationId xmlns:a16="http://schemas.microsoft.com/office/drawing/2014/main" id="{14FAD088-902B-1043-B000-60115FAEA57C}"/>
              </a:ext>
            </a:extLst>
          </p:cNvPr>
          <p:cNvSpPr>
            <a:spLocks noGrp="1"/>
          </p:cNvSpPr>
          <p:nvPr>
            <p:ph idx="1"/>
          </p:nvPr>
        </p:nvSpPr>
        <p:spPr>
          <a:xfrm>
            <a:off x="609600" y="1735427"/>
            <a:ext cx="7620000" cy="3979573"/>
          </a:xfrm>
        </p:spPr>
        <p:txBody>
          <a:bodyPr>
            <a:normAutofit/>
          </a:bodyPr>
          <a:lstStyle/>
          <a:p>
            <a:pPr marL="0" indent="0">
              <a:buNone/>
            </a:pPr>
            <a:r>
              <a:rPr lang="en-US" sz="1900" i="1" dirty="0"/>
              <a:t>Good Questions to Ask:</a:t>
            </a:r>
          </a:p>
          <a:p>
            <a:r>
              <a:rPr lang="en-US" sz="1900" dirty="0"/>
              <a:t>Did the author and agency preparing the fiscal note make the same assumptions?  Are those assumptions clearly stated in the fiscal note?</a:t>
            </a:r>
          </a:p>
          <a:p>
            <a:pPr marL="0" indent="0">
              <a:buNone/>
            </a:pPr>
            <a:endParaRPr lang="en-US" sz="1900" dirty="0"/>
          </a:p>
          <a:p>
            <a:r>
              <a:rPr lang="en-US" sz="1900" dirty="0"/>
              <a:t>Does the bill language reflect the author’s intent? Did the agency(s) completing the fiscal note understand the author’s intent?</a:t>
            </a:r>
          </a:p>
          <a:p>
            <a:pPr marL="0" indent="0">
              <a:buNone/>
            </a:pPr>
            <a:endParaRPr lang="en-US" sz="1900" dirty="0"/>
          </a:p>
          <a:p>
            <a:r>
              <a:rPr lang="en-US" sz="1900" dirty="0"/>
              <a:t>Do the assumptions in the fiscal note reflect the most likely scenario?</a:t>
            </a:r>
          </a:p>
          <a:p>
            <a:pPr marL="0" indent="0">
              <a:buNone/>
            </a:pPr>
            <a:endParaRPr lang="en-US" sz="1900" dirty="0"/>
          </a:p>
          <a:p>
            <a:r>
              <a:rPr lang="en-US" sz="1900" dirty="0"/>
              <a:t>Are there technical problems with the bill language?</a:t>
            </a:r>
          </a:p>
          <a:p>
            <a:pPr marL="0" indent="0">
              <a:buNone/>
            </a:pPr>
            <a:endParaRPr lang="en-US" dirty="0"/>
          </a:p>
          <a:p>
            <a:endParaRPr lang="en-US" dirty="0"/>
          </a:p>
        </p:txBody>
      </p:sp>
    </p:spTree>
    <p:extLst>
      <p:ext uri="{BB962C8B-B14F-4D97-AF65-F5344CB8AC3E}">
        <p14:creationId xmlns:p14="http://schemas.microsoft.com/office/powerpoint/2010/main" val="860470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6F4C99-5A0F-4122-BE71-38F1EAF1D14C}" type="slidenum">
              <a:rPr lang="en-US" smtClean="0"/>
              <a:t>26</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5819" r:id="rId3" imgW="463323" imgH="214562" progId="">
                  <p:embed/>
                </p:oleObj>
              </mc:Choice>
              <mc:Fallback>
                <p:oleObj r:id="rId3" imgW="463323" imgH="214562" progId="">
                  <p:embed/>
                  <p:pic>
                    <p:nvPicPr>
                      <p:cNvPr id="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1" name="Content Placeholder 11">
            <a:extLst>
              <a:ext uri="{FF2B5EF4-FFF2-40B4-BE49-F238E27FC236}">
                <a16:creationId xmlns:a16="http://schemas.microsoft.com/office/drawing/2014/main" id="{3EFD6D2A-BE31-1C46-9BF6-F154FF240421}"/>
              </a:ext>
            </a:extLst>
          </p:cNvPr>
          <p:cNvGraphicFramePr>
            <a:graphicFrameLocks noGrp="1"/>
          </p:cNvGraphicFramePr>
          <p:nvPr>
            <p:ph idx="1"/>
          </p:nvPr>
        </p:nvGraphicFramePr>
        <p:xfrm>
          <a:off x="304800" y="1326527"/>
          <a:ext cx="8629650" cy="4679362"/>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43332B4B-A6C9-CB44-95D8-61D3928CD8A4}"/>
              </a:ext>
            </a:extLst>
          </p:cNvPr>
          <p:cNvSpPr txBox="1"/>
          <p:nvPr/>
        </p:nvSpPr>
        <p:spPr>
          <a:xfrm>
            <a:off x="3147867" y="6229392"/>
            <a:ext cx="2924466"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solidFill>
                  <a:schemeClr val="tx1">
                    <a:lumMod val="65000"/>
                    <a:lumOff val="35000"/>
                  </a:schemeClr>
                </a:solidFill>
              </a:rPr>
              <a:t>Source:  MN Legislative Budget Office</a:t>
            </a:r>
          </a:p>
        </p:txBody>
      </p:sp>
    </p:spTree>
    <p:extLst>
      <p:ext uri="{BB962C8B-B14F-4D97-AF65-F5344CB8AC3E}">
        <p14:creationId xmlns:p14="http://schemas.microsoft.com/office/powerpoint/2010/main" val="3623683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6F4C99-5A0F-4122-BE71-38F1EAF1D14C}" type="slidenum">
              <a:rPr lang="en-US" smtClean="0"/>
              <a:t>27</a:t>
            </a:fld>
            <a:endParaRPr lang="en-US"/>
          </a:p>
        </p:txBody>
      </p:sp>
      <p:graphicFrame>
        <p:nvGraphicFramePr>
          <p:cNvPr id="7"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96843" r:id="rId3" imgW="463323" imgH="214562" progId="">
                  <p:embed/>
                </p:oleObj>
              </mc:Choice>
              <mc:Fallback>
                <p:oleObj r:id="rId3" imgW="463323" imgH="214562" progId="">
                  <p:embed/>
                  <p:pic>
                    <p:nvPicPr>
                      <p:cNvPr id="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Fiscal Notes</a:t>
            </a:r>
            <a:br>
              <a:rPr lang="en-US" sz="3200" b="1" dirty="0">
                <a:latin typeface="+mj-lt"/>
              </a:rPr>
            </a:br>
            <a:endParaRPr lang="en-US" sz="3200" b="1" dirty="0">
              <a:latin typeface="+mj-lt"/>
            </a:endParaRPr>
          </a:p>
        </p:txBody>
      </p:sp>
      <p:graphicFrame>
        <p:nvGraphicFramePr>
          <p:cNvPr id="10" name="Table 9"/>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1" name="Content Placeholder 14">
            <a:extLst>
              <a:ext uri="{FF2B5EF4-FFF2-40B4-BE49-F238E27FC236}">
                <a16:creationId xmlns:a16="http://schemas.microsoft.com/office/drawing/2014/main" id="{60F78ECB-83E7-7540-8B44-3CDB316B639C}"/>
              </a:ext>
            </a:extLst>
          </p:cNvPr>
          <p:cNvGraphicFramePr>
            <a:graphicFrameLocks/>
          </p:cNvGraphicFramePr>
          <p:nvPr/>
        </p:nvGraphicFramePr>
        <p:xfrm>
          <a:off x="76200" y="1103024"/>
          <a:ext cx="8915400" cy="503788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E7FD8CD6-7CA9-C24D-B80D-D0732A913FE5}"/>
              </a:ext>
            </a:extLst>
          </p:cNvPr>
          <p:cNvSpPr txBox="1"/>
          <p:nvPr/>
        </p:nvSpPr>
        <p:spPr>
          <a:xfrm>
            <a:off x="3084722" y="6140903"/>
            <a:ext cx="2898355" cy="577081"/>
          </a:xfrm>
          <a:prstGeom prst="rect">
            <a:avLst/>
          </a:prstGeom>
          <a:noFill/>
        </p:spPr>
        <p:txBody>
          <a:bodyPr wrap="square" rtlCol="0">
            <a:spAutoFit/>
          </a:bodyPr>
          <a:lstStyle/>
          <a:p>
            <a:r>
              <a:rPr lang="en-US" sz="1050" dirty="0">
                <a:solidFill>
                  <a:schemeClr val="tx1">
                    <a:lumMod val="65000"/>
                    <a:lumOff val="35000"/>
                  </a:schemeClr>
                </a:solidFill>
              </a:rPr>
              <a:t>Solid lines denote budget year.</a:t>
            </a:r>
          </a:p>
          <a:p>
            <a:r>
              <a:rPr lang="en-US" sz="1050" dirty="0">
                <a:solidFill>
                  <a:schemeClr val="tx1">
                    <a:lumMod val="65000"/>
                    <a:lumOff val="35000"/>
                  </a:schemeClr>
                </a:solidFill>
              </a:rPr>
              <a:t>Dashed lines denote non-budget year.</a:t>
            </a:r>
          </a:p>
          <a:p>
            <a:r>
              <a:rPr lang="en-US" sz="1050" dirty="0">
                <a:solidFill>
                  <a:schemeClr val="tx1">
                    <a:lumMod val="65000"/>
                    <a:lumOff val="35000"/>
                  </a:schemeClr>
                </a:solidFill>
              </a:rPr>
              <a:t>Source:  MN Legislative Budget Office</a:t>
            </a:r>
          </a:p>
        </p:txBody>
      </p:sp>
    </p:spTree>
    <p:extLst>
      <p:ext uri="{BB962C8B-B14F-4D97-AF65-F5344CB8AC3E}">
        <p14:creationId xmlns:p14="http://schemas.microsoft.com/office/powerpoint/2010/main" val="288405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1348"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7</a:t>
            </a:r>
            <a:r>
              <a:rPr lang="en-US" sz="2800" b="1" baseline="30000" dirty="0"/>
              <a:t>th</a:t>
            </a:r>
            <a:r>
              <a:rPr lang="en-US" sz="2800" b="1" dirty="0"/>
              <a:t> Special Session</a:t>
            </a:r>
          </a:p>
        </p:txBody>
      </p:sp>
      <p:graphicFrame>
        <p:nvGraphicFramePr>
          <p:cNvPr id="10" name="Chart 9"/>
          <p:cNvGraphicFramePr/>
          <p:nvPr>
            <p:extLst>
              <p:ext uri="{D42A27DB-BD31-4B8C-83A1-F6EECF244321}">
                <p14:modId xmlns:p14="http://schemas.microsoft.com/office/powerpoint/2010/main" val="1913399098"/>
              </p:ext>
            </p:extLst>
          </p:nvPr>
        </p:nvGraphicFramePr>
        <p:xfrm>
          <a:off x="478278" y="1249362"/>
          <a:ext cx="8263644" cy="5227638"/>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28</a:t>
            </a:fld>
            <a:endParaRPr lang="en-US"/>
          </a:p>
        </p:txBody>
      </p:sp>
    </p:spTree>
    <p:extLst>
      <p:ext uri="{BB962C8B-B14F-4D97-AF65-F5344CB8AC3E}">
        <p14:creationId xmlns:p14="http://schemas.microsoft.com/office/powerpoint/2010/main" val="3600162636"/>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54129284"/>
              </p:ext>
            </p:extLst>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 202</a:t>
                      </a: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2372" r:id="rId4" imgW="463323" imgH="214562" progId="">
                  <p:embed/>
                </p:oleObj>
              </mc:Choice>
              <mc:Fallback>
                <p:oleObj r:id="rId4" imgW="463323" imgH="2145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601367244"/>
              </p:ext>
            </p:extLst>
          </p:nvPr>
        </p:nvGraphicFramePr>
        <p:xfrm>
          <a:off x="719572" y="1397000"/>
          <a:ext cx="7380820" cy="4660292"/>
        </p:xfrm>
        <a:graphic>
          <a:graphicData uri="http://schemas.openxmlformats.org/drawingml/2006/chart">
            <c:chart xmlns:c="http://schemas.openxmlformats.org/drawingml/2006/chart" xmlns:r="http://schemas.openxmlformats.org/officeDocument/2006/relationships" r:id="rId6"/>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29</a:t>
            </a:fld>
            <a:endParaRPr lang="en-US"/>
          </a:p>
        </p:txBody>
      </p:sp>
      <p:sp>
        <p:nvSpPr>
          <p:cNvPr id="10" name="Title 4"/>
          <p:cNvSpPr txBox="1">
            <a:spLocks/>
          </p:cNvSpPr>
          <p:nvPr/>
        </p:nvSpPr>
        <p:spPr>
          <a:xfrm>
            <a:off x="266700" y="151765"/>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t>7</a:t>
            </a:r>
            <a:r>
              <a:rPr lang="en-US" sz="2800" b="1" baseline="30000" dirty="0"/>
              <a:t>th</a:t>
            </a:r>
            <a:r>
              <a:rPr lang="en-US" sz="2800" b="1" dirty="0"/>
              <a:t> Special Session</a:t>
            </a:r>
          </a:p>
        </p:txBody>
      </p:sp>
    </p:spTree>
    <p:extLst>
      <p:ext uri="{BB962C8B-B14F-4D97-AF65-F5344CB8AC3E}">
        <p14:creationId xmlns:p14="http://schemas.microsoft.com/office/powerpoint/2010/main" val="492581092"/>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85641" y="1162051"/>
            <a:ext cx="8248918" cy="5194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en-US" sz="1600" b="1" u="sng" dirty="0">
                <a:latin typeface="+mj-lt"/>
              </a:rPr>
              <a:t>Thursday, February 11 (3:00-5:30pm)</a:t>
            </a:r>
          </a:p>
          <a:p>
            <a:pPr lvl="1">
              <a:lnSpc>
                <a:spcPct val="80000"/>
              </a:lnSpc>
              <a:spcBef>
                <a:spcPts val="600"/>
              </a:spcBef>
            </a:pPr>
            <a:r>
              <a:rPr lang="en-US" altLang="en-US" sz="1400" dirty="0">
                <a:latin typeface="+mj-lt"/>
              </a:rPr>
              <a:t>Overall Budget, Process, Fiscal Notes, Timelines – Eric Nauman</a:t>
            </a:r>
          </a:p>
          <a:p>
            <a:pPr lvl="1">
              <a:lnSpc>
                <a:spcPct val="80000"/>
              </a:lnSpc>
              <a:spcBef>
                <a:spcPts val="600"/>
              </a:spcBef>
            </a:pPr>
            <a:r>
              <a:rPr lang="en-US" altLang="en-US" sz="1400" dirty="0">
                <a:latin typeface="+mj-lt"/>
              </a:rPr>
              <a:t>Taxes – Jay Willms</a:t>
            </a:r>
          </a:p>
          <a:p>
            <a:pPr lvl="1">
              <a:lnSpc>
                <a:spcPct val="80000"/>
              </a:lnSpc>
              <a:spcBef>
                <a:spcPts val="600"/>
              </a:spcBef>
            </a:pPr>
            <a:r>
              <a:rPr lang="en-US" altLang="en-US" sz="1400" dirty="0">
                <a:latin typeface="+mj-lt"/>
              </a:rPr>
              <a:t>Aids and Credits – Jay </a:t>
            </a:r>
            <a:r>
              <a:rPr lang="en-US" altLang="en-US" sz="1400" dirty="0" err="1">
                <a:latin typeface="+mj-lt"/>
              </a:rPr>
              <a:t>Willms</a:t>
            </a:r>
            <a:endParaRPr lang="en-US" altLang="en-US" sz="1400" dirty="0">
              <a:latin typeface="+mj-lt"/>
            </a:endParaRPr>
          </a:p>
          <a:p>
            <a:pPr lvl="1">
              <a:lnSpc>
                <a:spcPct val="80000"/>
              </a:lnSpc>
              <a:spcBef>
                <a:spcPts val="600"/>
              </a:spcBef>
            </a:pPr>
            <a:r>
              <a:rPr lang="en-US" altLang="en-US" sz="1400" dirty="0">
                <a:latin typeface="+mj-lt"/>
              </a:rPr>
              <a:t>E-12 Education – Jenna Hofer</a:t>
            </a:r>
          </a:p>
          <a:p>
            <a:pPr lvl="1">
              <a:lnSpc>
                <a:spcPct val="80000"/>
              </a:lnSpc>
              <a:spcBef>
                <a:spcPts val="600"/>
              </a:spcBef>
            </a:pPr>
            <a:r>
              <a:rPr lang="en-US" altLang="en-US" sz="1400" dirty="0">
                <a:latin typeface="+mj-lt"/>
              </a:rPr>
              <a:t>State Government – Andrew Erickson</a:t>
            </a:r>
          </a:p>
          <a:p>
            <a:pPr lvl="1">
              <a:lnSpc>
                <a:spcPct val="80000"/>
              </a:lnSpc>
              <a:spcBef>
                <a:spcPts val="600"/>
              </a:spcBef>
            </a:pPr>
            <a:r>
              <a:rPr lang="en-US" altLang="en-US" sz="1400" dirty="0">
                <a:latin typeface="+mj-lt"/>
              </a:rPr>
              <a:t>Veterans and Military Affairs – Andrew Erickson</a:t>
            </a:r>
          </a:p>
          <a:p>
            <a:pPr marL="0" indent="0">
              <a:lnSpc>
                <a:spcPct val="80000"/>
              </a:lnSpc>
              <a:spcBef>
                <a:spcPts val="1800"/>
              </a:spcBef>
              <a:buNone/>
            </a:pPr>
            <a:r>
              <a:rPr lang="en-US" altLang="en-US" sz="1600" b="1" u="sng" dirty="0">
                <a:latin typeface="+mj-lt"/>
              </a:rPr>
              <a:t>Thursday, February 12 (10:00am – 1:30pm)</a:t>
            </a:r>
          </a:p>
          <a:p>
            <a:pPr lvl="1">
              <a:lnSpc>
                <a:spcPct val="80000"/>
              </a:lnSpc>
              <a:spcBef>
                <a:spcPts val="600"/>
              </a:spcBef>
            </a:pPr>
            <a:r>
              <a:rPr lang="en-US" altLang="en-US" sz="1400" dirty="0">
                <a:latin typeface="+mj-lt"/>
              </a:rPr>
              <a:t>Health and Human Services – Dennis Albrecht</a:t>
            </a:r>
          </a:p>
          <a:p>
            <a:pPr lvl="1">
              <a:lnSpc>
                <a:spcPct val="80000"/>
              </a:lnSpc>
              <a:spcBef>
                <a:spcPts val="600"/>
              </a:spcBef>
            </a:pPr>
            <a:r>
              <a:rPr lang="en-US" altLang="en-US" sz="1400" dirty="0">
                <a:latin typeface="+mj-lt"/>
              </a:rPr>
              <a:t>Jobs, Commerce, and Energy – Casey Muhm</a:t>
            </a:r>
          </a:p>
          <a:p>
            <a:pPr lvl="1">
              <a:lnSpc>
                <a:spcPct val="80000"/>
              </a:lnSpc>
              <a:spcBef>
                <a:spcPts val="600"/>
              </a:spcBef>
            </a:pPr>
            <a:r>
              <a:rPr lang="en-US" altLang="en-US" sz="1400" dirty="0">
                <a:latin typeface="+mj-lt"/>
              </a:rPr>
              <a:t>Capital Investment – Casey </a:t>
            </a:r>
            <a:r>
              <a:rPr lang="en-US" altLang="en-US" sz="1400" dirty="0" err="1">
                <a:latin typeface="+mj-lt"/>
              </a:rPr>
              <a:t>Muhm</a:t>
            </a:r>
            <a:endParaRPr lang="en-US" altLang="en-US" sz="1400" dirty="0">
              <a:latin typeface="+mj-lt"/>
            </a:endParaRPr>
          </a:p>
          <a:p>
            <a:pPr lvl="1">
              <a:lnSpc>
                <a:spcPct val="80000"/>
              </a:lnSpc>
              <a:spcBef>
                <a:spcPts val="600"/>
              </a:spcBef>
            </a:pPr>
            <a:r>
              <a:rPr lang="en-US" altLang="en-US" sz="1400" dirty="0">
                <a:latin typeface="+mj-lt"/>
              </a:rPr>
              <a:t>Environment and Natural Resources; Legacy Funds – Daniel Mueller</a:t>
            </a:r>
          </a:p>
          <a:p>
            <a:pPr lvl="1">
              <a:lnSpc>
                <a:spcPct val="80000"/>
              </a:lnSpc>
              <a:spcBef>
                <a:spcPts val="600"/>
              </a:spcBef>
            </a:pPr>
            <a:r>
              <a:rPr lang="en-US" altLang="en-US" sz="1400" dirty="0">
                <a:latin typeface="+mj-lt"/>
              </a:rPr>
              <a:t>Housing – Daniel Mueller</a:t>
            </a:r>
          </a:p>
          <a:p>
            <a:pPr lvl="1">
              <a:lnSpc>
                <a:spcPct val="80000"/>
              </a:lnSpc>
              <a:spcBef>
                <a:spcPts val="600"/>
              </a:spcBef>
            </a:pPr>
            <a:r>
              <a:rPr lang="en-US" altLang="en-US" sz="1400" dirty="0">
                <a:latin typeface="+mj-lt"/>
              </a:rPr>
              <a:t>Agriculture and Rural Development – Hannah Grunewald</a:t>
            </a:r>
          </a:p>
          <a:p>
            <a:pPr lvl="1">
              <a:lnSpc>
                <a:spcPct val="80000"/>
              </a:lnSpc>
              <a:spcBef>
                <a:spcPts val="600"/>
              </a:spcBef>
            </a:pPr>
            <a:r>
              <a:rPr lang="en-US" altLang="en-US" sz="1400" dirty="0">
                <a:latin typeface="+mj-lt"/>
              </a:rPr>
              <a:t>Higher Education – Hannah Grunewald</a:t>
            </a:r>
          </a:p>
          <a:p>
            <a:pPr lvl="1">
              <a:lnSpc>
                <a:spcPct val="80000"/>
              </a:lnSpc>
              <a:spcBef>
                <a:spcPts val="600"/>
              </a:spcBef>
            </a:pPr>
            <a:r>
              <a:rPr lang="en-US" altLang="en-US" sz="1400" dirty="0">
                <a:latin typeface="+mj-lt"/>
              </a:rPr>
              <a:t>Judiciary and Public Safety – Chris Turner</a:t>
            </a:r>
          </a:p>
          <a:p>
            <a:pPr lvl="1">
              <a:lnSpc>
                <a:spcPct val="80000"/>
              </a:lnSpc>
              <a:spcBef>
                <a:spcPts val="600"/>
              </a:spcBef>
            </a:pPr>
            <a:r>
              <a:rPr lang="en-US" altLang="en-US" sz="1400" dirty="0">
                <a:latin typeface="+mj-lt"/>
              </a:rPr>
              <a:t>Transportation and Public Safety – Krista Boyd</a:t>
            </a:r>
          </a:p>
          <a:p>
            <a:pPr lvl="1">
              <a:lnSpc>
                <a:spcPct val="80000"/>
              </a:lnSpc>
              <a:spcBef>
                <a:spcPts val="600"/>
              </a:spcBef>
            </a:pPr>
            <a:r>
              <a:rPr lang="en-US" altLang="en-US" sz="1400" dirty="0">
                <a:latin typeface="+mj-lt"/>
              </a:rPr>
              <a:t>Wrap-Up – Eric Nauman</a:t>
            </a:r>
          </a:p>
        </p:txBody>
      </p:sp>
      <p:sp>
        <p:nvSpPr>
          <p:cNvPr id="7"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Presentation Schedule</a:t>
            </a:r>
            <a:br>
              <a:rPr lang="en-US" sz="3200" b="1" dirty="0">
                <a:latin typeface="+mj-lt"/>
              </a:rPr>
            </a:br>
            <a:endParaRPr lang="en-US" sz="3200" b="1" dirty="0">
              <a:latin typeface="+mj-lt"/>
            </a:endParaRPr>
          </a:p>
        </p:txBody>
      </p:sp>
      <p:sp>
        <p:nvSpPr>
          <p:cNvPr id="2" name="Slide Number Placeholder 1"/>
          <p:cNvSpPr>
            <a:spLocks noGrp="1"/>
          </p:cNvSpPr>
          <p:nvPr>
            <p:ph type="sldNum" sz="quarter" idx="12"/>
          </p:nvPr>
        </p:nvSpPr>
        <p:spPr/>
        <p:txBody>
          <a:bodyPr/>
          <a:lstStyle/>
          <a:p>
            <a:fld id="{0F6F4C99-5A0F-4122-BE71-38F1EAF1D14C}" type="slidenum">
              <a:rPr lang="en-US" smtClean="0"/>
              <a:t>3</a:t>
            </a:fld>
            <a:endParaRPr lang="en-US" dirty="0"/>
          </a:p>
        </p:txBody>
      </p:sp>
      <p:graphicFrame>
        <p:nvGraphicFramePr>
          <p:cNvPr id="9"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3454" r:id="rId3" imgW="463323" imgH="214562" progId="">
                  <p:embed/>
                </p:oleObj>
              </mc:Choice>
              <mc:Fallback>
                <p:oleObj r:id="rId3" imgW="463323" imgH="214562" progId="">
                  <p:embed/>
                  <p:pic>
                    <p:nvPicPr>
                      <p:cNvPr id="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738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3397"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30</a:t>
            </a:fld>
            <a:endParaRPr lang="en-US"/>
          </a:p>
        </p:txBody>
      </p:sp>
      <p:sp>
        <p:nvSpPr>
          <p:cNvPr id="11" name="Title 4"/>
          <p:cNvSpPr>
            <a:spLocks noGrp="1"/>
          </p:cNvSpPr>
          <p:nvPr>
            <p:ph type="title"/>
          </p:nvPr>
        </p:nvSpPr>
        <p:spPr>
          <a:xfrm>
            <a:off x="228600" y="152400"/>
            <a:ext cx="7239000" cy="868362"/>
          </a:xfrm>
        </p:spPr>
        <p:txBody>
          <a:bodyPr>
            <a:normAutofit/>
          </a:bodyPr>
          <a:lstStyle/>
          <a:p>
            <a:pPr algn="l"/>
            <a:r>
              <a:rPr lang="en-US" sz="2800" b="1" dirty="0"/>
              <a:t>7</a:t>
            </a:r>
            <a:r>
              <a:rPr lang="en-US" sz="2800" b="1" baseline="30000" dirty="0"/>
              <a:t>th</a:t>
            </a:r>
            <a:r>
              <a:rPr lang="en-US" sz="2800" b="1" dirty="0"/>
              <a:t> Special Session</a:t>
            </a:r>
          </a:p>
        </p:txBody>
      </p:sp>
      <p:graphicFrame>
        <p:nvGraphicFramePr>
          <p:cNvPr id="10" name="Chart 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80380794"/>
              </p:ext>
            </p:extLst>
          </p:nvPr>
        </p:nvGraphicFramePr>
        <p:xfrm>
          <a:off x="47623" y="669924"/>
          <a:ext cx="9020177" cy="55181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57240222"/>
      </p:ext>
    </p:extLst>
  </p:cSld>
  <p:clrMapOvr>
    <a:masterClrMapping/>
  </p:clrMapOvr>
  <p:transition>
    <p:check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6F4C99-5A0F-4122-BE71-38F1EAF1D14C}" type="slidenum">
              <a:rPr lang="en-US" smtClean="0"/>
              <a:t>31</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5444"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Overall Budget</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Chart 1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90013114"/>
              </p:ext>
            </p:extLst>
          </p:nvPr>
        </p:nvGraphicFramePr>
        <p:xfrm>
          <a:off x="228600" y="1028699"/>
          <a:ext cx="8705850" cy="53276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0529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6F4C99-5A0F-4122-BE71-38F1EAF1D14C}" type="slidenum">
              <a:rPr lang="en-US" smtClean="0"/>
              <a:t>32</a:t>
            </a:fld>
            <a:endParaRPr lang="en-US"/>
          </a:p>
        </p:txBody>
      </p:sp>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18341" r:id="rId3" imgW="463323" imgH="214562" progId="">
                  <p:embed/>
                </p:oleObj>
              </mc:Choice>
              <mc:Fallback>
                <p:oleObj r:id="rId3" imgW="463323" imgH="214562" progId="">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Overall Budget</a:t>
            </a:r>
            <a:br>
              <a:rPr lang="en-US" sz="3200" b="1" dirty="0">
                <a:latin typeface="+mj-lt"/>
              </a:rPr>
            </a:br>
            <a:endParaRPr lang="en-US" sz="3200" b="1" dirty="0">
              <a:latin typeface="+mj-lt"/>
            </a:endParaRPr>
          </a:p>
        </p:txBody>
      </p:sp>
      <p:graphicFrame>
        <p:nvGraphicFramePr>
          <p:cNvPr id="9" name="Table 8"/>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784672745"/>
              </p:ext>
            </p:extLst>
          </p:nvPr>
        </p:nvGraphicFramePr>
        <p:xfrm>
          <a:off x="228600" y="1028700"/>
          <a:ext cx="8705850" cy="5327616"/>
        </p:xfrm>
        <a:graphic>
          <a:graphicData uri="http://schemas.openxmlformats.org/drawingml/2006/chart">
            <c:chart xmlns:c="http://schemas.openxmlformats.org/drawingml/2006/chart" xmlns:r="http://schemas.openxmlformats.org/officeDocument/2006/relationships" r:id="rId5"/>
          </a:graphicData>
        </a:graphic>
      </p:graphicFrame>
      <p:sp>
        <p:nvSpPr>
          <p:cNvPr id="11" name="Content Placeholder 2">
            <a:extLst>
              <a:ext uri="{FF2B5EF4-FFF2-40B4-BE49-F238E27FC236}">
                <a16:creationId xmlns:a16="http://schemas.microsoft.com/office/drawing/2014/main" id="{742EF2A5-EAC5-B346-8EB9-CDC866924C2F}"/>
              </a:ext>
            </a:extLst>
          </p:cNvPr>
          <p:cNvSpPr>
            <a:spLocks noGrp="1"/>
          </p:cNvSpPr>
          <p:nvPr>
            <p:ph idx="1"/>
          </p:nvPr>
        </p:nvSpPr>
        <p:spPr>
          <a:xfrm>
            <a:off x="762000" y="6380463"/>
            <a:ext cx="3810000" cy="341012"/>
          </a:xfrm>
        </p:spPr>
        <p:txBody>
          <a:bodyPr>
            <a:normAutofit fontScale="25000" lnSpcReduction="20000"/>
          </a:bodyPr>
          <a:lstStyle/>
          <a:p>
            <a:pPr marL="0" indent="0">
              <a:buNone/>
            </a:pPr>
            <a:r>
              <a:rPr lang="en-US" sz="3500" b="1" i="1" dirty="0"/>
              <a:t>Note:  </a:t>
            </a:r>
            <a:r>
              <a:rPr lang="en-US" sz="3500" i="1" dirty="0"/>
              <a:t>Data includes general fund transfers, and the percentages may not match data displayed elsewhere in this briefing</a:t>
            </a:r>
            <a:endParaRPr lang="en-US" sz="3500" b="1" i="1" dirty="0"/>
          </a:p>
          <a:p>
            <a:endParaRPr lang="en-US" dirty="0"/>
          </a:p>
        </p:txBody>
      </p:sp>
    </p:spTree>
    <p:extLst>
      <p:ext uri="{BB962C8B-B14F-4D97-AF65-F5344CB8AC3E}">
        <p14:creationId xmlns:p14="http://schemas.microsoft.com/office/powerpoint/2010/main" val="1180611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6F4C99-5A0F-4122-BE71-38F1EAF1D14C}" type="slidenum">
              <a:rPr lang="en-US" smtClean="0"/>
              <a:t>33</a:t>
            </a:fld>
            <a:endParaRPr lang="en-US"/>
          </a:p>
        </p:txBody>
      </p:sp>
      <p:graphicFrame>
        <p:nvGraphicFramePr>
          <p:cNvPr id="8"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6468"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Overall Budget</a:t>
            </a:r>
            <a:br>
              <a:rPr lang="en-US" sz="3200" b="1" dirty="0">
                <a:latin typeface="+mj-lt"/>
              </a:rPr>
            </a:br>
            <a:endParaRPr lang="en-US" sz="3200" b="1" dirty="0">
              <a:latin typeface="+mj-lt"/>
            </a:endParaRPr>
          </a:p>
        </p:txBody>
      </p: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Chart 1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59279902"/>
              </p:ext>
            </p:extLst>
          </p:nvPr>
        </p:nvGraphicFramePr>
        <p:xfrm>
          <a:off x="228601" y="1028699"/>
          <a:ext cx="8705850" cy="55073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7707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6F4C99-5A0F-4122-BE71-38F1EAF1D14C}" type="slidenum">
              <a:rPr lang="en-US" smtClean="0"/>
              <a:t>34</a:t>
            </a:fld>
            <a:endParaRPr lang="en-US"/>
          </a:p>
        </p:txBody>
      </p:sp>
      <p:graphicFrame>
        <p:nvGraphicFramePr>
          <p:cNvPr id="6" name="Chart 5"/>
          <p:cNvGraphicFramePr>
            <a:graphicFrameLocks/>
          </p:cNvGraphicFramePr>
          <p:nvPr>
            <p:extLst>
              <p:ext uri="{D42A27DB-BD31-4B8C-83A1-F6EECF244321}">
                <p14:modId xmlns:p14="http://schemas.microsoft.com/office/powerpoint/2010/main" val="2848489011"/>
              </p:ext>
            </p:extLst>
          </p:nvPr>
        </p:nvGraphicFramePr>
        <p:xfrm>
          <a:off x="200143" y="1185800"/>
          <a:ext cx="8391525" cy="5156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7492" r:id="rId4" imgW="463323" imgH="214562" progId="">
                  <p:embed/>
                </p:oleObj>
              </mc:Choice>
              <mc:Fallback>
                <p:oleObj r:id="rId4" imgW="463323" imgH="2145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
          <p:cNvSpPr txBox="1">
            <a:spLocks noRot="1" noChangeArrowheads="1"/>
          </p:cNvSpPr>
          <p:nvPr/>
        </p:nvSpPr>
        <p:spPr>
          <a:xfrm>
            <a:off x="178372" y="321973"/>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Overall Budget</a:t>
            </a:r>
            <a:br>
              <a:rPr lang="en-US" sz="3200" b="1" dirty="0">
                <a:latin typeface="+mj-lt"/>
              </a:rPr>
            </a:br>
            <a:endParaRPr lang="en-US" sz="3200" b="1" dirty="0">
              <a:latin typeface="+mj-lt"/>
            </a:endParaRPr>
          </a:p>
        </p:txBody>
      </p: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Chart 1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989839745"/>
              </p:ext>
            </p:extLst>
          </p:nvPr>
        </p:nvGraphicFramePr>
        <p:xfrm>
          <a:off x="171450" y="1095374"/>
          <a:ext cx="8763000" cy="526095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23688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Office of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68516"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4"/>
          <p:cNvSpPr>
            <a:spLocks noGrp="1"/>
          </p:cNvSpPr>
          <p:nvPr>
            <p:ph type="title"/>
          </p:nvPr>
        </p:nvSpPr>
        <p:spPr>
          <a:xfrm>
            <a:off x="228600" y="152400"/>
            <a:ext cx="7239000" cy="868362"/>
          </a:xfrm>
        </p:spPr>
        <p:txBody>
          <a:bodyPr>
            <a:normAutofit/>
          </a:bodyPr>
          <a:lstStyle/>
          <a:p>
            <a:pPr algn="l"/>
            <a:r>
              <a:rPr lang="en-US" sz="2800" b="1" dirty="0"/>
              <a:t>Budget Overview</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35</a:t>
            </a:fld>
            <a:endParaRPr lang="en-US"/>
          </a:p>
        </p:txBody>
      </p:sp>
      <p:graphicFrame>
        <p:nvGraphicFramePr>
          <p:cNvPr id="10" name="Chart 9">
            <a:extLst>
              <a:ext uri="{FF2B5EF4-FFF2-40B4-BE49-F238E27FC236}">
                <a16:creationId xmlns:a16="http://schemas.microsoft.com/office/drawing/2014/main" id="{00000000-0008-0000-0200-000005000000}"/>
              </a:ext>
            </a:extLst>
          </p:cNvPr>
          <p:cNvGraphicFramePr>
            <a:graphicFrameLocks/>
          </p:cNvGraphicFramePr>
          <p:nvPr>
            <p:extLst>
              <p:ext uri="{D42A27DB-BD31-4B8C-83A1-F6EECF244321}">
                <p14:modId xmlns:p14="http://schemas.microsoft.com/office/powerpoint/2010/main" val="1247314762"/>
              </p:ext>
            </p:extLst>
          </p:nvPr>
        </p:nvGraphicFramePr>
        <p:xfrm>
          <a:off x="228600" y="1200151"/>
          <a:ext cx="8705850" cy="50482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62919349"/>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Office of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0387"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4"/>
          <p:cNvSpPr>
            <a:spLocks noGrp="1"/>
          </p:cNvSpPr>
          <p:nvPr>
            <p:ph type="title"/>
          </p:nvPr>
        </p:nvSpPr>
        <p:spPr>
          <a:xfrm>
            <a:off x="228600" y="152400"/>
            <a:ext cx="7239000" cy="868362"/>
          </a:xfrm>
        </p:spPr>
        <p:txBody>
          <a:bodyPr>
            <a:normAutofit/>
          </a:bodyPr>
          <a:lstStyle/>
          <a:p>
            <a:pPr algn="l"/>
            <a:r>
              <a:rPr lang="en-US" sz="2800" b="1" dirty="0"/>
              <a:t>Budget Overview</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36</a:t>
            </a:fld>
            <a:endParaRPr lang="en-US"/>
          </a:p>
        </p:txBody>
      </p:sp>
      <p:pic>
        <p:nvPicPr>
          <p:cNvPr id="3" name="Picture 2">
            <a:extLst>
              <a:ext uri="{FF2B5EF4-FFF2-40B4-BE49-F238E27FC236}">
                <a16:creationId xmlns:a16="http://schemas.microsoft.com/office/drawing/2014/main" id="{CD93E214-4A26-744D-9A5A-DE018D1DEBB4}"/>
              </a:ext>
            </a:extLst>
          </p:cNvPr>
          <p:cNvPicPr>
            <a:picLocks noChangeAspect="1"/>
          </p:cNvPicPr>
          <p:nvPr/>
        </p:nvPicPr>
        <p:blipFill>
          <a:blip r:embed="rId5"/>
          <a:stretch>
            <a:fillRect/>
          </a:stretch>
        </p:blipFill>
        <p:spPr>
          <a:xfrm>
            <a:off x="374394" y="1514948"/>
            <a:ext cx="8395211" cy="4184650"/>
          </a:xfrm>
          <a:prstGeom prst="rect">
            <a:avLst/>
          </a:prstGeom>
        </p:spPr>
      </p:pic>
    </p:spTree>
    <p:extLst>
      <p:ext uri="{BB962C8B-B14F-4D97-AF65-F5344CB8AC3E}">
        <p14:creationId xmlns:p14="http://schemas.microsoft.com/office/powerpoint/2010/main" val="4153009452"/>
      </p:ext>
    </p:extLst>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83252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400" b="1" dirty="0"/>
              <a:t>Governor’s General Fund Budget Recommendation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37</a:t>
            </a:fld>
            <a:endParaRPr lang="en-US"/>
          </a:p>
        </p:txBody>
      </p:sp>
      <p:sp>
        <p:nvSpPr>
          <p:cNvPr id="11" name="Rectangle 3">
            <a:extLst>
              <a:ext uri="{FF2B5EF4-FFF2-40B4-BE49-F238E27FC236}">
                <a16:creationId xmlns:a16="http://schemas.microsoft.com/office/drawing/2014/main" id="{D9DB10B9-42ED-F24F-A164-E53020FD8042}"/>
              </a:ext>
            </a:extLst>
          </p:cNvPr>
          <p:cNvSpPr txBox="1">
            <a:spLocks noChangeArrowheads="1"/>
          </p:cNvSpPr>
          <p:nvPr/>
        </p:nvSpPr>
        <p:spPr>
          <a:xfrm>
            <a:off x="1905000"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7</a:t>
            </a:r>
            <a:r>
              <a:rPr kumimoji="0" lang="en-US" sz="2000" b="0" i="0" u="sng" strike="noStrike" kern="1200" cap="none" spc="0" normalizeH="0" baseline="30000" noProof="0" dirty="0">
                <a:ln>
                  <a:noFill/>
                </a:ln>
                <a:solidFill>
                  <a:schemeClr val="tx1"/>
                </a:solidFill>
                <a:effectLst/>
                <a:uLnTx/>
                <a:uFillTx/>
              </a:rPr>
              <a:t>th</a:t>
            </a:r>
            <a:r>
              <a:rPr kumimoji="0" lang="en-US" sz="2000" b="0" i="0" u="sng" strike="noStrike" kern="1200" cap="none" spc="0" normalizeH="0" baseline="0" noProof="0" dirty="0">
                <a:ln>
                  <a:noFill/>
                </a:ln>
                <a:solidFill>
                  <a:schemeClr val="tx1"/>
                </a:solidFill>
                <a:effectLst/>
                <a:uLnTx/>
                <a:uFillTx/>
              </a:rPr>
              <a:t> SS</a:t>
            </a:r>
          </a:p>
          <a:p>
            <a:pPr marR="0" lvl="0" algn="r" defTabSz="914400" rtl="0" eaLnBrk="1" fontAlgn="auto" latinLnBrk="0" hangingPunct="1">
              <a:lnSpc>
                <a:spcPct val="80000"/>
              </a:lnSpc>
              <a:spcBef>
                <a:spcPct val="20000"/>
              </a:spcBef>
              <a:spcAft>
                <a:spcPts val="0"/>
              </a:spcAft>
              <a:buClrTx/>
              <a:buSzTx/>
              <a:tabLst/>
              <a:defRPr/>
            </a:pPr>
            <a:r>
              <a:rPr lang="en-US" sz="2000" u="sng" dirty="0"/>
              <a:t>Base</a:t>
            </a:r>
            <a:endParaRPr kumimoji="0" lang="en-US" sz="2000" b="0" i="0" u="sng"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3,201.7</a:t>
            </a:r>
          </a:p>
          <a:p>
            <a:pPr marR="0" lvl="0" algn="r" defTabSz="914400" rtl="0" eaLnBrk="1" fontAlgn="auto" latinLnBrk="0" hangingPunct="1">
              <a:lnSpc>
                <a:spcPct val="80000"/>
              </a:lnSpc>
              <a:spcBef>
                <a:spcPct val="20000"/>
              </a:spcBef>
              <a:spcAft>
                <a:spcPts val="0"/>
              </a:spcAft>
              <a:buClrTx/>
              <a:buSzTx/>
              <a:tabLst/>
              <a:defRPr/>
            </a:pPr>
            <a:r>
              <a:rPr lang="en-US" sz="2000" u="sng" dirty="0"/>
              <a:t>49,493.8</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51,112.6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51,112.6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2,465.6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-882.7</a:t>
            </a:r>
          </a:p>
        </p:txBody>
      </p:sp>
      <p:sp>
        <p:nvSpPr>
          <p:cNvPr id="14" name="Rectangle 3">
            <a:extLst>
              <a:ext uri="{FF2B5EF4-FFF2-40B4-BE49-F238E27FC236}">
                <a16:creationId xmlns:a16="http://schemas.microsoft.com/office/drawing/2014/main" id="{F66578F1-E00F-104F-AE08-790FA184C9B8}"/>
              </a:ext>
            </a:extLst>
          </p:cNvPr>
          <p:cNvSpPr txBox="1">
            <a:spLocks noChangeArrowheads="1"/>
          </p:cNvSpPr>
          <p:nvPr/>
        </p:nvSpPr>
        <p:spPr>
          <a:xfrm>
            <a:off x="0" y="1227684"/>
            <a:ext cx="2223746" cy="5335588"/>
          </a:xfrm>
          <a:prstGeom prst="rect">
            <a:avLst/>
          </a:prstGeom>
        </p:spPr>
        <p:txBody>
          <a:bodyPr>
            <a:normAutofit/>
          </a:bodyPr>
          <a:lstStyle/>
          <a:p>
            <a:pPr marR="0" lvl="0" algn="l" defTabSz="914400" rtl="0" eaLnBrk="1" fontAlgn="auto" latinLnBrk="0" hangingPunct="1">
              <a:lnSpc>
                <a:spcPct val="80000"/>
              </a:lnSpc>
              <a:spcBef>
                <a:spcPct val="20000"/>
              </a:spcBef>
              <a:spcAft>
                <a:spcPts val="0"/>
              </a:spcAft>
              <a:buClrTx/>
              <a:buSzTx/>
              <a:tabLst/>
              <a:defRPr/>
            </a:pPr>
            <a:r>
              <a:rPr lang="en-US" sz="2000" u="sng" dirty="0"/>
              <a:t>FY 2022-23</a:t>
            </a:r>
          </a:p>
          <a:p>
            <a:pPr>
              <a:lnSpc>
                <a:spcPct val="80000"/>
              </a:lnSpc>
              <a:spcBef>
                <a:spcPct val="20000"/>
              </a:spcBef>
              <a:defRPr/>
            </a:pPr>
            <a:r>
              <a:rPr lang="en-US" sz="1200" i="1" dirty="0"/>
              <a:t>($ in 000s)</a:t>
            </a: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Carryforward</a:t>
            </a:r>
          </a:p>
          <a:p>
            <a:pPr marR="0" lvl="0" algn="r" defTabSz="914400" rtl="0" eaLnBrk="1" fontAlgn="auto" latinLnBrk="0" hangingPunct="1">
              <a:lnSpc>
                <a:spcPct val="80000"/>
              </a:lnSpc>
              <a:spcBef>
                <a:spcPct val="20000"/>
              </a:spcBef>
              <a:spcAft>
                <a:spcPts val="0"/>
              </a:spcAft>
              <a:buClrTx/>
              <a:buSzTx/>
              <a:tabLst/>
              <a:defRPr/>
            </a:pPr>
            <a:r>
              <a:rPr lang="en-US" sz="2000" u="sng" dirty="0"/>
              <a:t>Current Revenues</a:t>
            </a:r>
          </a:p>
          <a:p>
            <a:pPr marR="0" lvl="0" algn="r" defTabSz="914400" rtl="0" eaLnBrk="1" fontAlgn="auto" latinLnBrk="0" hangingPunct="1">
              <a:lnSpc>
                <a:spcPct val="80000"/>
              </a:lnSpc>
              <a:spcBef>
                <a:spcPct val="20000"/>
              </a:spcBef>
              <a:spcAft>
                <a:spcPts val="0"/>
              </a:spcAft>
              <a:buClrTx/>
              <a:buSzTx/>
              <a:tabLst/>
              <a:defRPr/>
            </a:pPr>
            <a:r>
              <a:rPr lang="en-US" sz="2000" dirty="0"/>
              <a:t>Total Revenues</a:t>
            </a:r>
            <a:endParaRPr kumimoji="0" lang="en-US" sz="2000" b="0" i="0" strike="noStrike" kern="1200" cap="none" spc="0" normalizeH="0" baseline="0" noProof="0" dirty="0">
              <a:ln>
                <a:noFill/>
              </a:ln>
              <a:solidFill>
                <a:schemeClr val="tx1"/>
              </a:solidFill>
              <a:effectLst/>
              <a:uLnTx/>
              <a:uFillTx/>
            </a:endParaRP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Spending</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Reserves</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Budgetary Balance</a:t>
            </a:r>
          </a:p>
        </p:txBody>
      </p:sp>
      <p:sp>
        <p:nvSpPr>
          <p:cNvPr id="15" name="Rectangle 3">
            <a:extLst>
              <a:ext uri="{FF2B5EF4-FFF2-40B4-BE49-F238E27FC236}">
                <a16:creationId xmlns:a16="http://schemas.microsoft.com/office/drawing/2014/main" id="{88477156-B325-1A4A-8D1A-1EE1EC2E323A}"/>
              </a:ext>
            </a:extLst>
          </p:cNvPr>
          <p:cNvSpPr txBox="1">
            <a:spLocks noChangeArrowheads="1"/>
          </p:cNvSpPr>
          <p:nvPr/>
        </p:nvSpPr>
        <p:spPr>
          <a:xfrm>
            <a:off x="3498227"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Gov’s </a:t>
            </a:r>
          </a:p>
          <a:p>
            <a:pPr marR="0" lvl="0" algn="r" defTabSz="914400" rtl="0" eaLnBrk="1" fontAlgn="auto" latinLnBrk="0" hangingPunct="1">
              <a:lnSpc>
                <a:spcPct val="80000"/>
              </a:lnSpc>
              <a:spcBef>
                <a:spcPct val="20000"/>
              </a:spcBef>
              <a:spcAft>
                <a:spcPts val="0"/>
              </a:spcAft>
              <a:buClrTx/>
              <a:buSzTx/>
              <a:tabLst/>
              <a:defRPr/>
            </a:pPr>
            <a:r>
              <a:rPr lang="en-US" sz="2000" u="sng" dirty="0"/>
              <a:t>Rec</a:t>
            </a:r>
            <a:endParaRPr kumimoji="0" lang="en-US" sz="2000" b="0" i="0" u="sng"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3,025.5</a:t>
            </a:r>
          </a:p>
          <a:p>
            <a:pPr marR="0" lvl="0" algn="r" defTabSz="914400" rtl="0" eaLnBrk="1" fontAlgn="auto" latinLnBrk="0" hangingPunct="1">
              <a:lnSpc>
                <a:spcPct val="80000"/>
              </a:lnSpc>
              <a:spcBef>
                <a:spcPct val="20000"/>
              </a:spcBef>
              <a:spcAft>
                <a:spcPts val="0"/>
              </a:spcAft>
              <a:buClrTx/>
              <a:buSzTx/>
              <a:tabLst/>
              <a:defRPr/>
            </a:pPr>
            <a:r>
              <a:rPr lang="en-US" sz="2000" u="sng" dirty="0"/>
              <a:t>51,156.9</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51,182.4</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52,415.6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1,297.3</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469.5</a:t>
            </a:r>
          </a:p>
        </p:txBody>
      </p:sp>
      <p:sp>
        <p:nvSpPr>
          <p:cNvPr id="16" name="Rectangle 3">
            <a:extLst>
              <a:ext uri="{FF2B5EF4-FFF2-40B4-BE49-F238E27FC236}">
                <a16:creationId xmlns:a16="http://schemas.microsoft.com/office/drawing/2014/main" id="{8280B6E7-E905-FE4D-A56A-97CF5D068B9D}"/>
              </a:ext>
            </a:extLst>
          </p:cNvPr>
          <p:cNvSpPr txBox="1">
            <a:spLocks noChangeArrowheads="1"/>
          </p:cNvSpPr>
          <p:nvPr/>
        </p:nvSpPr>
        <p:spPr>
          <a:xfrm>
            <a:off x="5278013"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Difference</a:t>
            </a: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-176.2</a:t>
            </a:r>
          </a:p>
          <a:p>
            <a:pPr marR="0" lvl="0" algn="r" defTabSz="914400" rtl="0" eaLnBrk="1" fontAlgn="auto" latinLnBrk="0" hangingPunct="1">
              <a:lnSpc>
                <a:spcPct val="80000"/>
              </a:lnSpc>
              <a:spcBef>
                <a:spcPct val="20000"/>
              </a:spcBef>
              <a:spcAft>
                <a:spcPts val="0"/>
              </a:spcAft>
              <a:buClrTx/>
              <a:buSzTx/>
              <a:tabLst/>
              <a:defRPr/>
            </a:pPr>
            <a:r>
              <a:rPr lang="en-US" sz="2000" u="sng" dirty="0"/>
              <a:t>1,663.1</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1,244.5</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1,303.0</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-1,168.3</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1,352.2</a:t>
            </a:r>
          </a:p>
        </p:txBody>
      </p:sp>
      <p:cxnSp>
        <p:nvCxnSpPr>
          <p:cNvPr id="3" name="Straight Connector 2">
            <a:extLst>
              <a:ext uri="{FF2B5EF4-FFF2-40B4-BE49-F238E27FC236}">
                <a16:creationId xmlns:a16="http://schemas.microsoft.com/office/drawing/2014/main" id="{5DDEAE89-9719-5645-A52A-0ECE4446ECB8}"/>
              </a:ext>
            </a:extLst>
          </p:cNvPr>
          <p:cNvCxnSpPr/>
          <p:nvPr/>
        </p:nvCxnSpPr>
        <p:spPr>
          <a:xfrm>
            <a:off x="4419600" y="1420229"/>
            <a:ext cx="0" cy="376137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558A7C-0C8A-D24A-A253-86F8A1583E30}"/>
              </a:ext>
            </a:extLst>
          </p:cNvPr>
          <p:cNvCxnSpPr/>
          <p:nvPr/>
        </p:nvCxnSpPr>
        <p:spPr>
          <a:xfrm>
            <a:off x="6019800" y="1420229"/>
            <a:ext cx="0" cy="3761371"/>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4815"/>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83354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400" b="1" dirty="0"/>
              <a:t>Governor’s General Fund Budget Recommendation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38</a:t>
            </a:fld>
            <a:endParaRPr lang="en-US"/>
          </a:p>
        </p:txBody>
      </p:sp>
      <p:sp>
        <p:nvSpPr>
          <p:cNvPr id="11" name="Rectangle 3">
            <a:extLst>
              <a:ext uri="{FF2B5EF4-FFF2-40B4-BE49-F238E27FC236}">
                <a16:creationId xmlns:a16="http://schemas.microsoft.com/office/drawing/2014/main" id="{D9DB10B9-42ED-F24F-A164-E53020FD8042}"/>
              </a:ext>
            </a:extLst>
          </p:cNvPr>
          <p:cNvSpPr txBox="1">
            <a:spLocks noChangeArrowheads="1"/>
          </p:cNvSpPr>
          <p:nvPr/>
        </p:nvSpPr>
        <p:spPr>
          <a:xfrm>
            <a:off x="1905000"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7</a:t>
            </a:r>
            <a:r>
              <a:rPr kumimoji="0" lang="en-US" sz="2000" b="0" i="0" u="sng" strike="noStrike" kern="1200" cap="none" spc="0" normalizeH="0" baseline="30000" noProof="0" dirty="0">
                <a:ln>
                  <a:noFill/>
                </a:ln>
                <a:solidFill>
                  <a:schemeClr val="tx1"/>
                </a:solidFill>
                <a:effectLst/>
                <a:uLnTx/>
                <a:uFillTx/>
              </a:rPr>
              <a:t>th</a:t>
            </a:r>
            <a:r>
              <a:rPr kumimoji="0" lang="en-US" sz="2000" b="0" i="0" u="sng" strike="noStrike" kern="1200" cap="none" spc="0" normalizeH="0" baseline="0" noProof="0" dirty="0">
                <a:ln>
                  <a:noFill/>
                </a:ln>
                <a:solidFill>
                  <a:schemeClr val="tx1"/>
                </a:solidFill>
                <a:effectLst/>
                <a:uLnTx/>
                <a:uFillTx/>
              </a:rPr>
              <a:t> SS</a:t>
            </a:r>
          </a:p>
          <a:p>
            <a:pPr marR="0" lvl="0" algn="r" defTabSz="914400" rtl="0" eaLnBrk="1" fontAlgn="auto" latinLnBrk="0" hangingPunct="1">
              <a:lnSpc>
                <a:spcPct val="80000"/>
              </a:lnSpc>
              <a:spcBef>
                <a:spcPct val="20000"/>
              </a:spcBef>
              <a:spcAft>
                <a:spcPts val="0"/>
              </a:spcAft>
              <a:buClrTx/>
              <a:buSzTx/>
              <a:tabLst/>
              <a:defRPr/>
            </a:pPr>
            <a:r>
              <a:rPr lang="en-US" sz="2000" u="sng" dirty="0"/>
              <a:t>Base</a:t>
            </a:r>
            <a:endParaRPr kumimoji="0" lang="en-US" sz="2000" b="0" i="0" u="sng"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1,582.9</a:t>
            </a:r>
          </a:p>
          <a:p>
            <a:pPr marR="0" lvl="0" algn="r" defTabSz="914400" rtl="0" eaLnBrk="1" fontAlgn="auto" latinLnBrk="0" hangingPunct="1">
              <a:lnSpc>
                <a:spcPct val="80000"/>
              </a:lnSpc>
              <a:spcBef>
                <a:spcPct val="20000"/>
              </a:spcBef>
              <a:spcAft>
                <a:spcPts val="0"/>
              </a:spcAft>
              <a:buClrTx/>
              <a:buSzTx/>
              <a:tabLst/>
              <a:defRPr/>
            </a:pPr>
            <a:r>
              <a:rPr lang="en-US" sz="2000" u="sng" dirty="0"/>
              <a:t>53.085.3</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54,668.2</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53,637.1</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2,654.6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-1,623.5</a:t>
            </a:r>
          </a:p>
        </p:txBody>
      </p:sp>
      <p:sp>
        <p:nvSpPr>
          <p:cNvPr id="14" name="Rectangle 3">
            <a:extLst>
              <a:ext uri="{FF2B5EF4-FFF2-40B4-BE49-F238E27FC236}">
                <a16:creationId xmlns:a16="http://schemas.microsoft.com/office/drawing/2014/main" id="{F66578F1-E00F-104F-AE08-790FA184C9B8}"/>
              </a:ext>
            </a:extLst>
          </p:cNvPr>
          <p:cNvSpPr txBox="1">
            <a:spLocks noChangeArrowheads="1"/>
          </p:cNvSpPr>
          <p:nvPr/>
        </p:nvSpPr>
        <p:spPr>
          <a:xfrm>
            <a:off x="-4698" y="1187013"/>
            <a:ext cx="2223746" cy="5335588"/>
          </a:xfrm>
          <a:prstGeom prst="rect">
            <a:avLst/>
          </a:prstGeom>
        </p:spPr>
        <p:txBody>
          <a:bodyPr>
            <a:normAutofit/>
          </a:bodyPr>
          <a:lstStyle/>
          <a:p>
            <a:pPr marR="0" lvl="0" algn="l" defTabSz="914400" rtl="0" eaLnBrk="1" fontAlgn="auto" latinLnBrk="0" hangingPunct="1">
              <a:lnSpc>
                <a:spcPct val="80000"/>
              </a:lnSpc>
              <a:spcBef>
                <a:spcPct val="20000"/>
              </a:spcBef>
              <a:spcAft>
                <a:spcPts val="0"/>
              </a:spcAft>
              <a:buClrTx/>
              <a:buSzTx/>
              <a:tabLst/>
              <a:defRPr/>
            </a:pPr>
            <a:r>
              <a:rPr lang="en-US" sz="2000" u="sng" dirty="0"/>
              <a:t>FY 2024-25</a:t>
            </a:r>
          </a:p>
          <a:p>
            <a:pPr marR="0" lvl="0" algn="l" defTabSz="914400" rtl="0" eaLnBrk="1" fontAlgn="auto" latinLnBrk="0" hangingPunct="1">
              <a:lnSpc>
                <a:spcPct val="80000"/>
              </a:lnSpc>
              <a:spcBef>
                <a:spcPct val="20000"/>
              </a:spcBef>
              <a:spcAft>
                <a:spcPts val="0"/>
              </a:spcAft>
              <a:buClrTx/>
              <a:buSzTx/>
              <a:tabLst/>
              <a:defRPr/>
            </a:pPr>
            <a:r>
              <a:rPr lang="en-US" sz="1200" dirty="0"/>
              <a:t>($ in 000s)</a:t>
            </a: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endParaRPr kumimoji="0" lang="en-US" sz="2000" b="0" i="0" strike="noStrike" kern="1200" cap="none" spc="0" normalizeH="0" baseline="0" noProof="0" dirty="0">
              <a:ln>
                <a:noFill/>
              </a:ln>
              <a:solidFill>
                <a:schemeClr val="tx1"/>
              </a:solidFill>
              <a:effectLst/>
              <a:uLnTx/>
              <a:uFillTx/>
            </a:endParaRP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Carryforward</a:t>
            </a:r>
          </a:p>
          <a:p>
            <a:pPr marR="0" lvl="0" algn="r" defTabSz="914400" rtl="0" eaLnBrk="1" fontAlgn="auto" latinLnBrk="0" hangingPunct="1">
              <a:lnSpc>
                <a:spcPct val="80000"/>
              </a:lnSpc>
              <a:spcBef>
                <a:spcPct val="20000"/>
              </a:spcBef>
              <a:spcAft>
                <a:spcPts val="0"/>
              </a:spcAft>
              <a:buClrTx/>
              <a:buSzTx/>
              <a:tabLst/>
              <a:defRPr/>
            </a:pPr>
            <a:r>
              <a:rPr lang="en-US" sz="2000" u="sng" dirty="0"/>
              <a:t>Current Revenues</a:t>
            </a:r>
          </a:p>
          <a:p>
            <a:pPr marR="0" lvl="0" algn="r" defTabSz="914400" rtl="0" eaLnBrk="1" fontAlgn="auto" latinLnBrk="0" hangingPunct="1">
              <a:lnSpc>
                <a:spcPct val="80000"/>
              </a:lnSpc>
              <a:spcBef>
                <a:spcPct val="20000"/>
              </a:spcBef>
              <a:spcAft>
                <a:spcPts val="0"/>
              </a:spcAft>
              <a:buClrTx/>
              <a:buSzTx/>
              <a:tabLst/>
              <a:defRPr/>
            </a:pPr>
            <a:r>
              <a:rPr lang="en-US" sz="2000" dirty="0"/>
              <a:t>Total Revenues</a:t>
            </a:r>
            <a:endParaRPr kumimoji="0" lang="en-US" sz="2000" b="0" i="0" strike="noStrike" kern="1200" cap="none" spc="0" normalizeH="0" baseline="0" noProof="0" dirty="0">
              <a:ln>
                <a:noFill/>
              </a:ln>
              <a:solidFill>
                <a:schemeClr val="tx1"/>
              </a:solidFill>
              <a:effectLst/>
              <a:uLnTx/>
              <a:uFillTx/>
            </a:endParaRP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Spending</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Reserves</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Budgetary Balance</a:t>
            </a:r>
          </a:p>
        </p:txBody>
      </p:sp>
      <p:sp>
        <p:nvSpPr>
          <p:cNvPr id="15" name="Rectangle 3">
            <a:extLst>
              <a:ext uri="{FF2B5EF4-FFF2-40B4-BE49-F238E27FC236}">
                <a16:creationId xmlns:a16="http://schemas.microsoft.com/office/drawing/2014/main" id="{88477156-B325-1A4A-8D1A-1EE1EC2E323A}"/>
              </a:ext>
            </a:extLst>
          </p:cNvPr>
          <p:cNvSpPr txBox="1">
            <a:spLocks noChangeArrowheads="1"/>
          </p:cNvSpPr>
          <p:nvPr/>
        </p:nvSpPr>
        <p:spPr>
          <a:xfrm>
            <a:off x="3498227"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Gov’s </a:t>
            </a:r>
          </a:p>
          <a:p>
            <a:pPr marR="0" lvl="0" algn="r" defTabSz="914400" rtl="0" eaLnBrk="1" fontAlgn="auto" latinLnBrk="0" hangingPunct="1">
              <a:lnSpc>
                <a:spcPct val="80000"/>
              </a:lnSpc>
              <a:spcBef>
                <a:spcPct val="20000"/>
              </a:spcBef>
              <a:spcAft>
                <a:spcPts val="0"/>
              </a:spcAft>
              <a:buClrTx/>
              <a:buSzTx/>
              <a:tabLst/>
              <a:defRPr/>
            </a:pPr>
            <a:r>
              <a:rPr lang="en-US" sz="2000" u="sng" dirty="0"/>
              <a:t>Rec</a:t>
            </a:r>
            <a:endParaRPr kumimoji="0" lang="en-US" sz="2000" b="0" i="0" u="sng" strike="noStrike" kern="1200" cap="none" spc="0" normalizeH="0" baseline="0" noProof="0" dirty="0">
              <a:ln>
                <a:noFill/>
              </a:ln>
              <a:solidFill>
                <a:schemeClr val="tx1"/>
              </a:solidFill>
              <a:effectLst/>
              <a:uLnTx/>
              <a:uFillTx/>
            </a:endParaRP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1,766.8</a:t>
            </a:r>
          </a:p>
          <a:p>
            <a:pPr marR="0" lvl="0" algn="r" defTabSz="914400" rtl="0" eaLnBrk="1" fontAlgn="auto" latinLnBrk="0" hangingPunct="1">
              <a:lnSpc>
                <a:spcPct val="80000"/>
              </a:lnSpc>
              <a:spcBef>
                <a:spcPct val="20000"/>
              </a:spcBef>
              <a:spcAft>
                <a:spcPts val="0"/>
              </a:spcAft>
              <a:buClrTx/>
              <a:buSzTx/>
              <a:tabLst/>
              <a:defRPr/>
            </a:pPr>
            <a:r>
              <a:rPr lang="en-US" sz="2000" u="sng" dirty="0"/>
              <a:t>54,576.3</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56,343.1</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55,288.6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1,297.3</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-242.9</a:t>
            </a:r>
          </a:p>
        </p:txBody>
      </p:sp>
      <p:sp>
        <p:nvSpPr>
          <p:cNvPr id="16" name="Rectangle 3">
            <a:extLst>
              <a:ext uri="{FF2B5EF4-FFF2-40B4-BE49-F238E27FC236}">
                <a16:creationId xmlns:a16="http://schemas.microsoft.com/office/drawing/2014/main" id="{8280B6E7-E905-FE4D-A56A-97CF5D068B9D}"/>
              </a:ext>
            </a:extLst>
          </p:cNvPr>
          <p:cNvSpPr txBox="1">
            <a:spLocks noChangeArrowheads="1"/>
          </p:cNvSpPr>
          <p:nvPr/>
        </p:nvSpPr>
        <p:spPr>
          <a:xfrm>
            <a:off x="5278013" y="1420229"/>
            <a:ext cx="2223746" cy="5285371"/>
          </a:xfrm>
          <a:prstGeom prst="rect">
            <a:avLst/>
          </a:prstGeom>
        </p:spPr>
        <p:txBody>
          <a:bodyPr>
            <a:normAutofit/>
          </a:bodyPr>
          <a:lstStyle/>
          <a:p>
            <a:pPr marR="0" lvl="0" algn="r" defTabSz="914400" rtl="0" eaLnBrk="1" fontAlgn="auto" latinLnBrk="0" hangingPunct="1">
              <a:lnSpc>
                <a:spcPct val="80000"/>
              </a:lnSpc>
              <a:spcBef>
                <a:spcPct val="20000"/>
              </a:spcBef>
              <a:spcAft>
                <a:spcPts val="0"/>
              </a:spcAft>
              <a:buClrTx/>
              <a:buSzTx/>
              <a:tabLst/>
              <a:defRPr/>
            </a:pPr>
            <a:r>
              <a:rPr kumimoji="0" lang="en-US" sz="2000" b="0" i="0" u="sng" strike="noStrike" kern="1200" cap="none" spc="0" normalizeH="0" baseline="0" noProof="0" dirty="0">
                <a:ln>
                  <a:noFill/>
                </a:ln>
                <a:solidFill>
                  <a:schemeClr val="tx1"/>
                </a:solidFill>
                <a:effectLst/>
                <a:uLnTx/>
                <a:uFillTx/>
              </a:rPr>
              <a:t>Difference</a:t>
            </a:r>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l" defTabSz="914400" rtl="0" eaLnBrk="1" fontAlgn="auto" latinLnBrk="0" hangingPunct="1">
              <a:lnSpc>
                <a:spcPct val="80000"/>
              </a:lnSpc>
              <a:spcBef>
                <a:spcPct val="20000"/>
              </a:spcBef>
              <a:spcAft>
                <a:spcPts val="0"/>
              </a:spcAft>
              <a:buClrTx/>
              <a:buSzTx/>
              <a:tabLst/>
              <a:defRPr/>
            </a:pPr>
            <a:endParaRPr lang="en-US" sz="2000" u="sng"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-1,258.7</a:t>
            </a:r>
          </a:p>
          <a:p>
            <a:pPr marR="0" lvl="0" algn="r" defTabSz="914400" rtl="0" eaLnBrk="1" fontAlgn="auto" latinLnBrk="0" hangingPunct="1">
              <a:lnSpc>
                <a:spcPct val="80000"/>
              </a:lnSpc>
              <a:spcBef>
                <a:spcPct val="20000"/>
              </a:spcBef>
              <a:spcAft>
                <a:spcPts val="0"/>
              </a:spcAft>
              <a:buClrTx/>
              <a:buSzTx/>
              <a:tabLst/>
              <a:defRPr/>
            </a:pPr>
            <a:r>
              <a:rPr lang="en-US" sz="2000" u="sng" dirty="0"/>
              <a:t>3,419.3</a:t>
            </a:r>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2,160.6</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1,303.0</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-1,168.3</a:t>
            </a:r>
          </a:p>
          <a:p>
            <a:pPr marR="0" lvl="0" algn="r" defTabSz="914400" rtl="0" eaLnBrk="1" fontAlgn="auto" latinLnBrk="0" hangingPunct="1">
              <a:lnSpc>
                <a:spcPct val="80000"/>
              </a:lnSpc>
              <a:spcBef>
                <a:spcPct val="20000"/>
              </a:spcBef>
              <a:spcAft>
                <a:spcPts val="0"/>
              </a:spcAft>
              <a:buClrTx/>
              <a:buSzTx/>
              <a:tabLst/>
              <a:defRPr/>
            </a:pPr>
            <a:endParaRPr lang="en-US" sz="2000" dirty="0"/>
          </a:p>
          <a:p>
            <a:pPr marR="0" lvl="0" algn="r" defTabSz="914400" rtl="0" eaLnBrk="1" fontAlgn="auto" latinLnBrk="0" hangingPunct="1">
              <a:lnSpc>
                <a:spcPct val="80000"/>
              </a:lnSpc>
              <a:spcBef>
                <a:spcPct val="20000"/>
              </a:spcBef>
              <a:spcAft>
                <a:spcPts val="0"/>
              </a:spcAft>
              <a:buClrTx/>
              <a:buSzTx/>
              <a:tabLst/>
              <a:defRPr/>
            </a:pPr>
            <a:r>
              <a:rPr kumimoji="0" lang="en-US" sz="2000" b="0" i="0" strike="noStrike" kern="1200" cap="none" spc="0" normalizeH="0" baseline="0" noProof="0" dirty="0">
                <a:ln>
                  <a:noFill/>
                </a:ln>
                <a:solidFill>
                  <a:schemeClr val="tx1"/>
                </a:solidFill>
                <a:effectLst/>
                <a:uLnTx/>
                <a:uFillTx/>
              </a:rPr>
              <a:t>1,380.7</a:t>
            </a:r>
          </a:p>
        </p:txBody>
      </p:sp>
      <p:cxnSp>
        <p:nvCxnSpPr>
          <p:cNvPr id="3" name="Straight Connector 2">
            <a:extLst>
              <a:ext uri="{FF2B5EF4-FFF2-40B4-BE49-F238E27FC236}">
                <a16:creationId xmlns:a16="http://schemas.microsoft.com/office/drawing/2014/main" id="{5DDEAE89-9719-5645-A52A-0ECE4446ECB8}"/>
              </a:ext>
            </a:extLst>
          </p:cNvPr>
          <p:cNvCxnSpPr/>
          <p:nvPr/>
        </p:nvCxnSpPr>
        <p:spPr>
          <a:xfrm>
            <a:off x="4419600" y="1420229"/>
            <a:ext cx="0" cy="376137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558A7C-0C8A-D24A-A253-86F8A1583E30}"/>
              </a:ext>
            </a:extLst>
          </p:cNvPr>
          <p:cNvCxnSpPr/>
          <p:nvPr/>
        </p:nvCxnSpPr>
        <p:spPr>
          <a:xfrm>
            <a:off x="6019800" y="1420229"/>
            <a:ext cx="0" cy="376137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8" name="Rectangle 3">
            <a:extLst>
              <a:ext uri="{FF2B5EF4-FFF2-40B4-BE49-F238E27FC236}">
                <a16:creationId xmlns:a16="http://schemas.microsoft.com/office/drawing/2014/main" id="{9436D4A5-EB1D-484E-A51B-8E136255F0E6}"/>
              </a:ext>
            </a:extLst>
          </p:cNvPr>
          <p:cNvSpPr txBox="1">
            <a:spLocks noChangeArrowheads="1"/>
          </p:cNvSpPr>
          <p:nvPr/>
        </p:nvSpPr>
        <p:spPr>
          <a:xfrm>
            <a:off x="3776449" y="5312047"/>
            <a:ext cx="4022226" cy="1341001"/>
          </a:xfrm>
          <a:prstGeom prst="rect">
            <a:avLst/>
          </a:prstGeom>
          <a:ln>
            <a:solidFill>
              <a:schemeClr val="accent1">
                <a:shade val="95000"/>
                <a:satMod val="105000"/>
              </a:schemeClr>
            </a:solidFill>
          </a:ln>
        </p:spPr>
        <p:txBody>
          <a:bodyPr>
            <a:normAutofit/>
          </a:bodyPr>
          <a:lstStyle/>
          <a:p>
            <a:pPr marR="0" lvl="0" defTabSz="914400" rtl="0" eaLnBrk="1" fontAlgn="auto" latinLnBrk="0" hangingPunct="1">
              <a:lnSpc>
                <a:spcPct val="80000"/>
              </a:lnSpc>
              <a:spcBef>
                <a:spcPct val="20000"/>
              </a:spcBef>
              <a:spcAft>
                <a:spcPts val="0"/>
              </a:spcAft>
              <a:buClrTx/>
              <a:buSzTx/>
              <a:tabLst/>
              <a:defRPr/>
            </a:pPr>
            <a:r>
              <a:rPr kumimoji="0" lang="en-US" sz="1600" b="0" i="1" u="sng" strike="noStrike" kern="1200" cap="none" spc="0" normalizeH="0" baseline="0" noProof="0" dirty="0">
                <a:ln>
                  <a:noFill/>
                </a:ln>
                <a:solidFill>
                  <a:schemeClr val="tx1"/>
                </a:solidFill>
                <a:effectLst/>
                <a:uLnTx/>
                <a:uFillTx/>
              </a:rPr>
              <a:t>Gov’s budget changes</a:t>
            </a:r>
            <a:r>
              <a:rPr lang="en-US" sz="1600" i="1" u="sng" dirty="0"/>
              <a:t>, FY 2021-2025</a:t>
            </a:r>
            <a:endParaRPr kumimoji="0" lang="en-US" sz="1600" b="0" i="1" strike="noStrike" kern="1200" cap="none" spc="0" normalizeH="0" baseline="0" noProof="0" dirty="0">
              <a:ln>
                <a:noFill/>
              </a:ln>
              <a:solidFill>
                <a:schemeClr val="tx1"/>
              </a:solidFill>
              <a:effectLst/>
              <a:uLnTx/>
              <a:uFillTx/>
            </a:endParaRPr>
          </a:p>
          <a:p>
            <a:pPr marR="0" lvl="0" algn="r" defTabSz="914400" rtl="0" eaLnBrk="1" fontAlgn="auto" latinLnBrk="0" hangingPunct="1">
              <a:lnSpc>
                <a:spcPct val="80000"/>
              </a:lnSpc>
              <a:spcBef>
                <a:spcPct val="20000"/>
              </a:spcBef>
              <a:spcAft>
                <a:spcPts val="0"/>
              </a:spcAft>
              <a:buClrTx/>
              <a:buSzTx/>
              <a:tabLst/>
              <a:defRPr/>
            </a:pPr>
            <a:endParaRPr lang="en-US" sz="1600" i="1" dirty="0"/>
          </a:p>
          <a:p>
            <a:pPr marR="0" lvl="0" defTabSz="914400" rtl="0" eaLnBrk="1" fontAlgn="auto" latinLnBrk="0" hangingPunct="1">
              <a:lnSpc>
                <a:spcPct val="80000"/>
              </a:lnSpc>
              <a:spcBef>
                <a:spcPct val="20000"/>
              </a:spcBef>
              <a:spcAft>
                <a:spcPts val="0"/>
              </a:spcAft>
              <a:buClrTx/>
              <a:buSzTx/>
              <a:tabLst/>
              <a:defRPr/>
            </a:pPr>
            <a:r>
              <a:rPr kumimoji="0" lang="en-US" sz="1600" b="0" i="1" strike="noStrike" kern="1200" cap="none" spc="0" normalizeH="0" baseline="0" noProof="0" dirty="0">
                <a:ln>
                  <a:noFill/>
                </a:ln>
                <a:solidFill>
                  <a:schemeClr val="tx1"/>
                </a:solidFill>
                <a:effectLst/>
                <a:uLnTx/>
                <a:uFillTx/>
              </a:rPr>
              <a:t>	Revenues:  3,161.0</a:t>
            </a:r>
          </a:p>
          <a:p>
            <a:pPr marR="0" lvl="0" defTabSz="914400" rtl="0" eaLnBrk="1" fontAlgn="auto" latinLnBrk="0" hangingPunct="1">
              <a:lnSpc>
                <a:spcPct val="80000"/>
              </a:lnSpc>
              <a:spcBef>
                <a:spcPct val="20000"/>
              </a:spcBef>
              <a:spcAft>
                <a:spcPts val="0"/>
              </a:spcAft>
              <a:buClrTx/>
              <a:buSzTx/>
              <a:tabLst/>
              <a:defRPr/>
            </a:pPr>
            <a:r>
              <a:rPr lang="en-US" sz="1600" i="1" dirty="0"/>
              <a:t>	Spending:  3,130.0</a:t>
            </a:r>
          </a:p>
          <a:p>
            <a:pPr marR="0" lvl="0" defTabSz="914400" rtl="0" eaLnBrk="1" fontAlgn="auto" latinLnBrk="0" hangingPunct="1">
              <a:lnSpc>
                <a:spcPct val="80000"/>
              </a:lnSpc>
              <a:spcBef>
                <a:spcPct val="20000"/>
              </a:spcBef>
              <a:spcAft>
                <a:spcPts val="0"/>
              </a:spcAft>
              <a:buClrTx/>
              <a:buSzTx/>
              <a:tabLst/>
              <a:defRPr/>
            </a:pPr>
            <a:r>
              <a:rPr kumimoji="0" lang="en-US" sz="1600" b="0" i="1" strike="noStrike" kern="1200" cap="none" spc="0" normalizeH="0" baseline="0" noProof="0" dirty="0">
                <a:ln>
                  <a:noFill/>
                </a:ln>
                <a:solidFill>
                  <a:schemeClr val="tx1"/>
                </a:solidFill>
                <a:effectLst/>
                <a:uLnTx/>
                <a:uFillTx/>
              </a:rPr>
              <a:t>	Reserves:  -1,357.3</a:t>
            </a:r>
          </a:p>
        </p:txBody>
      </p:sp>
    </p:spTree>
    <p:extLst>
      <p:ext uri="{BB962C8B-B14F-4D97-AF65-F5344CB8AC3E}">
        <p14:creationId xmlns:p14="http://schemas.microsoft.com/office/powerpoint/2010/main" val="4268001380"/>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83457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400" b="1" dirty="0"/>
              <a:t>Governor’s Budget Recommendation</a:t>
            </a:r>
          </a:p>
        </p:txBody>
      </p:sp>
      <p:graphicFrame>
        <p:nvGraphicFramePr>
          <p:cNvPr id="10" name="Chart 9"/>
          <p:cNvGraphicFramePr/>
          <p:nvPr/>
        </p:nvGraphicFramePr>
        <p:xfrm>
          <a:off x="575556" y="1249362"/>
          <a:ext cx="8263644" cy="5227638"/>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39</a:t>
            </a:fld>
            <a:endParaRPr lang="en-US"/>
          </a:p>
        </p:txBody>
      </p:sp>
    </p:spTree>
    <p:extLst>
      <p:ext uri="{BB962C8B-B14F-4D97-AF65-F5344CB8AC3E}">
        <p14:creationId xmlns:p14="http://schemas.microsoft.com/office/powerpoint/2010/main" val="1794059563"/>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228600" y="457200"/>
            <a:ext cx="6197152" cy="60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Role of Legislative Fiscal Staff</a:t>
            </a:r>
            <a:br>
              <a:rPr lang="en-US" sz="3200" b="1" dirty="0">
                <a:latin typeface="+mj-lt"/>
              </a:rPr>
            </a:br>
            <a:endParaRPr lang="en-US" sz="3200" b="1" dirty="0">
              <a:latin typeface="+mj-lt"/>
            </a:endParaRPr>
          </a:p>
        </p:txBody>
      </p:sp>
      <p:sp>
        <p:nvSpPr>
          <p:cNvPr id="3" name="Slide Number Placeholder 2"/>
          <p:cNvSpPr>
            <a:spLocks noGrp="1"/>
          </p:cNvSpPr>
          <p:nvPr>
            <p:ph type="sldNum" sz="quarter" idx="12"/>
          </p:nvPr>
        </p:nvSpPr>
        <p:spPr/>
        <p:txBody>
          <a:bodyPr/>
          <a:lstStyle/>
          <a:p>
            <a:fld id="{0F6F4C99-5A0F-4122-BE71-38F1EAF1D14C}" type="slidenum">
              <a:rPr lang="en-US" smtClean="0"/>
              <a:t>4</a:t>
            </a:fld>
            <a:endParaRPr lang="en-US"/>
          </a:p>
        </p:txBody>
      </p:sp>
      <p:graphicFrame>
        <p:nvGraphicFramePr>
          <p:cNvPr id="5" name="Table 4"/>
          <p:cNvGraphicFramePr>
            <a:graphicFrameLocks noGrp="1"/>
          </p:cNvGraphicFramePr>
          <p:nvPr/>
        </p:nvGraphicFramePr>
        <p:xfrm>
          <a:off x="5334000" y="0"/>
          <a:ext cx="3810000" cy="1283720"/>
        </p:xfrm>
        <a:graphic>
          <a:graphicData uri="http://schemas.openxmlformats.org/drawingml/2006/table">
            <a:tbl>
              <a:tblPr/>
              <a:tblGrid>
                <a:gridCol w="3810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41892"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45E30239-0ADA-5546-B341-A10950B61AA8}"/>
              </a:ext>
            </a:extLst>
          </p:cNvPr>
          <p:cNvSpPr txBox="1">
            <a:spLocks noChangeArrowheads="1"/>
          </p:cNvSpPr>
          <p:nvPr/>
        </p:nvSpPr>
        <p:spPr>
          <a:xfrm>
            <a:off x="595654" y="1276520"/>
            <a:ext cx="8028892" cy="5004556"/>
          </a:xfrm>
          <a:prstGeom prst="rect">
            <a:avLst/>
          </a:prstGeom>
        </p:spPr>
        <p:txBody>
          <a:bodyPr>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solidFill>
                  <a:schemeClr val="tx1"/>
                </a:solidFill>
                <a:effectLst/>
                <a:uLnTx/>
                <a:uFillTx/>
              </a:rPr>
              <a:t>Analyze spending and revenue proposals, including modeling of many proposed education and tax law changes.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lang="en-US" sz="2000" dirty="0"/>
          </a:p>
          <a:p>
            <a:pPr marL="342900" indent="-342900">
              <a:lnSpc>
                <a:spcPct val="80000"/>
              </a:lnSpc>
              <a:spcBef>
                <a:spcPct val="20000"/>
              </a:spcBef>
              <a:buFont typeface="Arial" pitchFamily="34" charset="0"/>
              <a:buChar char="•"/>
              <a:defRPr/>
            </a:pPr>
            <a:r>
              <a:rPr lang="en-US" sz="2000" dirty="0"/>
              <a:t>Assist committees and members in developing and analyzing budget options.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0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solidFill>
                  <a:schemeClr val="tx1"/>
                </a:solidFill>
                <a:effectLst/>
                <a:uLnTx/>
                <a:uFillTx/>
              </a:rPr>
              <a:t>Request and interpret Fiscal Notes and Revenue </a:t>
            </a:r>
            <a:r>
              <a:rPr lang="en-US" sz="2000" dirty="0"/>
              <a:t>Analyses</a:t>
            </a:r>
            <a:r>
              <a:rPr kumimoji="0" lang="en-US" sz="2000" i="0" u="none" strike="noStrike" kern="1200" cap="none" spc="0" normalizeH="0" baseline="0" noProof="0" dirty="0">
                <a:ln>
                  <a:noFill/>
                </a:ln>
                <a:solidFill>
                  <a:schemeClr val="tx1"/>
                </a:solidFill>
                <a:effectLst/>
                <a:uLnTx/>
                <a:uFillTx/>
              </a:rPr>
              <a:t>; interface with state agencies to ascertain information in support of the policy process.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sz="20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solidFill>
                  <a:schemeClr val="tx1"/>
                </a:solidFill>
                <a:effectLst/>
                <a:uLnTx/>
                <a:uFillTx/>
              </a:rPr>
              <a:t>Draft budgetary legislation.</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0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solidFill>
                  <a:schemeClr val="tx1"/>
                </a:solidFill>
                <a:effectLst/>
                <a:uLnTx/>
                <a:uFillTx/>
              </a:rPr>
              <a:t>Track budget proposals and decisions using spreadsheets.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0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solidFill>
                  <a:schemeClr val="tx1"/>
                </a:solidFill>
                <a:effectLst/>
                <a:uLnTx/>
                <a:uFillTx/>
              </a:rPr>
              <a:t>Support legislative oversight of enacted budgets.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lang="en-US" sz="2000" dirty="0"/>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lang="en-US" sz="2000" dirty="0"/>
              <a:t>Fiscal staff organized by legislative jurisdiction </a:t>
            </a:r>
          </a:p>
          <a:p>
            <a:pPr lvl="1">
              <a:lnSpc>
                <a:spcPct val="80000"/>
              </a:lnSpc>
              <a:spcBef>
                <a:spcPct val="20000"/>
              </a:spcBef>
              <a:defRPr/>
            </a:pPr>
            <a:r>
              <a:rPr lang="en-US" sz="1600" dirty="0"/>
              <a:t>(11 House fiscal analysts; 10 Senate fiscal analysts)</a:t>
            </a:r>
            <a:endParaRPr kumimoji="0" lang="en-US" sz="160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69338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836620" r:id="rId4" imgW="463323" imgH="214562" progId="">
                  <p:embed/>
                </p:oleObj>
              </mc:Choice>
              <mc:Fallback>
                <p:oleObj r:id="rId4" imgW="463323" imgH="214562" progId="">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nvGraphicFramePr>
        <p:xfrm>
          <a:off x="719572" y="1397000"/>
          <a:ext cx="7380820" cy="4660292"/>
        </p:xfrm>
        <a:graphic>
          <a:graphicData uri="http://schemas.openxmlformats.org/drawingml/2006/chart">
            <c:chart xmlns:c="http://schemas.openxmlformats.org/drawingml/2006/chart" xmlns:r="http://schemas.openxmlformats.org/officeDocument/2006/relationships" r:id="rId6"/>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40</a:t>
            </a:fld>
            <a:endParaRPr lang="en-US"/>
          </a:p>
        </p:txBody>
      </p:sp>
      <p:sp>
        <p:nvSpPr>
          <p:cNvPr id="10" name="Title 4"/>
          <p:cNvSpPr txBox="1">
            <a:spLocks/>
          </p:cNvSpPr>
          <p:nvPr/>
        </p:nvSpPr>
        <p:spPr>
          <a:xfrm>
            <a:off x="381000" y="304800"/>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t>Governor’s Budget Recommendation</a:t>
            </a:r>
          </a:p>
        </p:txBody>
      </p:sp>
    </p:spTree>
    <p:extLst>
      <p:ext uri="{BB962C8B-B14F-4D97-AF65-F5344CB8AC3E}">
        <p14:creationId xmlns:p14="http://schemas.microsoft.com/office/powerpoint/2010/main" val="1313380800"/>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83764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400" b="1" dirty="0"/>
              <a:t>Governor’s General Fund Budget Recommendation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41</a:t>
            </a:fld>
            <a:endParaRPr lang="en-US"/>
          </a:p>
        </p:txBody>
      </p:sp>
      <p:graphicFrame>
        <p:nvGraphicFramePr>
          <p:cNvPr id="19" name="Chart 18">
            <a:extLst>
              <a:ext uri="{FF2B5EF4-FFF2-40B4-BE49-F238E27FC236}">
                <a16:creationId xmlns:a16="http://schemas.microsoft.com/office/drawing/2014/main" id="{9CF0DC04-F53F-7541-85C3-780C78805E74}"/>
              </a:ext>
            </a:extLst>
          </p:cNvPr>
          <p:cNvGraphicFramePr/>
          <p:nvPr/>
        </p:nvGraphicFramePr>
        <p:xfrm>
          <a:off x="719572" y="1397000"/>
          <a:ext cx="7380820" cy="46602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4524408"/>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447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Taxes</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Jay Willms</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jay.willms@senate.mn</a:t>
            </a:r>
            <a:endParaRPr lang="en-US" dirty="0"/>
          </a:p>
          <a:p>
            <a:pPr marL="342900" lvl="0" indent="-342900">
              <a:lnSpc>
                <a:spcPct val="80000"/>
              </a:lnSpc>
              <a:spcBef>
                <a:spcPct val="20000"/>
              </a:spcBef>
              <a:defRPr/>
            </a:pPr>
            <a:r>
              <a:rPr lang="en-US" dirty="0"/>
              <a:t>651-296-2090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42</a:t>
            </a:fld>
            <a:endParaRPr lang="en-US"/>
          </a:p>
        </p:txBody>
      </p:sp>
    </p:spTree>
    <p:extLst>
      <p:ext uri="{BB962C8B-B14F-4D97-AF65-F5344CB8AC3E}">
        <p14:creationId xmlns:p14="http://schemas.microsoft.com/office/powerpoint/2010/main" val="3353544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549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Taxes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43</a:t>
            </a:fld>
            <a:endParaRPr lang="en-US"/>
          </a:p>
        </p:txBody>
      </p:sp>
      <p:sp>
        <p:nvSpPr>
          <p:cNvPr id="10" name="Rectangle 2"/>
          <p:cNvSpPr txBox="1">
            <a:spLocks noRot="1" noChangeArrowheads="1"/>
          </p:cNvSpPr>
          <p:nvPr/>
        </p:nvSpPr>
        <p:spPr>
          <a:xfrm>
            <a:off x="356048" y="1146221"/>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400" b="1" dirty="0">
                <a:latin typeface="+mj-lt"/>
              </a:rPr>
              <a:t>Committee Jurisdiction:</a:t>
            </a:r>
            <a:br>
              <a:rPr lang="en-US" sz="2400" b="1" dirty="0">
                <a:latin typeface="+mj-lt"/>
              </a:rPr>
            </a:br>
            <a:endParaRPr lang="en-US" sz="2400" b="1" dirty="0">
              <a:latin typeface="+mj-lt"/>
            </a:endParaRPr>
          </a:p>
        </p:txBody>
      </p:sp>
      <p:sp>
        <p:nvSpPr>
          <p:cNvPr id="11" name="Content Placeholder 5"/>
          <p:cNvSpPr txBox="1">
            <a:spLocks/>
          </p:cNvSpPr>
          <p:nvPr/>
        </p:nvSpPr>
        <p:spPr>
          <a:xfrm>
            <a:off x="762000" y="1696284"/>
            <a:ext cx="8229600" cy="3104316"/>
          </a:xfrm>
          <a:prstGeom prst="rect">
            <a:avLst/>
          </a:prstGeom>
        </p:spPr>
        <p:txBody>
          <a:bodyPr>
            <a:normAutofit/>
          </a:bodyPr>
          <a:lstStyle/>
          <a:p>
            <a:pPr marL="742950" lvl="1" indent="-285750">
              <a:lnSpc>
                <a:spcPct val="90000"/>
              </a:lnSpc>
              <a:spcBef>
                <a:spcPct val="20000"/>
              </a:spcBef>
              <a:buFont typeface="Arial" pitchFamily="34" charset="0"/>
              <a:buChar char="•"/>
              <a:tabLst>
                <a:tab pos="457200" algn="l"/>
              </a:tabLst>
              <a:defRPr/>
            </a:pPr>
            <a:endParaRPr lang="en-US" sz="2400" dirty="0"/>
          </a:p>
          <a:p>
            <a:pPr marL="742950" lvl="1" indent="-285750">
              <a:lnSpc>
                <a:spcPct val="90000"/>
              </a:lnSpc>
              <a:spcBef>
                <a:spcPct val="20000"/>
              </a:spcBef>
              <a:buFont typeface="Arial" pitchFamily="34" charset="0"/>
              <a:buChar char="•"/>
              <a:tabLst>
                <a:tab pos="457200" algn="l"/>
              </a:tabLst>
              <a:defRPr/>
            </a:pPr>
            <a:r>
              <a:rPr lang="en-US" sz="2400" dirty="0"/>
              <a:t>State Tax Policy</a:t>
            </a:r>
          </a:p>
          <a:p>
            <a:pPr marL="742950" lvl="1" indent="-285750">
              <a:lnSpc>
                <a:spcPct val="90000"/>
              </a:lnSpc>
              <a:spcBef>
                <a:spcPct val="20000"/>
              </a:spcBef>
              <a:buFont typeface="Arial" pitchFamily="34" charset="0"/>
              <a:buChar char="•"/>
              <a:tabLst>
                <a:tab pos="457200" algn="l"/>
              </a:tabLst>
              <a:defRPr/>
            </a:pPr>
            <a:r>
              <a:rPr lang="en-US" sz="2400" dirty="0"/>
              <a:t>Property Tax System</a:t>
            </a:r>
          </a:p>
          <a:p>
            <a:pPr marL="742950" lvl="1" indent="-285750">
              <a:lnSpc>
                <a:spcPct val="90000"/>
              </a:lnSpc>
              <a:spcBef>
                <a:spcPct val="20000"/>
              </a:spcBef>
              <a:buFont typeface="Arial" pitchFamily="34" charset="0"/>
              <a:buChar char="•"/>
              <a:tabLst>
                <a:tab pos="457200" algn="l"/>
              </a:tabLst>
              <a:defRPr/>
            </a:pPr>
            <a:r>
              <a:rPr lang="en-US" sz="2400" dirty="0"/>
              <a:t>Property Tax Refunds, Aids, and Credits</a:t>
            </a:r>
          </a:p>
          <a:p>
            <a:pPr marR="0" lvl="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262820239"/>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6523" r:id="rId4" imgW="463323" imgH="214562" progId="">
                  <p:embed/>
                </p:oleObj>
              </mc:Choice>
              <mc:Fallback>
                <p:oleObj r:id="rId4" imgW="463323" imgH="214562" progId="">
                  <p:embed/>
                  <p:pic>
                    <p:nvPicPr>
                      <p:cNvPr id="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Taxes</a:t>
            </a:r>
          </a:p>
        </p:txBody>
      </p:sp>
      <p:sp>
        <p:nvSpPr>
          <p:cNvPr id="10" name="Slide Number Placeholder 9"/>
          <p:cNvSpPr>
            <a:spLocks noGrp="1"/>
          </p:cNvSpPr>
          <p:nvPr>
            <p:ph type="sldNum" sz="quarter" idx="12"/>
          </p:nvPr>
        </p:nvSpPr>
        <p:spPr>
          <a:xfrm>
            <a:off x="7896225" y="6415588"/>
            <a:ext cx="914400" cy="345648"/>
          </a:xfrm>
        </p:spPr>
        <p:txBody>
          <a:bodyPr/>
          <a:lstStyle/>
          <a:p>
            <a:fld id="{2D5CFCF9-8AE7-476E-92C3-51750232A55D}" type="slidenum">
              <a:rPr lang="en-US" smtClean="0"/>
              <a:pPr/>
              <a:t>44</a:t>
            </a:fld>
            <a:endParaRPr lang="en-US" dirty="0"/>
          </a:p>
        </p:txBody>
      </p:sp>
      <p:sp>
        <p:nvSpPr>
          <p:cNvPr id="13" name="TextBox 1"/>
          <p:cNvSpPr txBox="1"/>
          <p:nvPr/>
        </p:nvSpPr>
        <p:spPr>
          <a:xfrm>
            <a:off x="228600" y="6016994"/>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latin typeface="+mj-lt"/>
                <a:cs typeface="Times New Roman" pitchFamily="18" charset="0"/>
              </a:rPr>
              <a:t>$ in Thousands</a:t>
            </a:r>
            <a:br>
              <a:rPr lang="en-US" sz="1000" i="1" dirty="0">
                <a:latin typeface="+mj-lt"/>
                <a:cs typeface="Times New Roman" pitchFamily="18" charset="0"/>
              </a:rPr>
            </a:br>
            <a:r>
              <a:rPr lang="en-US" sz="1000" i="1" dirty="0">
                <a:latin typeface="+mj-lt"/>
                <a:cs typeface="Times New Roman" pitchFamily="18" charset="0"/>
              </a:rPr>
              <a:t>Based on Nov. 20 Forecast</a:t>
            </a:r>
          </a:p>
        </p:txBody>
      </p:sp>
      <p:graphicFrame>
        <p:nvGraphicFramePr>
          <p:cNvPr id="11" name="Chart 10">
            <a:extLst>
              <a:ext uri="{FF2B5EF4-FFF2-40B4-BE49-F238E27FC236}">
                <a16:creationId xmlns:a16="http://schemas.microsoft.com/office/drawing/2014/main" id="{A20EA9E1-4539-4DAD-84AC-D432A7100570}"/>
              </a:ext>
            </a:extLst>
          </p:cNvPr>
          <p:cNvGraphicFramePr>
            <a:graphicFrameLocks noGrp="1"/>
          </p:cNvGraphicFramePr>
          <p:nvPr/>
        </p:nvGraphicFramePr>
        <p:xfrm>
          <a:off x="838200" y="955452"/>
          <a:ext cx="7315200" cy="548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44791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7547" r:id="rId4" imgW="463323" imgH="214562" progId="">
                  <p:embed/>
                </p:oleObj>
              </mc:Choice>
              <mc:Fallback>
                <p:oleObj r:id="rId4" imgW="463323" imgH="214562" progId="">
                  <p:embed/>
                  <p:pic>
                    <p:nvPicPr>
                      <p:cNvPr id="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Taxes</a:t>
            </a:r>
          </a:p>
        </p:txBody>
      </p:sp>
      <p:sp>
        <p:nvSpPr>
          <p:cNvPr id="10" name="Slide Number Placeholder 9"/>
          <p:cNvSpPr>
            <a:spLocks noGrp="1"/>
          </p:cNvSpPr>
          <p:nvPr>
            <p:ph type="sldNum" sz="quarter" idx="12"/>
          </p:nvPr>
        </p:nvSpPr>
        <p:spPr/>
        <p:txBody>
          <a:bodyPr/>
          <a:lstStyle/>
          <a:p>
            <a:fld id="{2D5CFCF9-8AE7-476E-92C3-51750232A55D}" type="slidenum">
              <a:rPr lang="en-US" smtClean="0"/>
              <a:pPr/>
              <a:t>45</a:t>
            </a:fld>
            <a:endParaRPr lang="en-US"/>
          </a:p>
        </p:txBody>
      </p:sp>
      <p:graphicFrame>
        <p:nvGraphicFramePr>
          <p:cNvPr id="9" name="Chart 8">
            <a:extLst>
              <a:ext uri="{FF2B5EF4-FFF2-40B4-BE49-F238E27FC236}">
                <a16:creationId xmlns:a16="http://schemas.microsoft.com/office/drawing/2014/main" id="{61AC2986-4389-4E8D-AC97-38B25C33EA4A}"/>
              </a:ext>
            </a:extLst>
          </p:cNvPr>
          <p:cNvGraphicFramePr>
            <a:graphicFrameLocks noGrp="1"/>
          </p:cNvGraphicFramePr>
          <p:nvPr/>
        </p:nvGraphicFramePr>
        <p:xfrm>
          <a:off x="457200" y="1076835"/>
          <a:ext cx="8229600" cy="54864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
            <a:extLst>
              <a:ext uri="{FF2B5EF4-FFF2-40B4-BE49-F238E27FC236}">
                <a16:creationId xmlns:a16="http://schemas.microsoft.com/office/drawing/2014/main" id="{0F5AC9AB-3D98-498D-8451-DED420AFACBF}"/>
              </a:ext>
            </a:extLst>
          </p:cNvPr>
          <p:cNvSpPr txBox="1"/>
          <p:nvPr/>
        </p:nvSpPr>
        <p:spPr>
          <a:xfrm>
            <a:off x="228600" y="6016994"/>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latin typeface="+mj-lt"/>
                <a:cs typeface="Times New Roman" pitchFamily="18" charset="0"/>
              </a:rPr>
              <a:t>$ in Thousands</a:t>
            </a:r>
            <a:br>
              <a:rPr lang="en-US" sz="1000" i="1" dirty="0">
                <a:latin typeface="+mj-lt"/>
                <a:cs typeface="Times New Roman" pitchFamily="18" charset="0"/>
              </a:rPr>
            </a:br>
            <a:r>
              <a:rPr lang="en-US" sz="1000" i="1" dirty="0">
                <a:latin typeface="+mj-lt"/>
                <a:cs typeface="Times New Roman" pitchFamily="18" charset="0"/>
              </a:rPr>
              <a:t>Based on Nov. 20 Forecast</a:t>
            </a:r>
          </a:p>
        </p:txBody>
      </p:sp>
    </p:spTree>
    <p:extLst>
      <p:ext uri="{BB962C8B-B14F-4D97-AF65-F5344CB8AC3E}">
        <p14:creationId xmlns:p14="http://schemas.microsoft.com/office/powerpoint/2010/main" val="3809819457"/>
      </p:ext>
    </p:extLst>
  </p:cSld>
  <p:clrMapOvr>
    <a:masterClrMapping/>
  </p:clrMapOvr>
  <p:transition>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857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Taxes</a:t>
            </a:r>
          </a:p>
        </p:txBody>
      </p:sp>
      <p:graphicFrame>
        <p:nvGraphicFramePr>
          <p:cNvPr id="11" name="Content Placeholder 7"/>
          <p:cNvGraphicFramePr>
            <a:graphicFrameLocks/>
          </p:cNvGraphicFramePr>
          <p:nvPr/>
        </p:nvGraphicFramePr>
        <p:xfrm>
          <a:off x="1696616" y="2247775"/>
          <a:ext cx="5750768" cy="352044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r>
                        <a:rPr lang="en-US" u="sng" dirty="0">
                          <a:solidFill>
                            <a:schemeClr val="tx1"/>
                          </a:solidFill>
                        </a:rPr>
                        <a:t>Fund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General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49,120,698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Federal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29,791,295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dirty="0">
                          <a:solidFill>
                            <a:schemeClr val="tx1"/>
                          </a:solidFill>
                        </a:rPr>
                        <a:t>Highway User Tax Distribution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5,193,312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20">
                <a:tc>
                  <a:txBody>
                    <a:bodyPr/>
                    <a:lstStyle/>
                    <a:p>
                      <a:r>
                        <a:rPr lang="en-US" sz="1700" dirty="0">
                          <a:solidFill>
                            <a:schemeClr val="tx1"/>
                          </a:solidFill>
                        </a:rPr>
                        <a:t>Special Revenue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3,222,938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520">
                <a:tc>
                  <a:txBody>
                    <a:bodyPr/>
                    <a:lstStyle/>
                    <a:p>
                      <a:r>
                        <a:rPr lang="en-US" sz="1700" dirty="0">
                          <a:solidFill>
                            <a:schemeClr val="tx1"/>
                          </a:solidFill>
                        </a:rPr>
                        <a:t>Health</a:t>
                      </a:r>
                      <a:r>
                        <a:rPr lang="en-US" sz="1700" baseline="0" dirty="0">
                          <a:solidFill>
                            <a:schemeClr val="tx1"/>
                          </a:solidFill>
                        </a:rPr>
                        <a:t> Care Access</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1,716,369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0520">
                <a:tc>
                  <a:txBody>
                    <a:bodyPr/>
                    <a:lstStyle/>
                    <a:p>
                      <a:r>
                        <a:rPr lang="en-US" sz="1700" dirty="0">
                          <a:solidFill>
                            <a:schemeClr val="tx1"/>
                          </a:solidFill>
                        </a:rPr>
                        <a:t>Trunk</a:t>
                      </a:r>
                      <a:r>
                        <a:rPr lang="en-US" sz="1700" baseline="0" dirty="0">
                          <a:solidFill>
                            <a:schemeClr val="tx1"/>
                          </a:solidFill>
                        </a:rPr>
                        <a:t> Highway</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1,241,912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0520">
                <a:tc>
                  <a:txBody>
                    <a:bodyPr/>
                    <a:lstStyle/>
                    <a:p>
                      <a:r>
                        <a:rPr lang="en-US" sz="1700" dirty="0">
                          <a:solidFill>
                            <a:schemeClr val="tx1"/>
                          </a:solidFill>
                        </a:rPr>
                        <a:t>Transit Assistance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814,254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0520">
                <a:tc>
                  <a:txBody>
                    <a:bodyPr/>
                    <a:lstStyle/>
                    <a:p>
                      <a:r>
                        <a:rPr lang="en-US" sz="1700" dirty="0">
                          <a:solidFill>
                            <a:schemeClr val="tx1"/>
                          </a:solidFill>
                        </a:rPr>
                        <a:t>All Other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2,557,843</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0520">
                <a:tc>
                  <a:txBody>
                    <a:bodyPr/>
                    <a:lstStyle/>
                    <a:p>
                      <a:r>
                        <a:rPr lang="en-US" sz="1700" b="1" dirty="0">
                          <a:solidFill>
                            <a:schemeClr val="tx1"/>
                          </a:solidFill>
                        </a:rPr>
                        <a:t>TOTAL Revenues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93,658,621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46</a:t>
            </a:fld>
            <a:endParaRPr lang="en-US"/>
          </a:p>
        </p:txBody>
      </p:sp>
      <p:sp>
        <p:nvSpPr>
          <p:cNvPr id="2" name="TextBox 1"/>
          <p:cNvSpPr txBox="1"/>
          <p:nvPr/>
        </p:nvSpPr>
        <p:spPr>
          <a:xfrm>
            <a:off x="3352800" y="1191328"/>
            <a:ext cx="2896947" cy="738664"/>
          </a:xfrm>
          <a:prstGeom prst="rect">
            <a:avLst/>
          </a:prstGeom>
          <a:noFill/>
        </p:spPr>
        <p:txBody>
          <a:bodyPr wrap="none" rtlCol="0">
            <a:spAutoFit/>
          </a:bodyPr>
          <a:lstStyle/>
          <a:p>
            <a:r>
              <a:rPr lang="en-US" sz="2400" b="1" dirty="0"/>
              <a:t>All Funds, FY 2022-23</a:t>
            </a:r>
          </a:p>
          <a:p>
            <a:pPr algn="ctr"/>
            <a:r>
              <a:rPr lang="en-US" b="1" dirty="0"/>
              <a:t>($ in thousands)</a:t>
            </a:r>
          </a:p>
        </p:txBody>
      </p:sp>
    </p:spTree>
    <p:extLst>
      <p:ext uri="{BB962C8B-B14F-4D97-AF65-F5344CB8AC3E}">
        <p14:creationId xmlns:p14="http://schemas.microsoft.com/office/powerpoint/2010/main" val="261224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29595" r:id="rId4" imgW="463323" imgH="214562" progId="">
                  <p:embed/>
                </p:oleObj>
              </mc:Choice>
              <mc:Fallback>
                <p:oleObj r:id="rId4" imgW="463323" imgH="214562" progId="">
                  <p:embed/>
                  <p:pic>
                    <p:nvPicPr>
                      <p:cNvPr id="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Taxes</a:t>
            </a:r>
          </a:p>
        </p:txBody>
      </p:sp>
      <p:sp>
        <p:nvSpPr>
          <p:cNvPr id="10" name="Slide Number Placeholder 9"/>
          <p:cNvSpPr>
            <a:spLocks noGrp="1"/>
          </p:cNvSpPr>
          <p:nvPr>
            <p:ph type="sldNum" sz="quarter" idx="12"/>
          </p:nvPr>
        </p:nvSpPr>
        <p:spPr/>
        <p:txBody>
          <a:bodyPr/>
          <a:lstStyle/>
          <a:p>
            <a:fld id="{2D5CFCF9-8AE7-476E-92C3-51750232A55D}" type="slidenum">
              <a:rPr lang="en-US" smtClean="0"/>
              <a:pPr/>
              <a:t>47</a:t>
            </a:fld>
            <a:endParaRPr lang="en-US"/>
          </a:p>
        </p:txBody>
      </p:sp>
      <p:graphicFrame>
        <p:nvGraphicFramePr>
          <p:cNvPr id="9" name="Chart 8">
            <a:extLst>
              <a:ext uri="{FF2B5EF4-FFF2-40B4-BE49-F238E27FC236}">
                <a16:creationId xmlns:a16="http://schemas.microsoft.com/office/drawing/2014/main" id="{B980FC9E-257B-4469-8D9D-5AEF74CA6C95}"/>
              </a:ext>
            </a:extLst>
          </p:cNvPr>
          <p:cNvGraphicFramePr>
            <a:graphicFrameLocks noGrp="1"/>
          </p:cNvGraphicFramePr>
          <p:nvPr/>
        </p:nvGraphicFramePr>
        <p:xfrm>
          <a:off x="914400" y="1143000"/>
          <a:ext cx="7315200" cy="54864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
            <a:extLst>
              <a:ext uri="{FF2B5EF4-FFF2-40B4-BE49-F238E27FC236}">
                <a16:creationId xmlns:a16="http://schemas.microsoft.com/office/drawing/2014/main" id="{F34480A8-44C7-41EA-832D-14D59A9E5D87}"/>
              </a:ext>
            </a:extLst>
          </p:cNvPr>
          <p:cNvSpPr txBox="1"/>
          <p:nvPr/>
        </p:nvSpPr>
        <p:spPr>
          <a:xfrm>
            <a:off x="228600" y="6016994"/>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latin typeface="+mj-lt"/>
                <a:cs typeface="Times New Roman" pitchFamily="18" charset="0"/>
              </a:rPr>
              <a:t>$ in Thousands</a:t>
            </a:r>
            <a:br>
              <a:rPr lang="en-US" sz="1000" i="1" dirty="0">
                <a:latin typeface="+mj-lt"/>
                <a:cs typeface="Times New Roman" pitchFamily="18" charset="0"/>
              </a:rPr>
            </a:br>
            <a:r>
              <a:rPr lang="en-US" sz="1000" i="1" dirty="0">
                <a:latin typeface="+mj-lt"/>
                <a:cs typeface="Times New Roman" pitchFamily="18" charset="0"/>
              </a:rPr>
              <a:t>Based on Nov. 20 Forecast</a:t>
            </a:r>
          </a:p>
        </p:txBody>
      </p:sp>
    </p:spTree>
    <p:extLst>
      <p:ext uri="{BB962C8B-B14F-4D97-AF65-F5344CB8AC3E}">
        <p14:creationId xmlns:p14="http://schemas.microsoft.com/office/powerpoint/2010/main" val="2710541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6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0619" r:id="rId4" imgW="463323" imgH="214562" progId="">
                  <p:embed/>
                </p:oleObj>
              </mc:Choice>
              <mc:Fallback>
                <p:oleObj r:id="rId4" imgW="463323" imgH="214562" progId="">
                  <p:embed/>
                  <p:pic>
                    <p:nvPicPr>
                      <p:cNvPr id="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Taxes</a:t>
            </a:r>
          </a:p>
        </p:txBody>
      </p:sp>
      <p:sp>
        <p:nvSpPr>
          <p:cNvPr id="10" name="Slide Number Placeholder 9"/>
          <p:cNvSpPr>
            <a:spLocks noGrp="1"/>
          </p:cNvSpPr>
          <p:nvPr>
            <p:ph type="sldNum" sz="quarter" idx="12"/>
          </p:nvPr>
        </p:nvSpPr>
        <p:spPr>
          <a:xfrm>
            <a:off x="6590952" y="6481980"/>
            <a:ext cx="2133600" cy="365125"/>
          </a:xfrm>
        </p:spPr>
        <p:txBody>
          <a:bodyPr/>
          <a:lstStyle/>
          <a:p>
            <a:fld id="{2D5CFCF9-8AE7-476E-92C3-51750232A55D}" type="slidenum">
              <a:rPr lang="en-US" smtClean="0"/>
              <a:pPr/>
              <a:t>48</a:t>
            </a:fld>
            <a:endParaRPr lang="en-US" dirty="0"/>
          </a:p>
        </p:txBody>
      </p:sp>
      <p:graphicFrame>
        <p:nvGraphicFramePr>
          <p:cNvPr id="11" name="Chart 10">
            <a:extLst>
              <a:ext uri="{FF2B5EF4-FFF2-40B4-BE49-F238E27FC236}">
                <a16:creationId xmlns:a16="http://schemas.microsoft.com/office/drawing/2014/main" id="{11EA4F5A-5A2C-4722-81A3-0F9D2E2701D3}"/>
              </a:ext>
            </a:extLst>
          </p:cNvPr>
          <p:cNvGraphicFramePr>
            <a:graphicFrameLocks noGrp="1"/>
          </p:cNvGraphicFramePr>
          <p:nvPr/>
        </p:nvGraphicFramePr>
        <p:xfrm>
          <a:off x="800100" y="972645"/>
          <a:ext cx="7543800" cy="539496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
            <a:extLst>
              <a:ext uri="{FF2B5EF4-FFF2-40B4-BE49-F238E27FC236}">
                <a16:creationId xmlns:a16="http://schemas.microsoft.com/office/drawing/2014/main" id="{5898C8E1-3036-4F25-A74B-FB114019B5D5}"/>
              </a:ext>
            </a:extLst>
          </p:cNvPr>
          <p:cNvSpPr txBox="1"/>
          <p:nvPr/>
        </p:nvSpPr>
        <p:spPr>
          <a:xfrm>
            <a:off x="228600" y="6016994"/>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latin typeface="+mj-lt"/>
                <a:cs typeface="Times New Roman" pitchFamily="18" charset="0"/>
              </a:rPr>
              <a:t>$ in Thousands</a:t>
            </a:r>
            <a:br>
              <a:rPr lang="en-US" sz="1000" i="1" dirty="0">
                <a:latin typeface="+mj-lt"/>
                <a:cs typeface="Times New Roman" pitchFamily="18" charset="0"/>
              </a:rPr>
            </a:br>
            <a:r>
              <a:rPr lang="en-US" sz="1000" i="1" dirty="0">
                <a:latin typeface="+mj-lt"/>
                <a:cs typeface="Times New Roman" pitchFamily="18" charset="0"/>
              </a:rPr>
              <a:t>Based on Nov. 20 Forecast</a:t>
            </a:r>
          </a:p>
        </p:txBody>
      </p:sp>
    </p:spTree>
    <p:extLst>
      <p:ext uri="{BB962C8B-B14F-4D97-AF65-F5344CB8AC3E}">
        <p14:creationId xmlns:p14="http://schemas.microsoft.com/office/powerpoint/2010/main" val="1729631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164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Taxes</a:t>
            </a:r>
          </a:p>
        </p:txBody>
      </p:sp>
      <p:graphicFrame>
        <p:nvGraphicFramePr>
          <p:cNvPr id="11" name="Content Placeholder 7"/>
          <p:cNvGraphicFramePr>
            <a:graphicFrameLocks/>
          </p:cNvGraphicFramePr>
          <p:nvPr/>
        </p:nvGraphicFramePr>
        <p:xfrm>
          <a:off x="1696616" y="2247775"/>
          <a:ext cx="5750768" cy="316992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endParaRPr lang="en-US" u="sng"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2018-19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Individual Income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26,571,100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Sales and 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12,477,274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dirty="0">
                          <a:solidFill>
                            <a:schemeClr val="tx1"/>
                          </a:solidFill>
                        </a:rPr>
                        <a:t>Corporate Income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2,944,548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20">
                <a:tc>
                  <a:txBody>
                    <a:bodyPr/>
                    <a:lstStyle/>
                    <a:p>
                      <a:r>
                        <a:rPr lang="en-US" sz="1700" dirty="0">
                          <a:solidFill>
                            <a:schemeClr val="tx1"/>
                          </a:solidFill>
                        </a:rPr>
                        <a:t>Statewide</a:t>
                      </a:r>
                      <a:r>
                        <a:rPr lang="en-US" sz="1700" baseline="0" dirty="0">
                          <a:solidFill>
                            <a:schemeClr val="tx1"/>
                          </a:solidFill>
                        </a:rPr>
                        <a:t> Property</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1,540,238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520">
                <a:tc>
                  <a:txBody>
                    <a:bodyPr/>
                    <a:lstStyle/>
                    <a:p>
                      <a:r>
                        <a:rPr lang="en-US" sz="1700" dirty="0">
                          <a:solidFill>
                            <a:schemeClr val="tx1"/>
                          </a:solidFill>
                        </a:rPr>
                        <a:t>Tobacco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1,153,410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0520">
                <a:tc>
                  <a:txBody>
                    <a:bodyPr/>
                    <a:lstStyle/>
                    <a:p>
                      <a:r>
                        <a:rPr lang="en-US" sz="1700" dirty="0">
                          <a:solidFill>
                            <a:schemeClr val="tx1"/>
                          </a:solidFill>
                        </a:rPr>
                        <a:t>Gross Earnings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922,620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0520">
                <a:tc>
                  <a:txBody>
                    <a:bodyPr/>
                    <a:lstStyle/>
                    <a:p>
                      <a:r>
                        <a:rPr lang="en-US" sz="1700" dirty="0">
                          <a:solidFill>
                            <a:schemeClr val="tx1"/>
                          </a:solidFill>
                        </a:rPr>
                        <a:t>All Other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2,102,851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0520">
                <a:tc>
                  <a:txBody>
                    <a:bodyPr/>
                    <a:lstStyle/>
                    <a:p>
                      <a:r>
                        <a:rPr lang="en-US" sz="1700" b="1" dirty="0">
                          <a:solidFill>
                            <a:schemeClr val="tx1"/>
                          </a:solidFill>
                        </a:rPr>
                        <a:t>TOTAL Revenues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47,712,041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49</a:t>
            </a:fld>
            <a:endParaRPr lang="en-US"/>
          </a:p>
        </p:txBody>
      </p:sp>
      <p:sp>
        <p:nvSpPr>
          <p:cNvPr id="2" name="TextBox 1"/>
          <p:cNvSpPr txBox="1"/>
          <p:nvPr/>
        </p:nvSpPr>
        <p:spPr>
          <a:xfrm>
            <a:off x="1820941" y="1185441"/>
            <a:ext cx="5763116" cy="738664"/>
          </a:xfrm>
          <a:prstGeom prst="rect">
            <a:avLst/>
          </a:prstGeom>
          <a:noFill/>
        </p:spPr>
        <p:txBody>
          <a:bodyPr wrap="none" rtlCol="0">
            <a:spAutoFit/>
          </a:bodyPr>
          <a:lstStyle/>
          <a:p>
            <a:r>
              <a:rPr lang="en-US" sz="2400" b="1" dirty="0"/>
              <a:t>General Fund Taxes by Category, FY 2018-19</a:t>
            </a:r>
          </a:p>
          <a:p>
            <a:pPr algn="ctr"/>
            <a:r>
              <a:rPr lang="en-US" b="1" dirty="0"/>
              <a:t>(dollars in thousands)</a:t>
            </a:r>
          </a:p>
        </p:txBody>
      </p:sp>
    </p:spTree>
    <p:extLst>
      <p:ext uri="{BB962C8B-B14F-4D97-AF65-F5344CB8AC3E}">
        <p14:creationId xmlns:p14="http://schemas.microsoft.com/office/powerpoint/2010/main" val="260792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7284"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8660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Content Placeholder 5"/>
          <p:cNvGraphicFramePr>
            <a:graphicFrameLocks/>
          </p:cNvGraphicFramePr>
          <p:nvPr>
            <p:extLst>
              <p:ext uri="{D42A27DB-BD31-4B8C-83A1-F6EECF244321}">
                <p14:modId xmlns:p14="http://schemas.microsoft.com/office/powerpoint/2010/main" val="766094049"/>
              </p:ext>
            </p:extLst>
          </p:nvPr>
        </p:nvGraphicFramePr>
        <p:xfrm>
          <a:off x="762000" y="1600200"/>
          <a:ext cx="8001000" cy="4866640"/>
        </p:xfrm>
        <a:graphic>
          <a:graphicData uri="http://schemas.openxmlformats.org/drawingml/2006/table">
            <a:tbl>
              <a:tblPr firstRow="1" bandRow="1">
                <a:tableStyleId>{2D5ABB26-0587-4C30-8999-92F81FD0307C}</a:tableStyleId>
              </a:tblPr>
              <a:tblGrid>
                <a:gridCol w="4712659">
                  <a:extLst>
                    <a:ext uri="{9D8B030D-6E8A-4147-A177-3AD203B41FA5}">
                      <a16:colId xmlns:a16="http://schemas.microsoft.com/office/drawing/2014/main" val="20000"/>
                    </a:ext>
                  </a:extLst>
                </a:gridCol>
                <a:gridCol w="3288341">
                  <a:extLst>
                    <a:ext uri="{9D8B030D-6E8A-4147-A177-3AD203B41FA5}">
                      <a16:colId xmlns:a16="http://schemas.microsoft.com/office/drawing/2014/main" val="20001"/>
                    </a:ext>
                  </a:extLst>
                </a:gridCol>
              </a:tblGrid>
              <a:tr h="370840">
                <a:tc>
                  <a:txBody>
                    <a:bodyPr/>
                    <a:lstStyle/>
                    <a:p>
                      <a:r>
                        <a:rPr lang="en-US" sz="1600" b="0" dirty="0"/>
                        <a:t>Overall Budget</a:t>
                      </a:r>
                      <a:r>
                        <a:rPr lang="en-US" sz="1600" b="0" baseline="0" dirty="0"/>
                        <a:t> and Finance</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Eric Nauman, 296-5539</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a:t>Agriculture and Rural Development</a:t>
                      </a:r>
                      <a:endParaRPr lang="en-US" sz="16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Hannah Grunewald, 296-2727</a:t>
                      </a:r>
                    </a:p>
                  </a:txBody>
                  <a:tcPr/>
                </a:tc>
                <a:extLst>
                  <a:ext uri="{0D108BD9-81ED-4DB2-BD59-A6C34878D82A}">
                    <a16:rowId xmlns:a16="http://schemas.microsoft.com/office/drawing/2014/main" val="4826095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E-12 Education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Jenna Hofer, 296-5259</a:t>
                      </a:r>
                    </a:p>
                  </a:txBody>
                  <a:tcPr/>
                </a:tc>
                <a:extLst>
                  <a:ext uri="{0D108BD9-81ED-4DB2-BD59-A6C34878D82A}">
                    <a16:rowId xmlns:a16="http://schemas.microsoft.com/office/drawing/2014/main" val="2396573137"/>
                  </a:ext>
                </a:extLst>
              </a:tr>
              <a:tr h="370840">
                <a:tc>
                  <a:txBody>
                    <a:bodyPr/>
                    <a:lstStyle/>
                    <a:p>
                      <a:r>
                        <a:rPr lang="en-US" sz="1600" b="0" dirty="0"/>
                        <a:t>Environment and</a:t>
                      </a:r>
                      <a:r>
                        <a:rPr lang="en-US" sz="1600" b="0" baseline="0" dirty="0"/>
                        <a:t> Natural Resources; Housing; and Legacy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Daniel Mueller, 296-7680</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Health and Human Services; Human Services Reform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Dennis Albrecht, 296-3817</a:t>
                      </a:r>
                    </a:p>
                  </a:txBody>
                  <a:tcPr/>
                </a:tc>
                <a:extLst>
                  <a:ext uri="{0D108BD9-81ED-4DB2-BD59-A6C34878D82A}">
                    <a16:rowId xmlns:a16="http://schemas.microsoft.com/office/drawing/2014/main" val="10002"/>
                  </a:ext>
                </a:extLst>
              </a:tr>
              <a:tr h="370840">
                <a:tc>
                  <a:txBody>
                    <a:bodyPr/>
                    <a:lstStyle/>
                    <a:p>
                      <a:r>
                        <a:rPr lang="en-US" sz="1600" b="0" dirty="0"/>
                        <a:t>Higher</a:t>
                      </a:r>
                      <a:r>
                        <a:rPr lang="en-US" sz="1600" b="0" baseline="0" dirty="0"/>
                        <a:t> Education</a:t>
                      </a:r>
                      <a:endParaRPr lang="en-US" sz="16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Hannah Grunewald, 296-2727</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Jobs and</a:t>
                      </a:r>
                      <a:r>
                        <a:rPr lang="en-US" sz="1600" b="0" baseline="0" dirty="0"/>
                        <a:t> Economic Growth; Commerce and Consumer Protection; and Energy and Utilities</a:t>
                      </a:r>
                      <a:endParaRPr lang="en-US" sz="1600" b="0" dirty="0"/>
                    </a:p>
                  </a:txBody>
                  <a:tcPr/>
                </a:tc>
                <a:tc>
                  <a:txBody>
                    <a:bodyPr/>
                    <a:lstStyle/>
                    <a:p>
                      <a:r>
                        <a:rPr lang="en-US" sz="1600" dirty="0"/>
                        <a:t>Casey</a:t>
                      </a:r>
                      <a:r>
                        <a:rPr lang="en-US" sz="1600" baseline="0" dirty="0"/>
                        <a:t> Muhm</a:t>
                      </a:r>
                      <a:r>
                        <a:rPr lang="en-US" sz="1600" dirty="0"/>
                        <a:t>,</a:t>
                      </a:r>
                      <a:r>
                        <a:rPr lang="en-US" sz="1600" baseline="0" dirty="0"/>
                        <a:t> </a:t>
                      </a:r>
                      <a:r>
                        <a:rPr lang="en-US" sz="1600" dirty="0"/>
                        <a:t>296-2500</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Judiciary and Public Safety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Chris Turner, 296-4350</a:t>
                      </a:r>
                    </a:p>
                  </a:txBody>
                  <a:tcPr/>
                </a:tc>
                <a:extLst>
                  <a:ext uri="{0D108BD9-81ED-4DB2-BD59-A6C34878D82A}">
                    <a16:rowId xmlns:a16="http://schemas.microsoft.com/office/drawing/2014/main" val="10005"/>
                  </a:ext>
                </a:extLst>
              </a:tr>
              <a:tr h="370840">
                <a:tc>
                  <a:txBody>
                    <a:bodyPr/>
                    <a:lstStyle/>
                    <a:p>
                      <a:r>
                        <a:rPr lang="en-US" sz="1600" b="0" dirty="0"/>
                        <a:t>State Government, Veterans and Military</a:t>
                      </a:r>
                      <a:r>
                        <a:rPr lang="en-US" sz="1600" b="0" baseline="0" dirty="0"/>
                        <a:t> Affairs</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Andrew Erickson,</a:t>
                      </a:r>
                      <a:r>
                        <a:rPr lang="en-US" sz="1600" baseline="0" dirty="0"/>
                        <a:t> 296-4855</a:t>
                      </a:r>
                      <a:endParaRPr lang="en-US" sz="1600"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Transportation and Public Safety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Krista Boyd, 296-7681</a:t>
                      </a:r>
                    </a:p>
                  </a:txBody>
                  <a:tcPr/>
                </a:tc>
                <a:extLst>
                  <a:ext uri="{0D108BD9-81ED-4DB2-BD59-A6C34878D82A}">
                    <a16:rowId xmlns:a16="http://schemas.microsoft.com/office/drawing/2014/main" val="10007"/>
                  </a:ext>
                </a:extLst>
              </a:tr>
              <a:tr h="370840">
                <a:tc>
                  <a:txBody>
                    <a:bodyPr/>
                    <a:lstStyle/>
                    <a:p>
                      <a:r>
                        <a:rPr lang="en-US" sz="1600" b="0" dirty="0"/>
                        <a:t>Capital Investment</a:t>
                      </a:r>
                    </a:p>
                  </a:txBody>
                  <a:tcPr/>
                </a:tc>
                <a:tc>
                  <a:txBody>
                    <a:bodyPr/>
                    <a:lstStyle/>
                    <a:p>
                      <a:r>
                        <a:rPr lang="en-US" sz="1600" dirty="0"/>
                        <a:t>Casey</a:t>
                      </a:r>
                      <a:r>
                        <a:rPr lang="en-US" sz="1600" baseline="0" dirty="0"/>
                        <a:t> Muhm</a:t>
                      </a:r>
                      <a:r>
                        <a:rPr lang="en-US" sz="1600" dirty="0"/>
                        <a:t>,</a:t>
                      </a:r>
                      <a:r>
                        <a:rPr lang="en-US" sz="1600" baseline="0" dirty="0"/>
                        <a:t> </a:t>
                      </a:r>
                      <a:r>
                        <a:rPr lang="en-US" sz="1600" dirty="0"/>
                        <a:t>296-2500</a:t>
                      </a:r>
                    </a:p>
                  </a:txBody>
                  <a:tcPr/>
                </a:tc>
                <a:extLst>
                  <a:ext uri="{0D108BD9-81ED-4DB2-BD59-A6C34878D82A}">
                    <a16:rowId xmlns:a16="http://schemas.microsoft.com/office/drawing/2014/main" val="10008"/>
                  </a:ext>
                </a:extLst>
              </a:tr>
              <a:tr h="370840">
                <a:tc>
                  <a:txBody>
                    <a:bodyPr/>
                    <a:lstStyle/>
                    <a:p>
                      <a:r>
                        <a:rPr lang="en-US" sz="1600" b="0" dirty="0"/>
                        <a:t>Taxes and Aids and Credits</a:t>
                      </a:r>
                    </a:p>
                  </a:txBody>
                  <a:tcPr/>
                </a:tc>
                <a:tc>
                  <a:txBody>
                    <a:bodyPr/>
                    <a:lstStyle/>
                    <a:p>
                      <a:r>
                        <a:rPr lang="en-US" sz="1600" dirty="0"/>
                        <a:t>Jay</a:t>
                      </a:r>
                      <a:r>
                        <a:rPr lang="en-US" sz="1600" baseline="0" dirty="0"/>
                        <a:t> Willms, 296-2090</a:t>
                      </a:r>
                      <a:endParaRPr lang="en-US" sz="1600" dirty="0"/>
                    </a:p>
                  </a:txBody>
                  <a:tcPr/>
                </a:tc>
                <a:extLst>
                  <a:ext uri="{0D108BD9-81ED-4DB2-BD59-A6C34878D82A}">
                    <a16:rowId xmlns:a16="http://schemas.microsoft.com/office/drawing/2014/main" val="10009"/>
                  </a:ext>
                </a:extLst>
              </a:tr>
            </a:tbl>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5</a:t>
            </a:fld>
            <a:endParaRPr lang="en-US"/>
          </a:p>
        </p:txBody>
      </p:sp>
      <p:sp>
        <p:nvSpPr>
          <p:cNvPr id="11" name="Rectangle 2"/>
          <p:cNvSpPr txBox="1">
            <a:spLocks noRot="1" noChangeArrowheads="1"/>
          </p:cNvSpPr>
          <p:nvPr/>
        </p:nvSpPr>
        <p:spPr>
          <a:xfrm>
            <a:off x="228600" y="457200"/>
            <a:ext cx="6197152" cy="60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Role of Legislative Fiscal Staff</a:t>
            </a:r>
            <a:br>
              <a:rPr lang="en-US" sz="3200" b="1" dirty="0">
                <a:latin typeface="+mj-lt"/>
              </a:rPr>
            </a:br>
            <a:endParaRPr lang="en-US" sz="3200" b="1" dirty="0">
              <a:latin typeface="+mj-lt"/>
            </a:endParaRPr>
          </a:p>
        </p:txBody>
      </p:sp>
      <p:sp>
        <p:nvSpPr>
          <p:cNvPr id="14" name="Rectangle 2"/>
          <p:cNvSpPr txBox="1">
            <a:spLocks noRot="1" noChangeArrowheads="1"/>
          </p:cNvSpPr>
          <p:nvPr/>
        </p:nvSpPr>
        <p:spPr>
          <a:xfrm>
            <a:off x="457200" y="803187"/>
            <a:ext cx="8229600" cy="1130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br>
              <a:rPr lang="en-US" sz="2400" dirty="0">
                <a:latin typeface="+mn-lt"/>
              </a:rPr>
            </a:br>
            <a:r>
              <a:rPr lang="en-US" sz="2400" b="1" dirty="0">
                <a:latin typeface="+mn-lt"/>
              </a:rPr>
              <a:t>Budget Area Assignments</a:t>
            </a:r>
          </a:p>
        </p:txBody>
      </p:sp>
    </p:spTree>
    <p:extLst>
      <p:ext uri="{BB962C8B-B14F-4D97-AF65-F5344CB8AC3E}">
        <p14:creationId xmlns:p14="http://schemas.microsoft.com/office/powerpoint/2010/main" val="3759702487"/>
      </p:ext>
    </p:extLst>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2667"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50</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Taxes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0" name="Chart 9">
            <a:extLst>
              <a:ext uri="{FF2B5EF4-FFF2-40B4-BE49-F238E27FC236}">
                <a16:creationId xmlns:a16="http://schemas.microsoft.com/office/drawing/2014/main" id="{F82C5A02-6D16-4538-B7A5-B88CEB1B6B3D}"/>
              </a:ext>
            </a:extLst>
          </p:cNvPr>
          <p:cNvGraphicFramePr>
            <a:graphicFrameLocks/>
          </p:cNvGraphicFramePr>
          <p:nvPr/>
        </p:nvGraphicFramePr>
        <p:xfrm>
          <a:off x="486508" y="1183190"/>
          <a:ext cx="7772400" cy="5257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81892736"/>
      </p:ext>
    </p:extLst>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ine 31">
            <a:extLst>
              <a:ext uri="{FF2B5EF4-FFF2-40B4-BE49-F238E27FC236}">
                <a16:creationId xmlns:a16="http://schemas.microsoft.com/office/drawing/2014/main" id="{0DA025F6-2792-46EA-9653-D6C46FEF7A91}"/>
              </a:ext>
            </a:extLst>
          </p:cNvPr>
          <p:cNvSpPr>
            <a:spLocks noChangeShapeType="1"/>
          </p:cNvSpPr>
          <p:nvPr/>
        </p:nvSpPr>
        <p:spPr bwMode="auto">
          <a:xfrm flipV="1">
            <a:off x="6019800" y="1283720"/>
            <a:ext cx="0" cy="3733800"/>
          </a:xfrm>
          <a:prstGeom prst="line">
            <a:avLst/>
          </a:prstGeom>
          <a:noFill/>
          <a:ln w="19050">
            <a:solidFill>
              <a:schemeClr val="tx1"/>
            </a:solidFill>
            <a:prstDash val="sysDot"/>
            <a:round/>
            <a:headEnd/>
            <a:tailEnd/>
          </a:ln>
          <a:effectLst/>
        </p:spPr>
        <p:txBody>
          <a:bodyPr/>
          <a:lstStyle/>
          <a:p>
            <a:endParaRPr lang="en-US"/>
          </a:p>
        </p:txBody>
      </p:sp>
      <p:sp>
        <p:nvSpPr>
          <p:cNvPr id="3" name="Slide Number Placeholder 2"/>
          <p:cNvSpPr>
            <a:spLocks noGrp="1"/>
          </p:cNvSpPr>
          <p:nvPr>
            <p:ph type="sldNum" sz="quarter" idx="12"/>
          </p:nvPr>
        </p:nvSpPr>
        <p:spPr/>
        <p:txBody>
          <a:bodyPr/>
          <a:lstStyle/>
          <a:p>
            <a:fld id="{C88EFD34-FFD5-4E54-BC52-FEAEB005A557}" type="slidenum">
              <a:rPr lang="en-US" smtClean="0"/>
              <a:pPr/>
              <a:t>51</a:t>
            </a:fld>
            <a:endParaRPr lang="en-US" dirty="0"/>
          </a:p>
        </p:txBody>
      </p:sp>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3691" r:id="rId4" imgW="463323" imgH="214562" progId="">
                  <p:embed/>
                </p:oleObj>
              </mc:Choice>
              <mc:Fallback>
                <p:oleObj r:id="rId4" imgW="463323" imgH="214562" progId="">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5"/>
          <p:cNvSpPr txBox="1">
            <a:spLocks/>
          </p:cNvSpPr>
          <p:nvPr/>
        </p:nvSpPr>
        <p:spPr>
          <a:xfrm>
            <a:off x="381000" y="1143000"/>
            <a:ext cx="8229600" cy="4525963"/>
          </a:xfrm>
          <a:prstGeom prst="rect">
            <a:avLst/>
          </a:prstGeom>
        </p:spPr>
        <p:txBody>
          <a:bodyPr/>
          <a:lstStyle/>
          <a:p>
            <a:pPr marL="742950" lvl="1" indent="-285750">
              <a:lnSpc>
                <a:spcPct val="90000"/>
              </a:lnSpc>
              <a:spcBef>
                <a:spcPct val="20000"/>
              </a:spcBef>
              <a:tabLst>
                <a:tab pos="457200" algn="l"/>
              </a:tabLst>
            </a:pPr>
            <a:endParaRPr lang="en-US" sz="2000" dirty="0"/>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tab pos="457200" algn="l"/>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itle 4"/>
          <p:cNvSpPr>
            <a:spLocks noGrp="1"/>
          </p:cNvSpPr>
          <p:nvPr>
            <p:ph type="title"/>
          </p:nvPr>
        </p:nvSpPr>
        <p:spPr>
          <a:xfrm>
            <a:off x="228600" y="152400"/>
            <a:ext cx="7239000" cy="838200"/>
          </a:xfrm>
        </p:spPr>
        <p:txBody>
          <a:bodyPr>
            <a:normAutofit fontScale="90000"/>
          </a:bodyPr>
          <a:lstStyle/>
          <a:p>
            <a:pPr algn="l"/>
            <a:r>
              <a:rPr lang="en-US" sz="2800" b="1" dirty="0"/>
              <a:t>History of Major Taxes (% Share)</a:t>
            </a:r>
            <a:br>
              <a:rPr lang="en-US" sz="2800" b="1" dirty="0"/>
            </a:br>
            <a:r>
              <a:rPr lang="en-US" sz="2800" b="1" dirty="0"/>
              <a:t>FY 1962-2019</a:t>
            </a:r>
          </a:p>
        </p:txBody>
      </p:sp>
      <p:graphicFrame>
        <p:nvGraphicFramePr>
          <p:cNvPr id="10" name="Chart 9"/>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6"/>
          </a:graphicData>
        </a:graphic>
      </p:graphicFrame>
      <p:grpSp>
        <p:nvGrpSpPr>
          <p:cNvPr id="16" name="Group 39"/>
          <p:cNvGrpSpPr>
            <a:grpSpLocks/>
          </p:cNvGrpSpPr>
          <p:nvPr/>
        </p:nvGrpSpPr>
        <p:grpSpPr bwMode="auto">
          <a:xfrm>
            <a:off x="0" y="1006474"/>
            <a:ext cx="8869363" cy="5653088"/>
            <a:chOff x="-16" y="608"/>
            <a:chExt cx="5587" cy="3561"/>
          </a:xfrm>
        </p:grpSpPr>
        <p:graphicFrame>
          <p:nvGraphicFramePr>
            <p:cNvPr id="18" name="Object 4"/>
            <p:cNvGraphicFramePr>
              <a:graphicFrameLocks noChangeAspect="1"/>
            </p:cNvGraphicFramePr>
            <p:nvPr/>
          </p:nvGraphicFramePr>
          <p:xfrm>
            <a:off x="-16" y="608"/>
            <a:ext cx="5224" cy="3256"/>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 Box 5"/>
            <p:cNvSpPr txBox="1">
              <a:spLocks noChangeArrowheads="1"/>
            </p:cNvSpPr>
            <p:nvPr/>
          </p:nvSpPr>
          <p:spPr bwMode="auto">
            <a:xfrm>
              <a:off x="755" y="2266"/>
              <a:ext cx="424" cy="192"/>
            </a:xfrm>
            <a:prstGeom prst="rect">
              <a:avLst/>
            </a:prstGeom>
            <a:noFill/>
            <a:ln w="9525">
              <a:noFill/>
              <a:miter lim="800000"/>
              <a:headEnd/>
              <a:tailEnd/>
            </a:ln>
            <a:effectLst/>
          </p:spPr>
          <p:txBody>
            <a:bodyPr wrap="none">
              <a:spAutoFit/>
            </a:bodyPr>
            <a:lstStyle/>
            <a:p>
              <a:r>
                <a:rPr lang="en-US" sz="1400" b="1">
                  <a:latin typeface="Times New Roman" pitchFamily="18" charset="0"/>
                </a:rPr>
                <a:t>14.5%</a:t>
              </a:r>
            </a:p>
          </p:txBody>
        </p:sp>
        <p:sp>
          <p:nvSpPr>
            <p:cNvPr id="20" name="Text Box 6"/>
            <p:cNvSpPr txBox="1">
              <a:spLocks noChangeArrowheads="1"/>
            </p:cNvSpPr>
            <p:nvPr/>
          </p:nvSpPr>
          <p:spPr bwMode="auto">
            <a:xfrm>
              <a:off x="776" y="2890"/>
              <a:ext cx="368"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0.0%</a:t>
              </a:r>
            </a:p>
          </p:txBody>
        </p:sp>
        <p:sp>
          <p:nvSpPr>
            <p:cNvPr id="21" name="Text Box 7"/>
            <p:cNvSpPr txBox="1">
              <a:spLocks noChangeArrowheads="1"/>
            </p:cNvSpPr>
            <p:nvPr/>
          </p:nvSpPr>
          <p:spPr bwMode="auto">
            <a:xfrm>
              <a:off x="764" y="755"/>
              <a:ext cx="424"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53.6%</a:t>
              </a:r>
            </a:p>
          </p:txBody>
        </p:sp>
        <p:sp>
          <p:nvSpPr>
            <p:cNvPr id="22" name="Text Box 8"/>
            <p:cNvSpPr txBox="1">
              <a:spLocks noChangeArrowheads="1"/>
            </p:cNvSpPr>
            <p:nvPr/>
          </p:nvSpPr>
          <p:spPr bwMode="auto">
            <a:xfrm>
              <a:off x="776" y="1642"/>
              <a:ext cx="424" cy="192"/>
            </a:xfrm>
            <a:prstGeom prst="rect">
              <a:avLst/>
            </a:prstGeom>
            <a:noFill/>
            <a:ln w="9525">
              <a:noFill/>
              <a:miter lim="800000"/>
              <a:headEnd/>
              <a:tailEnd/>
            </a:ln>
            <a:effectLst/>
          </p:spPr>
          <p:txBody>
            <a:bodyPr wrap="none">
              <a:spAutoFit/>
            </a:bodyPr>
            <a:lstStyle/>
            <a:p>
              <a:r>
                <a:rPr lang="en-US" sz="1400" b="1">
                  <a:latin typeface="Times New Roman" pitchFamily="18" charset="0"/>
                </a:rPr>
                <a:t>31.9%</a:t>
              </a:r>
            </a:p>
          </p:txBody>
        </p:sp>
        <p:sp>
          <p:nvSpPr>
            <p:cNvPr id="23" name="Text Box 9"/>
            <p:cNvSpPr txBox="1">
              <a:spLocks noChangeArrowheads="1"/>
            </p:cNvSpPr>
            <p:nvPr/>
          </p:nvSpPr>
          <p:spPr bwMode="auto">
            <a:xfrm>
              <a:off x="5144" y="1738"/>
              <a:ext cx="427" cy="194"/>
            </a:xfrm>
            <a:prstGeom prst="rect">
              <a:avLst/>
            </a:prstGeom>
            <a:noFill/>
            <a:ln w="9525">
              <a:noFill/>
              <a:miter lim="800000"/>
              <a:headEnd/>
              <a:tailEnd/>
            </a:ln>
            <a:effectLst/>
          </p:spPr>
          <p:txBody>
            <a:bodyPr wrap="none">
              <a:spAutoFit/>
            </a:bodyPr>
            <a:lstStyle/>
            <a:p>
              <a:r>
                <a:rPr lang="en-US" sz="1400" b="1" dirty="0">
                  <a:latin typeface="Times New Roman" pitchFamily="18" charset="0"/>
                </a:rPr>
                <a:t>33.7%</a:t>
              </a:r>
            </a:p>
          </p:txBody>
        </p:sp>
        <p:sp>
          <p:nvSpPr>
            <p:cNvPr id="24" name="Text Box 10"/>
            <p:cNvSpPr txBox="1">
              <a:spLocks noChangeArrowheads="1"/>
            </p:cNvSpPr>
            <p:nvPr/>
          </p:nvSpPr>
          <p:spPr bwMode="auto">
            <a:xfrm>
              <a:off x="5144" y="1930"/>
              <a:ext cx="424"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27.2%</a:t>
              </a:r>
            </a:p>
          </p:txBody>
        </p:sp>
        <p:sp>
          <p:nvSpPr>
            <p:cNvPr id="25" name="Text Box 11"/>
            <p:cNvSpPr txBox="1">
              <a:spLocks noChangeArrowheads="1"/>
            </p:cNvSpPr>
            <p:nvPr/>
          </p:nvSpPr>
          <p:spPr bwMode="auto">
            <a:xfrm>
              <a:off x="5144" y="2170"/>
              <a:ext cx="424"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21.0%</a:t>
              </a:r>
            </a:p>
          </p:txBody>
        </p:sp>
        <p:sp>
          <p:nvSpPr>
            <p:cNvPr id="26" name="Text Box 12"/>
            <p:cNvSpPr txBox="1">
              <a:spLocks noChangeArrowheads="1"/>
            </p:cNvSpPr>
            <p:nvPr/>
          </p:nvSpPr>
          <p:spPr bwMode="auto">
            <a:xfrm>
              <a:off x="5144" y="2362"/>
              <a:ext cx="427" cy="194"/>
            </a:xfrm>
            <a:prstGeom prst="rect">
              <a:avLst/>
            </a:prstGeom>
            <a:noFill/>
            <a:ln w="9525">
              <a:noFill/>
              <a:miter lim="800000"/>
              <a:headEnd/>
              <a:tailEnd/>
            </a:ln>
            <a:effectLst/>
          </p:spPr>
          <p:txBody>
            <a:bodyPr wrap="none">
              <a:spAutoFit/>
            </a:bodyPr>
            <a:lstStyle/>
            <a:p>
              <a:r>
                <a:rPr lang="en-US" sz="1400" b="1" dirty="0">
                  <a:latin typeface="Times New Roman" pitchFamily="18" charset="0"/>
                </a:rPr>
                <a:t>18.1%</a:t>
              </a:r>
            </a:p>
          </p:txBody>
        </p:sp>
        <p:sp>
          <p:nvSpPr>
            <p:cNvPr id="30" name="Text Box 22"/>
            <p:cNvSpPr txBox="1">
              <a:spLocks noChangeArrowheads="1"/>
            </p:cNvSpPr>
            <p:nvPr/>
          </p:nvSpPr>
          <p:spPr bwMode="auto">
            <a:xfrm>
              <a:off x="40" y="3917"/>
              <a:ext cx="2824" cy="252"/>
            </a:xfrm>
            <a:prstGeom prst="rect">
              <a:avLst/>
            </a:prstGeom>
            <a:noFill/>
            <a:ln w="9525">
              <a:noFill/>
              <a:miter lim="800000"/>
              <a:headEnd/>
              <a:tailEnd/>
            </a:ln>
            <a:effectLst/>
          </p:spPr>
          <p:txBody>
            <a:bodyPr wrap="square">
              <a:spAutoFit/>
            </a:bodyPr>
            <a:lstStyle/>
            <a:p>
              <a:pPr>
                <a:tabLst>
                  <a:tab pos="630238" algn="l"/>
                </a:tabLst>
              </a:pPr>
              <a:r>
                <a:rPr lang="en-US" sz="1000" i="1" dirty="0"/>
                <a:t>Minnesota Department of Revenue Historical Data;</a:t>
              </a:r>
              <a:br>
                <a:rPr lang="en-US" sz="1000" i="1" dirty="0"/>
              </a:br>
              <a:r>
                <a:rPr lang="en-US" sz="1000" i="1" dirty="0"/>
                <a:t>MMB Price of Government Report July 2020</a:t>
              </a:r>
            </a:p>
          </p:txBody>
        </p:sp>
        <p:sp>
          <p:nvSpPr>
            <p:cNvPr id="31" name="Line 31"/>
            <p:cNvSpPr>
              <a:spLocks noChangeShapeType="1"/>
            </p:cNvSpPr>
            <p:nvPr/>
          </p:nvSpPr>
          <p:spPr bwMode="auto">
            <a:xfrm flipV="1">
              <a:off x="1520" y="768"/>
              <a:ext cx="0" cy="2352"/>
            </a:xfrm>
            <a:prstGeom prst="line">
              <a:avLst/>
            </a:prstGeom>
            <a:noFill/>
            <a:ln w="19050">
              <a:solidFill>
                <a:schemeClr val="tx1"/>
              </a:solidFill>
              <a:prstDash val="sysDot"/>
              <a:round/>
              <a:headEnd/>
              <a:tailEnd/>
            </a:ln>
            <a:effectLst/>
          </p:spPr>
          <p:txBody>
            <a:bodyPr/>
            <a:lstStyle/>
            <a:p>
              <a:endParaRPr lang="en-US"/>
            </a:p>
          </p:txBody>
        </p:sp>
        <p:sp>
          <p:nvSpPr>
            <p:cNvPr id="34" name="Text Box 34"/>
            <p:cNvSpPr txBox="1">
              <a:spLocks noChangeArrowheads="1"/>
            </p:cNvSpPr>
            <p:nvPr/>
          </p:nvSpPr>
          <p:spPr bwMode="auto">
            <a:xfrm>
              <a:off x="1549" y="2190"/>
              <a:ext cx="424"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19.9%</a:t>
              </a:r>
            </a:p>
          </p:txBody>
        </p:sp>
        <p:sp>
          <p:nvSpPr>
            <p:cNvPr id="35" name="Text Box 35"/>
            <p:cNvSpPr txBox="1">
              <a:spLocks noChangeArrowheads="1"/>
            </p:cNvSpPr>
            <p:nvPr/>
          </p:nvSpPr>
          <p:spPr bwMode="auto">
            <a:xfrm>
              <a:off x="1596" y="2574"/>
              <a:ext cx="424" cy="192"/>
            </a:xfrm>
            <a:prstGeom prst="rect">
              <a:avLst/>
            </a:prstGeom>
            <a:noFill/>
            <a:ln w="9525">
              <a:noFill/>
              <a:miter lim="800000"/>
              <a:headEnd/>
              <a:tailEnd/>
            </a:ln>
            <a:effectLst/>
          </p:spPr>
          <p:txBody>
            <a:bodyPr wrap="none">
              <a:spAutoFit/>
            </a:bodyPr>
            <a:lstStyle/>
            <a:p>
              <a:r>
                <a:rPr lang="en-US" sz="1400" b="1" dirty="0">
                  <a:latin typeface="Times New Roman" pitchFamily="18" charset="0"/>
                </a:rPr>
                <a:t>11.4%</a:t>
              </a:r>
            </a:p>
          </p:txBody>
        </p:sp>
        <p:sp>
          <p:nvSpPr>
            <p:cNvPr id="36" name="Text Box 36"/>
            <p:cNvSpPr txBox="1">
              <a:spLocks noChangeArrowheads="1"/>
            </p:cNvSpPr>
            <p:nvPr/>
          </p:nvSpPr>
          <p:spPr bwMode="auto">
            <a:xfrm>
              <a:off x="1582" y="794"/>
              <a:ext cx="780" cy="404"/>
            </a:xfrm>
            <a:prstGeom prst="rect">
              <a:avLst/>
            </a:prstGeom>
            <a:noFill/>
            <a:ln w="9525">
              <a:noFill/>
              <a:miter lim="800000"/>
              <a:headEnd/>
              <a:tailEnd/>
            </a:ln>
            <a:effectLst/>
          </p:spPr>
          <p:txBody>
            <a:bodyPr wrap="none">
              <a:spAutoFit/>
            </a:bodyPr>
            <a:lstStyle/>
            <a:p>
              <a:pPr algn="ctr"/>
              <a:r>
                <a:rPr lang="en-US" i="1" dirty="0"/>
                <a:t>Minnesota</a:t>
              </a:r>
            </a:p>
            <a:p>
              <a:pPr algn="ctr"/>
              <a:r>
                <a:rPr lang="en-US" i="1" dirty="0"/>
                <a:t>Miracle</a:t>
              </a:r>
            </a:p>
          </p:txBody>
        </p:sp>
      </p:grpSp>
      <p:sp>
        <p:nvSpPr>
          <p:cNvPr id="37" name="Text Box 9">
            <a:extLst>
              <a:ext uri="{FF2B5EF4-FFF2-40B4-BE49-F238E27FC236}">
                <a16:creationId xmlns:a16="http://schemas.microsoft.com/office/drawing/2014/main" id="{7572261E-FC99-4759-8379-AA6AC310FCA2}"/>
              </a:ext>
            </a:extLst>
          </p:cNvPr>
          <p:cNvSpPr txBox="1">
            <a:spLocks noChangeArrowheads="1"/>
          </p:cNvSpPr>
          <p:nvPr/>
        </p:nvSpPr>
        <p:spPr bwMode="auto">
          <a:xfrm>
            <a:off x="8201349" y="2592482"/>
            <a:ext cx="641266" cy="307777"/>
          </a:xfrm>
          <a:prstGeom prst="rect">
            <a:avLst/>
          </a:prstGeom>
          <a:noFill/>
          <a:ln w="9525">
            <a:noFill/>
            <a:miter lim="800000"/>
            <a:headEnd/>
            <a:tailEnd/>
          </a:ln>
          <a:effectLst/>
        </p:spPr>
        <p:txBody>
          <a:bodyPr wrap="none">
            <a:spAutoFit/>
          </a:bodyPr>
          <a:lstStyle/>
          <a:p>
            <a:r>
              <a:rPr lang="en-US" sz="1400" b="1" u="sng" dirty="0">
                <a:latin typeface="Times New Roman" pitchFamily="18" charset="0"/>
              </a:rPr>
              <a:t>FY 19</a:t>
            </a:r>
          </a:p>
        </p:txBody>
      </p:sp>
      <p:sp>
        <p:nvSpPr>
          <p:cNvPr id="39" name="Text Box 36">
            <a:extLst>
              <a:ext uri="{FF2B5EF4-FFF2-40B4-BE49-F238E27FC236}">
                <a16:creationId xmlns:a16="http://schemas.microsoft.com/office/drawing/2014/main" id="{ED6467AE-390D-47B7-A7D2-352C47772777}"/>
              </a:ext>
            </a:extLst>
          </p:cNvPr>
          <p:cNvSpPr txBox="1">
            <a:spLocks noChangeArrowheads="1"/>
          </p:cNvSpPr>
          <p:nvPr/>
        </p:nvSpPr>
        <p:spPr bwMode="auto">
          <a:xfrm>
            <a:off x="5156167" y="1279837"/>
            <a:ext cx="863633" cy="646331"/>
          </a:xfrm>
          <a:prstGeom prst="rect">
            <a:avLst/>
          </a:prstGeom>
          <a:noFill/>
          <a:ln w="9525">
            <a:noFill/>
            <a:miter lim="800000"/>
            <a:headEnd/>
            <a:tailEnd/>
          </a:ln>
          <a:effectLst/>
        </p:spPr>
        <p:txBody>
          <a:bodyPr wrap="none">
            <a:spAutoFit/>
          </a:bodyPr>
          <a:lstStyle/>
          <a:p>
            <a:pPr algn="ctr"/>
            <a:r>
              <a:rPr lang="en-US" i="1" dirty="0"/>
              <a:t>2001</a:t>
            </a:r>
          </a:p>
          <a:p>
            <a:pPr algn="ctr"/>
            <a:r>
              <a:rPr lang="en-US" i="1" dirty="0"/>
              <a:t>Reform</a:t>
            </a:r>
          </a:p>
        </p:txBody>
      </p:sp>
    </p:spTree>
    <p:extLst>
      <p:ext uri="{BB962C8B-B14F-4D97-AF65-F5344CB8AC3E}">
        <p14:creationId xmlns:p14="http://schemas.microsoft.com/office/powerpoint/2010/main" val="2136059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353147336"/>
              </p:ext>
            </p:extLst>
          </p:nvPr>
        </p:nvGraphicFramePr>
        <p:xfrm>
          <a:off x="838200" y="1200150"/>
          <a:ext cx="7620000" cy="5124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4715" r:id="rId5" imgW="463323" imgH="214562" progId="">
                  <p:embed/>
                </p:oleObj>
              </mc:Choice>
              <mc:Fallback>
                <p:oleObj r:id="rId5" imgW="463323" imgH="214562" progId="">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Trends in State and Local Revenues</a:t>
            </a:r>
          </a:p>
        </p:txBody>
      </p:sp>
      <p:sp>
        <p:nvSpPr>
          <p:cNvPr id="8" name="Slide Number Placeholder 2"/>
          <p:cNvSpPr>
            <a:spLocks noGrp="1"/>
          </p:cNvSpPr>
          <p:nvPr>
            <p:ph type="sldNum" sz="quarter" idx="12"/>
          </p:nvPr>
        </p:nvSpPr>
        <p:spPr>
          <a:xfrm>
            <a:off x="6553200" y="6356350"/>
            <a:ext cx="2133600" cy="365125"/>
          </a:xfrm>
        </p:spPr>
        <p:txBody>
          <a:bodyPr/>
          <a:lstStyle/>
          <a:p>
            <a:fld id="{C88EFD34-FFD5-4E54-BC52-FEAEB005A557}" type="slidenum">
              <a:rPr lang="en-US" sz="1100" smtClean="0"/>
              <a:pPr/>
              <a:t>52</a:t>
            </a:fld>
            <a:endParaRPr lang="en-US" sz="1100" dirty="0"/>
          </a:p>
        </p:txBody>
      </p:sp>
      <p:sp>
        <p:nvSpPr>
          <p:cNvPr id="9" name="TextBox 1">
            <a:extLst>
              <a:ext uri="{FF2B5EF4-FFF2-40B4-BE49-F238E27FC236}">
                <a16:creationId xmlns:a16="http://schemas.microsoft.com/office/drawing/2014/main" id="{C37B78C5-C49B-4C45-BE43-4E11ABB68D12}"/>
              </a:ext>
            </a:extLst>
          </p:cNvPr>
          <p:cNvSpPr txBox="1"/>
          <p:nvPr/>
        </p:nvSpPr>
        <p:spPr>
          <a:xfrm>
            <a:off x="46892" y="6167651"/>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latin typeface="+mj-lt"/>
                <a:cs typeface="Times New Roman" pitchFamily="18" charset="0"/>
              </a:rPr>
              <a:t>Source: Price of Government Report (MMB)</a:t>
            </a:r>
          </a:p>
        </p:txBody>
      </p:sp>
    </p:spTree>
    <p:extLst>
      <p:ext uri="{BB962C8B-B14F-4D97-AF65-F5344CB8AC3E}">
        <p14:creationId xmlns:p14="http://schemas.microsoft.com/office/powerpoint/2010/main" val="2174375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573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fontScale="925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3900" b="1" dirty="0"/>
              <a:t>Property Tax Refunds, Aids, and Credits</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Jay Willms</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jay.willms@senate.mn</a:t>
            </a:r>
            <a:endParaRPr lang="en-US" dirty="0"/>
          </a:p>
          <a:p>
            <a:pPr marL="342900" lvl="0" indent="-342900">
              <a:lnSpc>
                <a:spcPct val="80000"/>
              </a:lnSpc>
              <a:spcBef>
                <a:spcPct val="20000"/>
              </a:spcBef>
              <a:defRPr/>
            </a:pPr>
            <a:r>
              <a:rPr lang="en-US" dirty="0"/>
              <a:t>651-296-2090</a:t>
            </a:r>
          </a:p>
          <a:p>
            <a:pPr marL="342900" lvl="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53</a:t>
            </a:fld>
            <a:endParaRPr lang="en-US"/>
          </a:p>
        </p:txBody>
      </p:sp>
    </p:spTree>
    <p:extLst>
      <p:ext uri="{BB962C8B-B14F-4D97-AF65-F5344CB8AC3E}">
        <p14:creationId xmlns:p14="http://schemas.microsoft.com/office/powerpoint/2010/main" val="1766958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676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Property Tax Refunds, Aids, &amp; Credits</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54</a:t>
            </a:fld>
            <a:endParaRPr lang="en-US"/>
          </a:p>
        </p:txBody>
      </p:sp>
      <p:graphicFrame>
        <p:nvGraphicFramePr>
          <p:cNvPr id="9" name="Chart 8">
            <a:extLst>
              <a:ext uri="{FF2B5EF4-FFF2-40B4-BE49-F238E27FC236}">
                <a16:creationId xmlns:a16="http://schemas.microsoft.com/office/drawing/2014/main" id="{EA671D44-07A6-41E6-BD4E-78C51D3495C3}"/>
              </a:ext>
            </a:extLst>
          </p:cNvPr>
          <p:cNvGraphicFramePr>
            <a:graphicFrameLocks noGrp="1"/>
          </p:cNvGraphicFramePr>
          <p:nvPr/>
        </p:nvGraphicFramePr>
        <p:xfrm>
          <a:off x="228600" y="1125415"/>
          <a:ext cx="8610600" cy="5257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1896759"/>
      </p:ext>
    </p:extLst>
  </p:cSld>
  <p:clrMapOvr>
    <a:masterClrMapping/>
  </p:clrMapOvr>
  <p:transition>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778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Property Tax Refunds, Aids, &amp; Credits</a:t>
            </a:r>
          </a:p>
        </p:txBody>
      </p:sp>
      <p:graphicFrame>
        <p:nvGraphicFramePr>
          <p:cNvPr id="11" name="Content Placeholder 7"/>
          <p:cNvGraphicFramePr>
            <a:graphicFrameLocks/>
          </p:cNvGraphicFramePr>
          <p:nvPr/>
        </p:nvGraphicFramePr>
        <p:xfrm>
          <a:off x="1696615" y="2247775"/>
          <a:ext cx="5750768" cy="352044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endParaRPr lang="en-US" u="sng"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Homestead Credit Refund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1,238,200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Local Government Aid (LGA)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1,128,796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dirty="0">
                          <a:solidFill>
                            <a:schemeClr val="tx1"/>
                          </a:solidFill>
                        </a:rPr>
                        <a:t>County Program Aid (CPA)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529,411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20">
                <a:tc>
                  <a:txBody>
                    <a:bodyPr/>
                    <a:lstStyle/>
                    <a:p>
                      <a:r>
                        <a:rPr lang="en-US" sz="1700" dirty="0">
                          <a:solidFill>
                            <a:schemeClr val="tx1"/>
                          </a:solidFill>
                        </a:rPr>
                        <a:t>Renters Property Tax Refund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488,700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520">
                <a:tc>
                  <a:txBody>
                    <a:bodyPr/>
                    <a:lstStyle/>
                    <a:p>
                      <a:r>
                        <a:rPr lang="en-US" sz="1700" dirty="0">
                          <a:solidFill>
                            <a:schemeClr val="tx1"/>
                          </a:solidFill>
                        </a:rPr>
                        <a:t>Police</a:t>
                      </a:r>
                      <a:r>
                        <a:rPr lang="en-US" sz="1700" baseline="0" dirty="0">
                          <a:solidFill>
                            <a:schemeClr val="tx1"/>
                          </a:solidFill>
                        </a:rPr>
                        <a:t> Aid</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180,170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0520">
                <a:tc>
                  <a:txBody>
                    <a:bodyPr/>
                    <a:lstStyle/>
                    <a:p>
                      <a:r>
                        <a:rPr lang="en-US" sz="1700" dirty="0">
                          <a:solidFill>
                            <a:schemeClr val="tx1"/>
                          </a:solidFill>
                        </a:rPr>
                        <a:t>School Building Bond Agricultural Credit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131,793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0520">
                <a:tc>
                  <a:txBody>
                    <a:bodyPr/>
                    <a:lstStyle/>
                    <a:p>
                      <a:r>
                        <a:rPr lang="en-US" sz="1700" dirty="0">
                          <a:solidFill>
                            <a:schemeClr val="tx1"/>
                          </a:solidFill>
                        </a:rPr>
                        <a:t>Payment In Lieu Of Taxes (PILT)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71,009</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0520">
                <a:tc>
                  <a:txBody>
                    <a:bodyPr/>
                    <a:lstStyle/>
                    <a:p>
                      <a:r>
                        <a:rPr lang="en-US" sz="1700" dirty="0">
                          <a:solidFill>
                            <a:schemeClr val="tx1"/>
                          </a:solidFill>
                        </a:rPr>
                        <a:t>All Other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358,603</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0520">
                <a:tc>
                  <a:txBody>
                    <a:bodyPr/>
                    <a:lstStyle/>
                    <a:p>
                      <a:r>
                        <a:rPr lang="en-US" sz="1700" b="1" dirty="0">
                          <a:solidFill>
                            <a:schemeClr val="tx1"/>
                          </a:solidFill>
                        </a:rPr>
                        <a:t>TOTAL Refunds, Aids, and Credits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4,199,537</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55</a:t>
            </a:fld>
            <a:endParaRPr lang="en-US"/>
          </a:p>
        </p:txBody>
      </p:sp>
      <p:sp>
        <p:nvSpPr>
          <p:cNvPr id="2" name="TextBox 1"/>
          <p:cNvSpPr txBox="1"/>
          <p:nvPr/>
        </p:nvSpPr>
        <p:spPr>
          <a:xfrm>
            <a:off x="1386480" y="1156686"/>
            <a:ext cx="6473182" cy="738664"/>
          </a:xfrm>
          <a:prstGeom prst="rect">
            <a:avLst/>
          </a:prstGeom>
          <a:noFill/>
        </p:spPr>
        <p:txBody>
          <a:bodyPr wrap="none" rtlCol="0">
            <a:spAutoFit/>
          </a:bodyPr>
          <a:lstStyle/>
          <a:p>
            <a:r>
              <a:rPr lang="en-US" sz="2400" b="1" dirty="0"/>
              <a:t>Property Tax Refunds, Aids, &amp; Credits, FY 2022-23</a:t>
            </a:r>
          </a:p>
          <a:p>
            <a:pPr algn="ctr"/>
            <a:r>
              <a:rPr lang="en-US" b="1" dirty="0"/>
              <a:t>(dollars in thousands)</a:t>
            </a:r>
          </a:p>
        </p:txBody>
      </p:sp>
    </p:spTree>
    <p:extLst>
      <p:ext uri="{BB962C8B-B14F-4D97-AF65-F5344CB8AC3E}">
        <p14:creationId xmlns:p14="http://schemas.microsoft.com/office/powerpoint/2010/main" val="951483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881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56</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t>Property Tax Refunds, Aids, &amp; Credits</a:t>
            </a:r>
          </a:p>
        </p:txBody>
      </p:sp>
      <p:graphicFrame>
        <p:nvGraphicFramePr>
          <p:cNvPr id="10" name="Chart 9">
            <a:extLst>
              <a:ext uri="{FF2B5EF4-FFF2-40B4-BE49-F238E27FC236}">
                <a16:creationId xmlns:a16="http://schemas.microsoft.com/office/drawing/2014/main" id="{76BCA8FF-E231-43A1-97DC-3FCB08BC80C6}"/>
              </a:ext>
            </a:extLst>
          </p:cNvPr>
          <p:cNvGraphicFramePr>
            <a:graphicFrameLocks/>
          </p:cNvGraphicFramePr>
          <p:nvPr>
            <p:extLst>
              <p:ext uri="{D42A27DB-BD31-4B8C-83A1-F6EECF244321}">
                <p14:modId xmlns:p14="http://schemas.microsoft.com/office/powerpoint/2010/main" val="130482740"/>
              </p:ext>
            </p:extLst>
          </p:nvPr>
        </p:nvGraphicFramePr>
        <p:xfrm>
          <a:off x="581025" y="1144737"/>
          <a:ext cx="7772400" cy="5257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97142555"/>
      </p:ext>
    </p:extLst>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8EFD34-FFD5-4E54-BC52-FEAEB005A557}" type="slidenum">
              <a:rPr lang="en-US" smtClean="0"/>
              <a:pPr/>
              <a:t>57</a:t>
            </a:fld>
            <a:endParaRPr lang="en-US"/>
          </a:p>
        </p:txBody>
      </p:sp>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39835" r:id="rId4" imgW="463323" imgH="214562" progId="">
                  <p:embed/>
                </p:oleObj>
              </mc:Choice>
              <mc:Fallback>
                <p:oleObj r:id="rId4" imgW="463323" imgH="214562" progId="">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800" b="1" dirty="0"/>
              <a:t>Public Sector Revenue as a System</a:t>
            </a:r>
          </a:p>
        </p:txBody>
      </p:sp>
      <p:sp>
        <p:nvSpPr>
          <p:cNvPr id="13" name="TextBox 1">
            <a:extLst>
              <a:ext uri="{FF2B5EF4-FFF2-40B4-BE49-F238E27FC236}">
                <a16:creationId xmlns:a16="http://schemas.microsoft.com/office/drawing/2014/main" id="{2C1BDB3B-D440-4BC5-BE68-57BB0D480CED}"/>
              </a:ext>
            </a:extLst>
          </p:cNvPr>
          <p:cNvSpPr txBox="1"/>
          <p:nvPr/>
        </p:nvSpPr>
        <p:spPr>
          <a:xfrm>
            <a:off x="2625969" y="5867400"/>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i="1" dirty="0">
                <a:latin typeface="+mj-lt"/>
                <a:cs typeface="Times New Roman" pitchFamily="18" charset="0"/>
              </a:rPr>
              <a:t>Source:</a:t>
            </a:r>
            <a:br>
              <a:rPr lang="en-US" sz="1000" i="1" dirty="0">
                <a:latin typeface="+mj-lt"/>
                <a:cs typeface="Times New Roman" pitchFamily="18" charset="0"/>
              </a:rPr>
            </a:br>
            <a:r>
              <a:rPr lang="en-US" sz="1000" i="1" dirty="0">
                <a:latin typeface="+mj-lt"/>
                <a:cs typeface="Times New Roman" pitchFamily="18" charset="0"/>
              </a:rPr>
              <a:t>July 2020 Price of Government Report (MMB)</a:t>
            </a:r>
          </a:p>
        </p:txBody>
      </p:sp>
      <p:graphicFrame>
        <p:nvGraphicFramePr>
          <p:cNvPr id="14" name="Chart 13">
            <a:extLst>
              <a:ext uri="{FF2B5EF4-FFF2-40B4-BE49-F238E27FC236}">
                <a16:creationId xmlns:a16="http://schemas.microsoft.com/office/drawing/2014/main" id="{C3BE7837-5495-46A4-AD74-BBDBA6D1392C}"/>
              </a:ext>
            </a:extLst>
          </p:cNvPr>
          <p:cNvGraphicFramePr>
            <a:graphicFrameLocks noGrp="1"/>
          </p:cNvGraphicFramePr>
          <p:nvPr/>
        </p:nvGraphicFramePr>
        <p:xfrm>
          <a:off x="361950" y="1573274"/>
          <a:ext cx="41148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2168122C-402E-4F81-BDA5-554ADE4C1CF5}"/>
              </a:ext>
            </a:extLst>
          </p:cNvPr>
          <p:cNvGraphicFramePr>
            <a:graphicFrameLocks noGrp="1"/>
          </p:cNvGraphicFramePr>
          <p:nvPr/>
        </p:nvGraphicFramePr>
        <p:xfrm>
          <a:off x="4572000" y="1567294"/>
          <a:ext cx="4114800" cy="41148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6529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8EFD34-FFD5-4E54-BC52-FEAEB005A557}" type="slidenum">
              <a:rPr lang="en-US" smtClean="0"/>
              <a:pPr/>
              <a:t>58</a:t>
            </a:fld>
            <a:endParaRPr lang="en-US"/>
          </a:p>
        </p:txBody>
      </p:sp>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085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5"/>
          <p:cNvSpPr txBox="1">
            <a:spLocks/>
          </p:cNvSpPr>
          <p:nvPr/>
        </p:nvSpPr>
        <p:spPr>
          <a:xfrm>
            <a:off x="381000" y="1143000"/>
            <a:ext cx="8229600" cy="4525963"/>
          </a:xfrm>
          <a:prstGeom prst="rect">
            <a:avLst/>
          </a:prstGeom>
        </p:spPr>
        <p:txBody>
          <a:bodyPr/>
          <a:lstStyle/>
          <a:p>
            <a:pPr marL="742950" lvl="1" indent="-285750">
              <a:lnSpc>
                <a:spcPct val="90000"/>
              </a:lnSpc>
              <a:spcBef>
                <a:spcPct val="20000"/>
              </a:spcBef>
              <a:tabLst>
                <a:tab pos="457200" algn="l"/>
              </a:tabLst>
            </a:pPr>
            <a:endParaRPr lang="en-US" sz="2000" dirty="0"/>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tab pos="457200" algn="l"/>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itle 4"/>
          <p:cNvSpPr>
            <a:spLocks noGrp="1"/>
          </p:cNvSpPr>
          <p:nvPr>
            <p:ph type="title"/>
          </p:nvPr>
        </p:nvSpPr>
        <p:spPr>
          <a:xfrm>
            <a:off x="228600" y="152400"/>
            <a:ext cx="7239000" cy="838200"/>
          </a:xfrm>
        </p:spPr>
        <p:txBody>
          <a:bodyPr>
            <a:normAutofit/>
          </a:bodyPr>
          <a:lstStyle/>
          <a:p>
            <a:pPr algn="l"/>
            <a:r>
              <a:rPr lang="en-US" sz="2800" b="1" dirty="0"/>
              <a:t>Public Sector Revenue as a System</a:t>
            </a:r>
          </a:p>
        </p:txBody>
      </p:sp>
      <p:graphicFrame>
        <p:nvGraphicFramePr>
          <p:cNvPr id="10" name="Chart 9"/>
          <p:cNvGraphicFramePr/>
          <p:nvPr/>
        </p:nvGraphicFramePr>
        <p:xfrm>
          <a:off x="148459" y="1283720"/>
          <a:ext cx="4495800" cy="458368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4732283" y="1677987"/>
            <a:ext cx="3886200" cy="3139321"/>
          </a:xfrm>
          <a:prstGeom prst="rect">
            <a:avLst/>
          </a:prstGeom>
          <a:noFill/>
        </p:spPr>
        <p:txBody>
          <a:bodyPr wrap="square" rtlCol="0">
            <a:spAutoFit/>
          </a:bodyPr>
          <a:lstStyle/>
          <a:p>
            <a:r>
              <a:rPr lang="en-US" dirty="0"/>
              <a:t>The Tax Incidence Study provides another frame of analysis by dividing taxes into categories of Income, Consumption, and Property.</a:t>
            </a:r>
          </a:p>
          <a:p>
            <a:pPr>
              <a:buFont typeface="Arial" pitchFamily="34" charset="0"/>
              <a:buChar char="•"/>
            </a:pPr>
            <a:endParaRPr lang="en-US" dirty="0"/>
          </a:p>
          <a:p>
            <a:r>
              <a:rPr lang="en-US" dirty="0"/>
              <a:t>The report seeks to answer the question, “Who pays Minnesota’s taxes?” and estimates how the burden of state and local taxes is distributed across income groups.</a:t>
            </a:r>
          </a:p>
          <a:p>
            <a:pPr>
              <a:buFont typeface="Arial" pitchFamily="34" charset="0"/>
              <a:buChar char="•"/>
            </a:pPr>
            <a:endParaRPr lang="en-US" dirty="0"/>
          </a:p>
        </p:txBody>
      </p:sp>
      <p:sp>
        <p:nvSpPr>
          <p:cNvPr id="14" name="TextBox 1">
            <a:extLst>
              <a:ext uri="{FF2B5EF4-FFF2-40B4-BE49-F238E27FC236}">
                <a16:creationId xmlns:a16="http://schemas.microsoft.com/office/drawing/2014/main" id="{67E243F8-A5C8-4E4C-8B8F-6F568AF2CDC6}"/>
              </a:ext>
            </a:extLst>
          </p:cNvPr>
          <p:cNvSpPr txBox="1"/>
          <p:nvPr/>
        </p:nvSpPr>
        <p:spPr>
          <a:xfrm>
            <a:off x="228599" y="6016994"/>
            <a:ext cx="6276975"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t>Source: 	</a:t>
            </a:r>
            <a:r>
              <a:rPr lang="en-US" sz="1000" dirty="0"/>
              <a:t>Minnesota Department of Revenue, 2019 Tax Incidence Study</a:t>
            </a:r>
          </a:p>
          <a:p>
            <a:r>
              <a:rPr lang="en-US" sz="1000" dirty="0"/>
              <a:t>	Based on November 2018 Forecast</a:t>
            </a:r>
          </a:p>
        </p:txBody>
      </p:sp>
    </p:spTree>
    <p:extLst>
      <p:ext uri="{BB962C8B-B14F-4D97-AF65-F5344CB8AC3E}">
        <p14:creationId xmlns:p14="http://schemas.microsoft.com/office/powerpoint/2010/main" val="12947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188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Tax Policy Resources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59</a:t>
            </a:fld>
            <a:endParaRPr lang="en-US"/>
          </a:p>
        </p:txBody>
      </p:sp>
      <p:sp>
        <p:nvSpPr>
          <p:cNvPr id="10" name="Rectangle 2"/>
          <p:cNvSpPr txBox="1">
            <a:spLocks noRot="1" noChangeArrowheads="1"/>
          </p:cNvSpPr>
          <p:nvPr/>
        </p:nvSpPr>
        <p:spPr>
          <a:xfrm>
            <a:off x="356048" y="1146221"/>
            <a:ext cx="61971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400" b="1" dirty="0">
                <a:latin typeface="+mj-lt"/>
              </a:rPr>
              <a:t>Useful resources:</a:t>
            </a:r>
            <a:br>
              <a:rPr lang="en-US" sz="2400" b="1" dirty="0">
                <a:latin typeface="+mj-lt"/>
              </a:rPr>
            </a:br>
            <a:endParaRPr lang="en-US" sz="2400" b="1" dirty="0">
              <a:latin typeface="+mj-lt"/>
            </a:endParaRPr>
          </a:p>
        </p:txBody>
      </p:sp>
      <p:sp>
        <p:nvSpPr>
          <p:cNvPr id="11" name="Content Placeholder 5"/>
          <p:cNvSpPr txBox="1">
            <a:spLocks/>
          </p:cNvSpPr>
          <p:nvPr/>
        </p:nvSpPr>
        <p:spPr>
          <a:xfrm>
            <a:off x="762000" y="1696283"/>
            <a:ext cx="8229600" cy="4412999"/>
          </a:xfrm>
          <a:prstGeom prst="rect">
            <a:avLst/>
          </a:prstGeom>
        </p:spPr>
        <p:txBody>
          <a:bodyPr>
            <a:normAutofit lnSpcReduction="10000"/>
          </a:bodyPr>
          <a:lstStyle/>
          <a:p>
            <a:pPr marL="742950" lvl="1" indent="-285750">
              <a:lnSpc>
                <a:spcPct val="90000"/>
              </a:lnSpc>
              <a:spcBef>
                <a:spcPct val="20000"/>
              </a:spcBef>
              <a:buFont typeface="Arial" pitchFamily="34" charset="0"/>
              <a:buChar char="•"/>
              <a:tabLst>
                <a:tab pos="457200" algn="l"/>
              </a:tabLst>
              <a:defRPr/>
            </a:pPr>
            <a:endParaRPr lang="en-US" sz="2400" dirty="0"/>
          </a:p>
          <a:p>
            <a:pPr marL="742950" lvl="1" indent="-285750">
              <a:lnSpc>
                <a:spcPct val="90000"/>
              </a:lnSpc>
              <a:spcBef>
                <a:spcPct val="20000"/>
              </a:spcBef>
              <a:buFont typeface="Arial" pitchFamily="34" charset="0"/>
              <a:buChar char="•"/>
              <a:tabLst>
                <a:tab pos="457200" algn="l"/>
              </a:tabLst>
              <a:defRPr/>
            </a:pPr>
            <a:r>
              <a:rPr lang="en-US" sz="2400" dirty="0"/>
              <a:t>Department of Revenue:</a:t>
            </a:r>
          </a:p>
          <a:p>
            <a:pPr marL="1200150" lvl="2" indent="-285750">
              <a:lnSpc>
                <a:spcPct val="90000"/>
              </a:lnSpc>
              <a:spcBef>
                <a:spcPct val="20000"/>
              </a:spcBef>
              <a:buFont typeface="Arial" pitchFamily="34" charset="0"/>
              <a:buChar char="•"/>
              <a:tabLst>
                <a:tab pos="457200" algn="l"/>
              </a:tabLst>
              <a:defRPr/>
            </a:pPr>
            <a:r>
              <a:rPr lang="en-US" sz="2400" dirty="0"/>
              <a:t>Tax Handbook</a:t>
            </a:r>
          </a:p>
          <a:p>
            <a:pPr marL="1200150" lvl="2" indent="-285750">
              <a:lnSpc>
                <a:spcPct val="90000"/>
              </a:lnSpc>
              <a:spcBef>
                <a:spcPct val="20000"/>
              </a:spcBef>
              <a:buFont typeface="Arial" pitchFamily="34" charset="0"/>
              <a:buChar char="•"/>
              <a:tabLst>
                <a:tab pos="457200" algn="l"/>
              </a:tabLst>
              <a:defRPr/>
            </a:pPr>
            <a:r>
              <a:rPr lang="en-US" sz="2400" dirty="0"/>
              <a:t>Tax Expenditure Study</a:t>
            </a:r>
          </a:p>
          <a:p>
            <a:pPr marL="1200150" lvl="2" indent="-285750">
              <a:lnSpc>
                <a:spcPct val="90000"/>
              </a:lnSpc>
              <a:spcBef>
                <a:spcPct val="20000"/>
              </a:spcBef>
              <a:buFont typeface="Arial" pitchFamily="34" charset="0"/>
              <a:buChar char="•"/>
              <a:tabLst>
                <a:tab pos="457200" algn="l"/>
              </a:tabLst>
              <a:defRPr/>
            </a:pPr>
            <a:r>
              <a:rPr lang="en-US" sz="2400" dirty="0"/>
              <a:t>Tax Incidence Study</a:t>
            </a:r>
          </a:p>
          <a:p>
            <a:pPr marL="1200150" lvl="2" indent="-285750">
              <a:lnSpc>
                <a:spcPct val="90000"/>
              </a:lnSpc>
              <a:spcBef>
                <a:spcPct val="20000"/>
              </a:spcBef>
              <a:buFont typeface="Arial" pitchFamily="34" charset="0"/>
              <a:buChar char="•"/>
              <a:tabLst>
                <a:tab pos="457200" algn="l"/>
              </a:tabLst>
              <a:defRPr/>
            </a:pPr>
            <a:r>
              <a:rPr lang="en-US" sz="2400" dirty="0"/>
              <a:t>Homestead Property Tax Burdens</a:t>
            </a:r>
          </a:p>
          <a:p>
            <a:pPr marL="1200150" lvl="2" indent="-285750">
              <a:lnSpc>
                <a:spcPct val="90000"/>
              </a:lnSpc>
              <a:spcBef>
                <a:spcPct val="20000"/>
              </a:spcBef>
              <a:buFont typeface="Arial" pitchFamily="34" charset="0"/>
              <a:buChar char="•"/>
              <a:tabLst>
                <a:tab pos="457200" algn="l"/>
              </a:tabLst>
              <a:defRPr/>
            </a:pPr>
            <a:r>
              <a:rPr lang="en-US" sz="2400" dirty="0"/>
              <a:t>Tax Rankings</a:t>
            </a:r>
          </a:p>
          <a:p>
            <a:pPr marL="1200150" lvl="2" indent="-285750">
              <a:lnSpc>
                <a:spcPct val="90000"/>
              </a:lnSpc>
              <a:spcBef>
                <a:spcPct val="20000"/>
              </a:spcBef>
              <a:buFont typeface="Arial" pitchFamily="34" charset="0"/>
              <a:buChar char="•"/>
              <a:tabLst>
                <a:tab pos="457200" algn="l"/>
              </a:tabLst>
              <a:defRPr/>
            </a:pPr>
            <a:r>
              <a:rPr lang="en-US" sz="2400" dirty="0"/>
              <a:t>Revenue Estimates</a:t>
            </a:r>
          </a:p>
          <a:p>
            <a:pPr marL="1200150" lvl="2" indent="-285750">
              <a:lnSpc>
                <a:spcPct val="90000"/>
              </a:lnSpc>
              <a:spcBef>
                <a:spcPct val="20000"/>
              </a:spcBef>
              <a:buFont typeface="Arial" pitchFamily="34" charset="0"/>
              <a:buChar char="•"/>
              <a:tabLst>
                <a:tab pos="457200" algn="l"/>
              </a:tabLst>
              <a:defRPr/>
            </a:pPr>
            <a:endParaRPr lang="en-US" sz="2400" dirty="0"/>
          </a:p>
          <a:p>
            <a:pPr marL="742950" lvl="1" indent="-285750">
              <a:lnSpc>
                <a:spcPct val="90000"/>
              </a:lnSpc>
              <a:spcBef>
                <a:spcPct val="20000"/>
              </a:spcBef>
              <a:buFont typeface="Arial" pitchFamily="34" charset="0"/>
              <a:buChar char="•"/>
              <a:tabLst>
                <a:tab pos="457200" algn="l"/>
              </a:tabLst>
              <a:defRPr/>
            </a:pPr>
            <a:r>
              <a:rPr lang="en-US" sz="2400" dirty="0"/>
              <a:t>House of Representatives:</a:t>
            </a:r>
          </a:p>
          <a:p>
            <a:pPr marL="1200150" lvl="2" indent="-285750">
              <a:lnSpc>
                <a:spcPct val="90000"/>
              </a:lnSpc>
              <a:spcBef>
                <a:spcPct val="20000"/>
              </a:spcBef>
              <a:buFont typeface="Arial" pitchFamily="34" charset="0"/>
              <a:buChar char="•"/>
              <a:tabLst>
                <a:tab pos="457200" algn="l"/>
              </a:tabLst>
              <a:defRPr/>
            </a:pPr>
            <a:r>
              <a:rPr lang="en-US" sz="2400" dirty="0"/>
              <a:t>Short Subjects</a:t>
            </a:r>
          </a:p>
          <a:p>
            <a:pPr marL="742950" lvl="1" indent="-285750">
              <a:lnSpc>
                <a:spcPct val="90000"/>
              </a:lnSpc>
              <a:spcBef>
                <a:spcPct val="20000"/>
              </a:spcBef>
              <a:buFont typeface="Arial" pitchFamily="34" charset="0"/>
              <a:buChar char="•"/>
              <a:tabLst>
                <a:tab pos="457200" algn="l"/>
              </a:tabLst>
              <a:defRPr/>
            </a:pPr>
            <a:endParaRPr lang="en-US" sz="2400" dirty="0"/>
          </a:p>
          <a:p>
            <a:pPr marR="0" lvl="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043889437"/>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825857" y="1771650"/>
            <a:ext cx="7556143" cy="4481871"/>
          </a:xfrm>
        </p:spPr>
        <p:txBody>
          <a:bodyPr>
            <a:normAutofit/>
          </a:bodyPr>
          <a:lstStyle/>
          <a:p>
            <a:pPr eaLnBrk="1" hangingPunct="1">
              <a:lnSpc>
                <a:spcPct val="80000"/>
              </a:lnSpc>
              <a:defRPr/>
            </a:pPr>
            <a:r>
              <a:rPr lang="en-US" sz="2000" dirty="0"/>
              <a:t>Article IV …provides for a Legislature and vests it with power to pass bills for approval by the Governor (enactment) or to override the objections of the Governor (enactment).</a:t>
            </a:r>
          </a:p>
          <a:p>
            <a:pPr eaLnBrk="1" hangingPunct="1">
              <a:lnSpc>
                <a:spcPct val="80000"/>
              </a:lnSpc>
              <a:defRPr/>
            </a:pPr>
            <a:r>
              <a:rPr lang="en-US" sz="2000" dirty="0"/>
              <a:t>Article IV, section 23, also provides for partial veto of bills containing appropriations.</a:t>
            </a:r>
          </a:p>
          <a:p>
            <a:pPr eaLnBrk="1" hangingPunct="1">
              <a:lnSpc>
                <a:spcPct val="80000"/>
              </a:lnSpc>
              <a:defRPr/>
            </a:pPr>
            <a:r>
              <a:rPr lang="en-US" sz="2000" dirty="0"/>
              <a:t>Article V …provides for a Governor with powers and duties that include…to “take care that the laws be faithfully executed.”</a:t>
            </a:r>
          </a:p>
          <a:p>
            <a:pPr eaLnBrk="1" hangingPunct="1">
              <a:lnSpc>
                <a:spcPct val="80000"/>
              </a:lnSpc>
              <a:defRPr/>
            </a:pPr>
            <a:r>
              <a:rPr lang="en-US" sz="2000" dirty="0"/>
              <a:t>Article XI, section 1…”No money shall be paid out of the treasury of this state except in pursuance of an appropriation by law.”</a:t>
            </a:r>
          </a:p>
          <a:p>
            <a:pPr eaLnBrk="1" hangingPunct="1">
              <a:lnSpc>
                <a:spcPct val="80000"/>
              </a:lnSpc>
              <a:defRPr/>
            </a:pPr>
            <a:r>
              <a:rPr lang="en-US" sz="2000" dirty="0"/>
              <a:t>Article XI, section 6, requires a balanced biennial budget by implication, by prohibiting the issuance of certificates of indebtedness that go beyond the biennium.</a:t>
            </a:r>
          </a:p>
          <a:p>
            <a:pPr eaLnBrk="1" hangingPunct="1">
              <a:lnSpc>
                <a:spcPct val="80000"/>
              </a:lnSpc>
              <a:defRPr/>
            </a:pPr>
            <a:r>
              <a:rPr lang="en-US" sz="2000" dirty="0"/>
              <a:t>Constitution contains numerous other provisions related to the authority to tax, creation of dedicated funds, and to public debt.</a:t>
            </a:r>
          </a:p>
        </p:txBody>
      </p:sp>
      <p:sp>
        <p:nvSpPr>
          <p:cNvPr id="6" name="Rectangle 2"/>
          <p:cNvSpPr txBox="1">
            <a:spLocks noRot="1" noChangeArrowheads="1"/>
          </p:cNvSpPr>
          <p:nvPr/>
        </p:nvSpPr>
        <p:spPr>
          <a:xfrm>
            <a:off x="482957" y="1103023"/>
            <a:ext cx="8229600" cy="3934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dirty="0">
                <a:latin typeface="+mn-lt"/>
              </a:rPr>
              <a:t>Constitutional Framework</a:t>
            </a:r>
          </a:p>
        </p:txBody>
      </p:sp>
      <p:sp>
        <p:nvSpPr>
          <p:cNvPr id="2" name="Slide Number Placeholder 1"/>
          <p:cNvSpPr>
            <a:spLocks noGrp="1"/>
          </p:cNvSpPr>
          <p:nvPr>
            <p:ph type="sldNum" sz="quarter" idx="12"/>
          </p:nvPr>
        </p:nvSpPr>
        <p:spPr/>
        <p:txBody>
          <a:bodyPr/>
          <a:lstStyle/>
          <a:p>
            <a:fld id="{0F6F4C99-5A0F-4122-BE71-38F1EAF1D14C}" type="slidenum">
              <a:rPr lang="en-US" smtClean="0"/>
              <a:t>6</a:t>
            </a:fld>
            <a:endParaRPr lang="en-US"/>
          </a:p>
        </p:txBody>
      </p:sp>
      <p:graphicFrame>
        <p:nvGraphicFramePr>
          <p:cNvPr id="8"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43940"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
          <p:cNvSpPr txBox="1">
            <a:spLocks noRot="1" noChangeArrowheads="1"/>
          </p:cNvSpPr>
          <p:nvPr/>
        </p:nvSpPr>
        <p:spPr>
          <a:xfrm>
            <a:off x="178372" y="381006"/>
            <a:ext cx="6197152" cy="623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n-lt"/>
              </a:rPr>
              <a:t>Budget Development Process</a:t>
            </a:r>
            <a:br>
              <a:rPr lang="en-US" sz="3200" b="1" dirty="0">
                <a:latin typeface="+mn-lt"/>
              </a:rPr>
            </a:br>
            <a:endParaRPr lang="en-US" sz="3200" b="1" dirty="0">
              <a:latin typeface="+mn-lt"/>
            </a:endParaRPr>
          </a:p>
        </p:txBody>
      </p: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78382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8372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290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0"/>
            <a:ext cx="8229600" cy="4525963"/>
          </a:xfrm>
          <a:prstGeom prst="rect">
            <a:avLst/>
          </a:prstGeom>
        </p:spPr>
        <p:txBody>
          <a:bodyPr>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r>
              <a:rPr lang="en-US" sz="4800" b="1" dirty="0"/>
              <a:t>E-12 Education</a:t>
            </a:r>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a:spcBef>
                <a:spcPct val="20000"/>
              </a:spcBef>
              <a:defRPr/>
            </a:pPr>
            <a:endParaRPr lang="en-US" sz="1400" b="1" dirty="0"/>
          </a:p>
          <a:p>
            <a:pPr marL="342900" lvl="0" indent="-342900" algn="ctr">
              <a:spcBef>
                <a:spcPct val="20000"/>
              </a:spcBef>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Presented by: </a:t>
            </a:r>
          </a:p>
          <a:p>
            <a:pPr lvl="0">
              <a:lnSpc>
                <a:spcPct val="90000"/>
              </a:lnSpc>
            </a:pPr>
            <a:endParaRPr lang="en-US" b="1" dirty="0"/>
          </a:p>
          <a:p>
            <a:pPr marL="342900" lvl="0" indent="-342900">
              <a:lnSpc>
                <a:spcPct val="80000"/>
              </a:lnSpc>
              <a:spcBef>
                <a:spcPct val="20000"/>
              </a:spcBef>
              <a:defRPr/>
            </a:pPr>
            <a:r>
              <a:rPr lang="en-US" dirty="0"/>
              <a:t>Jenna Hofer</a:t>
            </a:r>
          </a:p>
          <a:p>
            <a:pPr marL="342900" lvl="0" indent="-342900">
              <a:lnSpc>
                <a:spcPct val="80000"/>
              </a:lnSpc>
              <a:spcBef>
                <a:spcPct val="20000"/>
              </a:spcBef>
              <a:defRPr/>
            </a:pPr>
            <a:r>
              <a:rPr lang="en-US" dirty="0"/>
              <a:t>Fiscal Analyst</a:t>
            </a:r>
          </a:p>
          <a:p>
            <a:pPr marL="342900" lvl="0" indent="-342900">
              <a:lnSpc>
                <a:spcPct val="80000"/>
              </a:lnSpc>
              <a:spcBef>
                <a:spcPct val="20000"/>
              </a:spcBef>
              <a:defRPr/>
            </a:pPr>
            <a:r>
              <a:rPr lang="en-US" dirty="0">
                <a:hlinkClick r:id="rId5"/>
              </a:rPr>
              <a:t>Jenna.Hofer@senate.mn</a:t>
            </a:r>
            <a:endParaRPr lang="en-US" dirty="0"/>
          </a:p>
          <a:p>
            <a:pPr marL="342900" lvl="0" indent="-342900">
              <a:lnSpc>
                <a:spcPct val="80000"/>
              </a:lnSpc>
              <a:spcBef>
                <a:spcPct val="20000"/>
              </a:spcBef>
              <a:defRPr/>
            </a:pPr>
            <a:r>
              <a:rPr lang="en-US" dirty="0"/>
              <a:t>651-296-5259</a:t>
            </a: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60</a:t>
            </a:fld>
            <a:endParaRPr lang="en-US"/>
          </a:p>
        </p:txBody>
      </p:sp>
    </p:spTree>
    <p:extLst>
      <p:ext uri="{BB962C8B-B14F-4D97-AF65-F5344CB8AC3E}">
        <p14:creationId xmlns:p14="http://schemas.microsoft.com/office/powerpoint/2010/main" val="599007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393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E-12 Education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61</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2509487861"/>
              </p:ext>
            </p:extLst>
          </p:nvPr>
        </p:nvGraphicFramePr>
        <p:xfrm>
          <a:off x="457200" y="1173162"/>
          <a:ext cx="8229600" cy="5156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0255379"/>
      </p:ext>
    </p:extLst>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4954"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655638" y="1143001"/>
            <a:ext cx="7921625" cy="5334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All Funds, FY 2022-23</a:t>
            </a:r>
          </a:p>
          <a:p>
            <a:pPr marL="342900" lvl="0" indent="-342900" algn="ctr">
              <a:spcBef>
                <a:spcPct val="20000"/>
              </a:spcBef>
              <a:defRPr/>
            </a:pPr>
            <a:r>
              <a:rPr lang="en-US" dirty="0"/>
              <a:t>(dollars in thousands)</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lang="en-US" sz="2800" dirty="0"/>
          </a:p>
          <a:p>
            <a:pPr marR="0" lvl="0" algn="l" defTabSz="914400" rtl="0" eaLnBrk="1" fontAlgn="auto" latinLnBrk="0" hangingPunct="1">
              <a:lnSpc>
                <a:spcPct val="100000"/>
              </a:lnSpc>
              <a:spcBef>
                <a:spcPct val="20000"/>
              </a:spcBef>
              <a:spcAft>
                <a:spcPts val="0"/>
              </a:spcAft>
              <a:buClrTx/>
              <a:buSzTx/>
              <a:tabLst/>
              <a:defRPr/>
            </a:pPr>
            <a:endParaRPr lang="en-US" sz="2800" dirty="0"/>
          </a:p>
        </p:txBody>
      </p:sp>
      <p:sp>
        <p:nvSpPr>
          <p:cNvPr id="11" name="Slide Number Placeholder 10"/>
          <p:cNvSpPr>
            <a:spLocks noGrp="1"/>
          </p:cNvSpPr>
          <p:nvPr>
            <p:ph type="sldNum" sz="quarter" idx="12"/>
          </p:nvPr>
        </p:nvSpPr>
        <p:spPr/>
        <p:txBody>
          <a:bodyPr/>
          <a:lstStyle/>
          <a:p>
            <a:fld id="{2D5CFCF9-8AE7-476E-92C3-51750232A55D}" type="slidenum">
              <a:rPr lang="en-US" smtClean="0"/>
              <a:pPr/>
              <a:t>62</a:t>
            </a:fld>
            <a:endParaRPr lang="en-US"/>
          </a:p>
        </p:txBody>
      </p:sp>
      <p:sp>
        <p:nvSpPr>
          <p:cNvPr id="10" name="Title 4"/>
          <p:cNvSpPr txBox="1">
            <a:spLocks/>
          </p:cNvSpPr>
          <p:nvPr/>
        </p:nvSpPr>
        <p:spPr>
          <a:xfrm>
            <a:off x="228600" y="191760"/>
            <a:ext cx="7239000" cy="798840"/>
          </a:xfrm>
          <a:prstGeom prst="rect">
            <a:avLst/>
          </a:prstGeom>
        </p:spPr>
        <p:txBody>
          <a:bodyPr anchor="ctr" anchorCtr="0">
            <a:normAutofit/>
          </a:bodyPr>
          <a:lstStyle/>
          <a:p>
            <a:pPr lvl="0">
              <a:spcBef>
                <a:spcPct val="0"/>
              </a:spcBef>
              <a:defRPr/>
            </a:pPr>
            <a:r>
              <a:rPr lang="en-US" sz="2800" b="1" dirty="0"/>
              <a:t>E-12 Education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8" name="Table 12">
            <a:extLst>
              <a:ext uri="{FF2B5EF4-FFF2-40B4-BE49-F238E27FC236}">
                <a16:creationId xmlns:a16="http://schemas.microsoft.com/office/drawing/2014/main" id="{E0A170C1-CF03-4395-850E-F6708BBEE6B6}"/>
              </a:ext>
            </a:extLst>
          </p:cNvPr>
          <p:cNvGraphicFramePr>
            <a:graphicFrameLocks noGrp="1"/>
          </p:cNvGraphicFramePr>
          <p:nvPr>
            <p:extLst>
              <p:ext uri="{D42A27DB-BD31-4B8C-83A1-F6EECF244321}">
                <p14:modId xmlns:p14="http://schemas.microsoft.com/office/powerpoint/2010/main" val="519469617"/>
              </p:ext>
            </p:extLst>
          </p:nvPr>
        </p:nvGraphicFramePr>
        <p:xfrm>
          <a:off x="1568450" y="2456804"/>
          <a:ext cx="6096000" cy="2595880"/>
        </p:xfrm>
        <a:graphic>
          <a:graphicData uri="http://schemas.openxmlformats.org/drawingml/2006/table">
            <a:tbl>
              <a:tblPr firstRow="1" bandRow="1">
                <a:tableStyleId>{5C22544A-7EE6-4342-B048-85BDC9FD1C3A}</a:tableStyleId>
              </a:tblPr>
              <a:tblGrid>
                <a:gridCol w="3308350">
                  <a:extLst>
                    <a:ext uri="{9D8B030D-6E8A-4147-A177-3AD203B41FA5}">
                      <a16:colId xmlns:a16="http://schemas.microsoft.com/office/drawing/2014/main" val="1636658945"/>
                    </a:ext>
                  </a:extLst>
                </a:gridCol>
                <a:gridCol w="2787650">
                  <a:extLst>
                    <a:ext uri="{9D8B030D-6E8A-4147-A177-3AD203B41FA5}">
                      <a16:colId xmlns:a16="http://schemas.microsoft.com/office/drawing/2014/main" val="2531671477"/>
                    </a:ext>
                  </a:extLst>
                </a:gridCol>
              </a:tblGrid>
              <a:tr h="370840">
                <a:tc>
                  <a:txBody>
                    <a:bodyPr/>
                    <a:lstStyle/>
                    <a:p>
                      <a:r>
                        <a:rPr lang="en-US" dirty="0"/>
                        <a:t>Fund</a:t>
                      </a:r>
                    </a:p>
                  </a:txBody>
                  <a:tcPr/>
                </a:tc>
                <a:tc>
                  <a:txBody>
                    <a:bodyPr/>
                    <a:lstStyle/>
                    <a:p>
                      <a:pPr algn="ctr"/>
                      <a:r>
                        <a:rPr lang="en-US" dirty="0"/>
                        <a:t>FY 2022-23</a:t>
                      </a:r>
                    </a:p>
                  </a:txBody>
                  <a:tcPr/>
                </a:tc>
                <a:extLst>
                  <a:ext uri="{0D108BD9-81ED-4DB2-BD59-A6C34878D82A}">
                    <a16:rowId xmlns:a16="http://schemas.microsoft.com/office/drawing/2014/main" val="1604847037"/>
                  </a:ext>
                </a:extLst>
              </a:tr>
              <a:tr h="370840">
                <a:tc>
                  <a:txBody>
                    <a:bodyPr/>
                    <a:lstStyle/>
                    <a:p>
                      <a:r>
                        <a:rPr lang="en-US" dirty="0"/>
                        <a:t>General</a:t>
                      </a:r>
                    </a:p>
                  </a:txBody>
                  <a:tcPr/>
                </a:tc>
                <a:tc>
                  <a:txBody>
                    <a:bodyPr/>
                    <a:lstStyle/>
                    <a:p>
                      <a:pPr algn="r" fontAlgn="b"/>
                      <a:r>
                        <a:rPr lang="en-US" sz="1800" kern="1200" dirty="0">
                          <a:solidFill>
                            <a:schemeClr val="dk1"/>
                          </a:solidFill>
                          <a:latin typeface="+mn-lt"/>
                          <a:ea typeface="+mn-ea"/>
                          <a:cs typeface="+mn-cs"/>
                        </a:rPr>
                        <a:t>20,593,771</a:t>
                      </a:r>
                    </a:p>
                  </a:txBody>
                  <a:tcPr marL="9525" marR="9525" marT="9525" marB="0" anchor="b"/>
                </a:tc>
                <a:extLst>
                  <a:ext uri="{0D108BD9-81ED-4DB2-BD59-A6C34878D82A}">
                    <a16:rowId xmlns:a16="http://schemas.microsoft.com/office/drawing/2014/main" val="2256656347"/>
                  </a:ext>
                </a:extLst>
              </a:tr>
              <a:tr h="370840">
                <a:tc>
                  <a:txBody>
                    <a:bodyPr/>
                    <a:lstStyle/>
                    <a:p>
                      <a:r>
                        <a:rPr lang="en-US" dirty="0"/>
                        <a:t>Federal</a:t>
                      </a:r>
                    </a:p>
                  </a:txBody>
                  <a:tcPr/>
                </a:tc>
                <a:tc>
                  <a:txBody>
                    <a:bodyPr/>
                    <a:lstStyle/>
                    <a:p>
                      <a:pPr algn="r" fontAlgn="b"/>
                      <a:r>
                        <a:rPr lang="en-US" sz="1800" kern="1200" dirty="0">
                          <a:solidFill>
                            <a:schemeClr val="dk1"/>
                          </a:solidFill>
                          <a:latin typeface="+mn-lt"/>
                          <a:ea typeface="+mn-ea"/>
                          <a:cs typeface="+mn-cs"/>
                        </a:rPr>
                        <a:t>1,846,227</a:t>
                      </a:r>
                    </a:p>
                  </a:txBody>
                  <a:tcPr marL="9525" marR="9525" marT="9525" marB="0" anchor="b"/>
                </a:tc>
                <a:extLst>
                  <a:ext uri="{0D108BD9-81ED-4DB2-BD59-A6C34878D82A}">
                    <a16:rowId xmlns:a16="http://schemas.microsoft.com/office/drawing/2014/main" val="3988939431"/>
                  </a:ext>
                </a:extLst>
              </a:tr>
              <a:tr h="370840">
                <a:tc>
                  <a:txBody>
                    <a:bodyPr/>
                    <a:lstStyle/>
                    <a:p>
                      <a:r>
                        <a:rPr lang="en-US" dirty="0"/>
                        <a:t>Special</a:t>
                      </a:r>
                    </a:p>
                  </a:txBody>
                  <a:tcPr/>
                </a:tc>
                <a:tc>
                  <a:txBody>
                    <a:bodyPr/>
                    <a:lstStyle/>
                    <a:p>
                      <a:pPr algn="r" fontAlgn="b"/>
                      <a:r>
                        <a:rPr lang="en-US" sz="1800" kern="1200" dirty="0">
                          <a:solidFill>
                            <a:schemeClr val="dk1"/>
                          </a:solidFill>
                          <a:latin typeface="+mn-lt"/>
                          <a:ea typeface="+mn-ea"/>
                          <a:cs typeface="+mn-cs"/>
                        </a:rPr>
                        <a:t>155,338</a:t>
                      </a:r>
                    </a:p>
                  </a:txBody>
                  <a:tcPr marL="9525" marR="9525" marT="9525" marB="0" anchor="b"/>
                </a:tc>
                <a:extLst>
                  <a:ext uri="{0D108BD9-81ED-4DB2-BD59-A6C34878D82A}">
                    <a16:rowId xmlns:a16="http://schemas.microsoft.com/office/drawing/2014/main" val="35540419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Permanent School</a:t>
                      </a:r>
                    </a:p>
                  </a:txBody>
                  <a:tcPr/>
                </a:tc>
                <a:tc>
                  <a:txBody>
                    <a:bodyPr/>
                    <a:lstStyle/>
                    <a:p>
                      <a:pPr algn="r" fontAlgn="b"/>
                      <a:r>
                        <a:rPr lang="en-US" sz="1800" kern="1200" dirty="0">
                          <a:solidFill>
                            <a:schemeClr val="dk1"/>
                          </a:solidFill>
                          <a:latin typeface="+mn-lt"/>
                          <a:ea typeface="+mn-ea"/>
                          <a:cs typeface="+mn-cs"/>
                        </a:rPr>
                        <a:t>79,465</a:t>
                      </a:r>
                    </a:p>
                  </a:txBody>
                  <a:tcPr marL="9525" marR="9525" marT="9525" marB="0" anchor="b"/>
                </a:tc>
                <a:extLst>
                  <a:ext uri="{0D108BD9-81ED-4DB2-BD59-A6C34878D82A}">
                    <a16:rowId xmlns:a16="http://schemas.microsoft.com/office/drawing/2014/main" val="2906831792"/>
                  </a:ext>
                </a:extLst>
              </a:tr>
              <a:tr h="370840">
                <a:tc>
                  <a:txBody>
                    <a:bodyPr/>
                    <a:lstStyle/>
                    <a:p>
                      <a:r>
                        <a:rPr lang="en-US" dirty="0"/>
                        <a:t>Gift</a:t>
                      </a:r>
                    </a:p>
                  </a:txBody>
                  <a:tcPr/>
                </a:tc>
                <a:tc>
                  <a:txBody>
                    <a:bodyPr/>
                    <a:lstStyle/>
                    <a:p>
                      <a:pPr algn="r" fontAlgn="b"/>
                      <a:r>
                        <a:rPr lang="en-US" sz="1800" kern="1200" dirty="0">
                          <a:solidFill>
                            <a:schemeClr val="dk1"/>
                          </a:solidFill>
                          <a:latin typeface="+mn-lt"/>
                          <a:ea typeface="+mn-ea"/>
                          <a:cs typeface="+mn-cs"/>
                        </a:rPr>
                        <a:t>271</a:t>
                      </a:r>
                    </a:p>
                  </a:txBody>
                  <a:tcPr marL="9525" marR="9525" marT="9525" marB="0" anchor="b"/>
                </a:tc>
                <a:extLst>
                  <a:ext uri="{0D108BD9-81ED-4DB2-BD59-A6C34878D82A}">
                    <a16:rowId xmlns:a16="http://schemas.microsoft.com/office/drawing/2014/main" val="271141128"/>
                  </a:ext>
                </a:extLst>
              </a:tr>
              <a:tr h="370840">
                <a:tc>
                  <a:txBody>
                    <a:bodyPr/>
                    <a:lstStyle/>
                    <a:p>
                      <a:pPr marL="0" algn="l" defTabSz="914400" rtl="0" eaLnBrk="1" latinLnBrk="0" hangingPunct="1"/>
                      <a:r>
                        <a:rPr lang="en-US" sz="1800" b="1" kern="1200" dirty="0">
                          <a:solidFill>
                            <a:schemeClr val="lt1"/>
                          </a:solidFill>
                          <a:latin typeface="+mn-lt"/>
                          <a:ea typeface="+mn-ea"/>
                          <a:cs typeface="+mn-cs"/>
                        </a:rPr>
                        <a:t>Total (dollars in thousands)</a:t>
                      </a:r>
                    </a:p>
                  </a:txBody>
                  <a:tcPr>
                    <a:solidFill>
                      <a:schemeClr val="accent1"/>
                    </a:solidFill>
                  </a:tcPr>
                </a:tc>
                <a:tc>
                  <a:txBody>
                    <a:bodyPr/>
                    <a:lstStyle/>
                    <a:p>
                      <a:pPr algn="r" fontAlgn="b"/>
                      <a:r>
                        <a:rPr lang="en-US" sz="1800" b="1" kern="1200" dirty="0">
                          <a:solidFill>
                            <a:schemeClr val="lt1"/>
                          </a:solidFill>
                          <a:latin typeface="+mn-lt"/>
                          <a:ea typeface="+mn-ea"/>
                          <a:cs typeface="+mn-cs"/>
                        </a:rPr>
                        <a:t>22,675,072</a:t>
                      </a:r>
                    </a:p>
                  </a:txBody>
                  <a:tcPr marL="9525" marR="9525" marT="9525" marB="0" anchor="b">
                    <a:solidFill>
                      <a:schemeClr val="accent1"/>
                    </a:solidFill>
                  </a:tcPr>
                </a:tc>
                <a:extLst>
                  <a:ext uri="{0D108BD9-81ED-4DB2-BD59-A6C34878D82A}">
                    <a16:rowId xmlns:a16="http://schemas.microsoft.com/office/drawing/2014/main" val="3954201330"/>
                  </a:ext>
                </a:extLst>
              </a:tr>
            </a:tbl>
          </a:graphicData>
        </a:graphic>
      </p:graphicFrame>
    </p:spTree>
    <p:extLst>
      <p:ext uri="{BB962C8B-B14F-4D97-AF65-F5344CB8AC3E}">
        <p14:creationId xmlns:p14="http://schemas.microsoft.com/office/powerpoint/2010/main" val="4214927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597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2"/>
          </a:xfrm>
        </p:spPr>
        <p:txBody>
          <a:bodyPr>
            <a:normAutofit/>
          </a:bodyPr>
          <a:lstStyle/>
          <a:p>
            <a:pPr algn="l"/>
            <a:r>
              <a:rPr lang="en-US" sz="2800" b="1" dirty="0"/>
              <a:t>E-12 Education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63</a:t>
            </a:fld>
            <a:endParaRPr lang="en-US"/>
          </a:p>
        </p:txBody>
      </p:sp>
      <p:graphicFrame>
        <p:nvGraphicFramePr>
          <p:cNvPr id="11" name="Chart 10">
            <a:extLst>
              <a:ext uri="{FF2B5EF4-FFF2-40B4-BE49-F238E27FC236}">
                <a16:creationId xmlns:a16="http://schemas.microsoft.com/office/drawing/2014/main" id="{A2C55E14-569E-449E-8E93-E7D31D045516}"/>
              </a:ext>
            </a:extLst>
          </p:cNvPr>
          <p:cNvGraphicFramePr/>
          <p:nvPr>
            <p:extLst>
              <p:ext uri="{D42A27DB-BD31-4B8C-83A1-F6EECF244321}">
                <p14:modId xmlns:p14="http://schemas.microsoft.com/office/powerpoint/2010/main" val="1390893750"/>
              </p:ext>
            </p:extLst>
          </p:nvPr>
        </p:nvGraphicFramePr>
        <p:xfrm>
          <a:off x="609600" y="1299579"/>
          <a:ext cx="8001000" cy="50567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3796287"/>
      </p:ext>
    </p:extLst>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38" y="990600"/>
            <a:ext cx="7921625" cy="5013325"/>
          </a:xfrm>
          <a:prstGeom prst="rect">
            <a:avLst/>
          </a:prstGeom>
        </p:spPr>
        <p:txBody>
          <a:bodyPr/>
          <a:lstStyle/>
          <a:p>
            <a:pPr marL="342900" lvl="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7002"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655638" y="1143001"/>
            <a:ext cx="7921625" cy="5334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General Fund, FY 2022-23</a:t>
            </a:r>
          </a:p>
          <a:p>
            <a:pPr marL="342900" lvl="0" indent="-342900" algn="ctr">
              <a:spcBef>
                <a:spcPct val="20000"/>
              </a:spcBef>
              <a:defRPr/>
            </a:pPr>
            <a:r>
              <a:rPr lang="en-US" dirty="0"/>
              <a:t>(dollars in thousands)</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64</a:t>
            </a:fld>
            <a:endParaRPr lang="en-US"/>
          </a:p>
        </p:txBody>
      </p:sp>
      <p:sp>
        <p:nvSpPr>
          <p:cNvPr id="10"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t>E-12 Education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3" name="Table 12">
            <a:extLst>
              <a:ext uri="{FF2B5EF4-FFF2-40B4-BE49-F238E27FC236}">
                <a16:creationId xmlns:a16="http://schemas.microsoft.com/office/drawing/2014/main" id="{EC01074E-6569-49F7-B187-4BA0017D6E5A}"/>
              </a:ext>
            </a:extLst>
          </p:cNvPr>
          <p:cNvGraphicFramePr>
            <a:graphicFrameLocks noGrp="1"/>
          </p:cNvGraphicFramePr>
          <p:nvPr/>
        </p:nvGraphicFramePr>
        <p:xfrm>
          <a:off x="1981200" y="2022756"/>
          <a:ext cx="4648200" cy="3755170"/>
        </p:xfrm>
        <a:graphic>
          <a:graphicData uri="http://schemas.openxmlformats.org/drawingml/2006/table">
            <a:tbl>
              <a:tblPr/>
              <a:tblGrid>
                <a:gridCol w="3276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339444">
                <a:tc>
                  <a:txBody>
                    <a:bodyPr/>
                    <a:lstStyle/>
                    <a:p>
                      <a:pPr algn="l" fontAlgn="b"/>
                      <a:endParaRPr lang="en-US" sz="15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r" fontAlgn="b"/>
                      <a:r>
                        <a:rPr lang="en-US" sz="1500" b="1" i="0" u="sng" strike="noStrike" dirty="0">
                          <a:solidFill>
                            <a:srgbClr val="000000"/>
                          </a:solidFill>
                          <a:latin typeface="+mn-lt"/>
                          <a:cs typeface="Times New Roman" pitchFamily="18" charset="0"/>
                        </a:rPr>
                        <a:t>FY 2022-23</a:t>
                      </a: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006">
                <a:tc>
                  <a:txBody>
                    <a:bodyPr/>
                    <a:lstStyle/>
                    <a:p>
                      <a:pPr algn="l" fontAlgn="b"/>
                      <a:r>
                        <a:rPr lang="en-US" sz="1500" b="0" i="0" u="none" strike="noStrike" dirty="0">
                          <a:solidFill>
                            <a:srgbClr val="000000"/>
                          </a:solidFill>
                          <a:latin typeface="+mn-lt"/>
                          <a:cs typeface="Times New Roman" pitchFamily="18" charset="0"/>
                        </a:rPr>
                        <a:t>General Education Aid</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$14,992,716</a:t>
                      </a:r>
                    </a:p>
                  </a:txBody>
                  <a:tcPr marL="0" marR="0" marT="0" marB="0" anchor="b">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0002"/>
                  </a:ext>
                </a:extLst>
              </a:tr>
              <a:tr h="259006">
                <a:tc>
                  <a:txBody>
                    <a:bodyPr/>
                    <a:lstStyle/>
                    <a:p>
                      <a:pPr algn="l" fontAlgn="b"/>
                      <a:r>
                        <a:rPr lang="en-US" sz="1500" b="0" i="0" u="none" strike="noStrike" kern="1200" dirty="0">
                          <a:solidFill>
                            <a:srgbClr val="000000"/>
                          </a:solidFill>
                          <a:latin typeface="+mn-lt"/>
                          <a:ea typeface="+mn-ea"/>
                          <a:cs typeface="Times New Roman" pitchFamily="18" charset="0"/>
                        </a:rPr>
                        <a:t>Other General Education Programs</a:t>
                      </a:r>
                    </a:p>
                  </a:txBody>
                  <a:tcPr marL="0" marR="0" marT="0" marB="0" anchor="b">
                    <a:lnL>
                      <a:noFill/>
                    </a:lnL>
                    <a:lnR>
                      <a:noFill/>
                    </a:lnR>
                    <a:lnT>
                      <a:noFill/>
                    </a:lnT>
                    <a:lnB>
                      <a:noFill/>
                    </a:lnB>
                  </a:tcPr>
                </a:tc>
                <a:tc>
                  <a:txBody>
                    <a:bodyPr/>
                    <a:lstStyle/>
                    <a:p>
                      <a:pPr algn="r" fontAlgn="b"/>
                      <a:r>
                        <a:rPr lang="en-US" sz="1500" b="0" i="0" u="none" strike="noStrike" kern="1200" dirty="0">
                          <a:solidFill>
                            <a:srgbClr val="000000"/>
                          </a:solidFill>
                          <a:latin typeface="+mn-lt"/>
                          <a:ea typeface="+mn-ea"/>
                          <a:cs typeface="Times New Roman" pitchFamily="18" charset="0"/>
                        </a:rPr>
                        <a:t>$92,152</a:t>
                      </a:r>
                    </a:p>
                  </a:txBody>
                  <a:tcPr marL="0" marR="0" marT="0" marB="0" anchor="ctr">
                    <a:lnL>
                      <a:noFill/>
                    </a:lnL>
                    <a:lnR>
                      <a:noFill/>
                    </a:lnR>
                    <a:lnT>
                      <a:noFill/>
                    </a:lnT>
                    <a:lnB>
                      <a:noFill/>
                    </a:lnB>
                  </a:tcPr>
                </a:tc>
                <a:extLst>
                  <a:ext uri="{0D108BD9-81ED-4DB2-BD59-A6C34878D82A}">
                    <a16:rowId xmlns:a16="http://schemas.microsoft.com/office/drawing/2014/main" val="732938374"/>
                  </a:ext>
                </a:extLst>
              </a:tr>
              <a:tr h="259006">
                <a:tc>
                  <a:txBody>
                    <a:bodyPr/>
                    <a:lstStyle/>
                    <a:p>
                      <a:pPr algn="l" fontAlgn="b"/>
                      <a:r>
                        <a:rPr lang="en-US" sz="1500" b="0" i="0" u="none" strike="noStrike" dirty="0">
                          <a:solidFill>
                            <a:srgbClr val="000000"/>
                          </a:solidFill>
                          <a:latin typeface="+mn-lt"/>
                          <a:cs typeface="Times New Roman" pitchFamily="18" charset="0"/>
                        </a:rPr>
                        <a:t>Education Excellence &amp; Teachers</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$762,272</a:t>
                      </a:r>
                    </a:p>
                  </a:txBody>
                  <a:tcPr marL="0" marR="0" marT="0" marB="0" anchor="b">
                    <a:lnL>
                      <a:noFill/>
                    </a:lnL>
                    <a:lnR>
                      <a:noFill/>
                    </a:lnR>
                    <a:lnT>
                      <a:noFill/>
                    </a:lnT>
                    <a:lnB>
                      <a:noFill/>
                    </a:lnB>
                  </a:tcPr>
                </a:tc>
                <a:extLst>
                  <a:ext uri="{0D108BD9-81ED-4DB2-BD59-A6C34878D82A}">
                    <a16:rowId xmlns:a16="http://schemas.microsoft.com/office/drawing/2014/main" val="10003"/>
                  </a:ext>
                </a:extLst>
              </a:tr>
              <a:tr h="259006">
                <a:tc>
                  <a:txBody>
                    <a:bodyPr/>
                    <a:lstStyle/>
                    <a:p>
                      <a:pPr algn="l" fontAlgn="b"/>
                      <a:r>
                        <a:rPr lang="en-US" sz="1500" b="0" i="0" u="none" strike="noStrike" dirty="0">
                          <a:solidFill>
                            <a:srgbClr val="000000"/>
                          </a:solidFill>
                          <a:latin typeface="+mn-lt"/>
                          <a:cs typeface="Times New Roman" pitchFamily="18" charset="0"/>
                        </a:rPr>
                        <a:t>Special Education</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$3,824,283</a:t>
                      </a:r>
                    </a:p>
                  </a:txBody>
                  <a:tcPr marL="0" marR="0" marT="0" marB="0" anchor="b">
                    <a:lnL>
                      <a:noFill/>
                    </a:lnL>
                    <a:lnR>
                      <a:noFill/>
                    </a:lnR>
                    <a:lnT>
                      <a:noFill/>
                    </a:lnT>
                    <a:lnB>
                      <a:noFill/>
                    </a:lnB>
                  </a:tcPr>
                </a:tc>
                <a:extLst>
                  <a:ext uri="{0D108BD9-81ED-4DB2-BD59-A6C34878D82A}">
                    <a16:rowId xmlns:a16="http://schemas.microsoft.com/office/drawing/2014/main" val="10006"/>
                  </a:ext>
                </a:extLst>
              </a:tr>
              <a:tr h="259006">
                <a:tc>
                  <a:txBody>
                    <a:bodyPr/>
                    <a:lstStyle/>
                    <a:p>
                      <a:pPr algn="l" fontAlgn="b"/>
                      <a:r>
                        <a:rPr lang="en-US" sz="1500" b="0" i="0" u="none" strike="noStrike" dirty="0">
                          <a:solidFill>
                            <a:srgbClr val="000000"/>
                          </a:solidFill>
                          <a:latin typeface="+mn-lt"/>
                          <a:cs typeface="Times New Roman" pitchFamily="18" charset="0"/>
                        </a:rPr>
                        <a:t>Facilities &amp; Technology</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$272,929</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239222814"/>
                  </a:ext>
                </a:extLst>
              </a:tr>
              <a:tr h="259006">
                <a:tc>
                  <a:txBody>
                    <a:bodyPr/>
                    <a:lstStyle/>
                    <a:p>
                      <a:pPr algn="l" fontAlgn="b"/>
                      <a:r>
                        <a:rPr lang="en-US" sz="1500" b="0" i="0" u="none" strike="noStrike" dirty="0">
                          <a:solidFill>
                            <a:srgbClr val="000000"/>
                          </a:solidFill>
                          <a:latin typeface="+mn-lt"/>
                          <a:cs typeface="Times New Roman" pitchFamily="18" charset="0"/>
                        </a:rPr>
                        <a:t>Nutrition Programs</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$55,740</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337785662"/>
                  </a:ext>
                </a:extLst>
              </a:tr>
              <a:tr h="259006">
                <a:tc>
                  <a:txBody>
                    <a:bodyPr/>
                    <a:lstStyle/>
                    <a:p>
                      <a:pPr algn="l" fontAlgn="b"/>
                      <a:r>
                        <a:rPr lang="en-US" sz="1500" b="0" i="0" u="none" strike="noStrike" dirty="0">
                          <a:solidFill>
                            <a:srgbClr val="000000"/>
                          </a:solidFill>
                          <a:latin typeface="+mn-lt"/>
                          <a:cs typeface="Times New Roman" pitchFamily="18" charset="0"/>
                        </a:rPr>
                        <a:t>Library Programs</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$36,140</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125980827"/>
                  </a:ext>
                </a:extLst>
              </a:tr>
              <a:tr h="259006">
                <a:tc>
                  <a:txBody>
                    <a:bodyPr/>
                    <a:lstStyle/>
                    <a:p>
                      <a:pPr algn="l" fontAlgn="b"/>
                      <a:r>
                        <a:rPr lang="en-US" sz="1500" b="0" i="0" u="none" strike="noStrike" dirty="0">
                          <a:solidFill>
                            <a:srgbClr val="000000"/>
                          </a:solidFill>
                          <a:latin typeface="+mn-lt"/>
                          <a:cs typeface="Times New Roman" pitchFamily="18" charset="0"/>
                        </a:rPr>
                        <a:t>Early Education</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$340,955</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2637237240"/>
                  </a:ext>
                </a:extLst>
              </a:tr>
              <a:tr h="259006">
                <a:tc>
                  <a:txBody>
                    <a:bodyPr/>
                    <a:lstStyle/>
                    <a:p>
                      <a:pPr algn="l" fontAlgn="b"/>
                      <a:r>
                        <a:rPr lang="en-US" sz="1500" b="0" i="0" u="none" strike="noStrike" dirty="0">
                          <a:solidFill>
                            <a:srgbClr val="000000"/>
                          </a:solidFill>
                          <a:latin typeface="+mn-lt"/>
                          <a:cs typeface="Times New Roman" pitchFamily="18" charset="0"/>
                        </a:rPr>
                        <a:t>Community Education</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$8,066</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342122566"/>
                  </a:ext>
                </a:extLst>
              </a:tr>
              <a:tr h="259006">
                <a:tc>
                  <a:txBody>
                    <a:bodyPr/>
                    <a:lstStyle/>
                    <a:p>
                      <a:pPr algn="l" fontAlgn="b"/>
                      <a:r>
                        <a:rPr lang="en-US" sz="1500" b="0" i="0" u="none" strike="noStrike" dirty="0">
                          <a:solidFill>
                            <a:srgbClr val="000000"/>
                          </a:solidFill>
                          <a:latin typeface="+mn-lt"/>
                          <a:cs typeface="Times New Roman" pitchFamily="18" charset="0"/>
                        </a:rPr>
                        <a:t>Lifelong Learning</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$108,209</a:t>
                      </a:r>
                    </a:p>
                  </a:txBody>
                  <a:tcPr marL="0" marR="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938680307"/>
                  </a:ext>
                </a:extLst>
              </a:tr>
              <a:tr h="259006">
                <a:tc>
                  <a:txBody>
                    <a:bodyPr/>
                    <a:lstStyle/>
                    <a:p>
                      <a:pPr algn="l" fontAlgn="b"/>
                      <a:r>
                        <a:rPr lang="en-US" sz="1500" b="0" i="0" u="none" strike="noStrike" dirty="0">
                          <a:solidFill>
                            <a:srgbClr val="000000"/>
                          </a:solidFill>
                          <a:latin typeface="+mn-lt"/>
                          <a:cs typeface="Times New Roman" pitchFamily="18" charset="0"/>
                        </a:rPr>
                        <a:t>State Agencies</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latin typeface="+mn-lt"/>
                          <a:cs typeface="Times New Roman" pitchFamily="18" charset="0"/>
                        </a:rPr>
                        <a:t>$100,309</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19606">
                <a:tc>
                  <a:txBody>
                    <a:bodyPr/>
                    <a:lstStyle/>
                    <a:p>
                      <a:pPr algn="l" fontAlgn="b"/>
                      <a:endParaRPr lang="en-US" sz="1500" b="0" i="0" u="none" strike="noStrike" dirty="0">
                        <a:solidFill>
                          <a:srgbClr val="000000"/>
                        </a:solidFill>
                        <a:latin typeface="+mn-lt"/>
                        <a:cs typeface="Times New Roman" pitchFamily="18" charset="0"/>
                      </a:endParaRPr>
                    </a:p>
                  </a:txBody>
                  <a:tcPr marL="0" marR="0" marT="0" marB="0" anchor="b">
                    <a:lnL>
                      <a:noFill/>
                    </a:lnL>
                    <a:lnR>
                      <a:noFill/>
                    </a:lnR>
                    <a:lnT>
                      <a:noFill/>
                    </a:lnT>
                    <a:lnB>
                      <a:noFill/>
                    </a:lnB>
                  </a:tcPr>
                </a:tc>
                <a:tc>
                  <a:txBody>
                    <a:bodyPr/>
                    <a:lstStyle/>
                    <a:p>
                      <a:pPr algn="l" fontAlgn="b"/>
                      <a:endParaRPr lang="en-US" sz="1500" b="0" i="0" u="none" strike="noStrike" dirty="0">
                        <a:solidFill>
                          <a:srgbClr val="000000"/>
                        </a:solidFill>
                        <a:latin typeface="+mn-lt"/>
                        <a:cs typeface="Times New Roman" pitchFamily="18"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14"/>
                  </a:ext>
                </a:extLst>
              </a:tr>
              <a:tr h="338060">
                <a:tc>
                  <a:txBody>
                    <a:bodyPr/>
                    <a:lstStyle/>
                    <a:p>
                      <a:pPr algn="l" fontAlgn="b"/>
                      <a:r>
                        <a:rPr lang="en-US" sz="1500" b="1" i="0" u="none" strike="noStrike" dirty="0">
                          <a:solidFill>
                            <a:srgbClr val="000000"/>
                          </a:solidFill>
                          <a:latin typeface="+mn-lt"/>
                          <a:cs typeface="Times New Roman" pitchFamily="18" charset="0"/>
                        </a:rPr>
                        <a:t>Net General Fund Expenditures</a:t>
                      </a: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latin typeface="+mn-lt"/>
                          <a:cs typeface="Times New Roman" pitchFamily="18" charset="0"/>
                        </a:rPr>
                        <a:t>$20,593,771</a:t>
                      </a:r>
                    </a:p>
                  </a:txBody>
                  <a:tcPr marL="0" marR="0" marT="0" marB="0" anchor="b">
                    <a:lnL>
                      <a:noFill/>
                    </a:lnL>
                    <a:lnR>
                      <a:noFill/>
                    </a:lnR>
                    <a:lnT>
                      <a:noFill/>
                    </a:lnT>
                    <a:lnB>
                      <a:noFill/>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22617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802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3256396382"/>
              </p:ext>
            </p:extLst>
          </p:nvPr>
        </p:nvGraphicFramePr>
        <p:xfrm>
          <a:off x="227860" y="1267829"/>
          <a:ext cx="857682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65</a:t>
            </a:fld>
            <a:endParaRPr lang="en-US"/>
          </a:p>
        </p:txBody>
      </p:sp>
      <p:sp>
        <p:nvSpPr>
          <p:cNvPr id="16"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t>E-12 Education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40621041"/>
      </p:ext>
    </p:extLst>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4905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66</a:t>
            </a:fld>
            <a:endParaRPr lang="en-US" dirty="0"/>
          </a:p>
        </p:txBody>
      </p:sp>
      <p:graphicFrame>
        <p:nvGraphicFramePr>
          <p:cNvPr id="14" name="Content Placeholder 6"/>
          <p:cNvGraphicFramePr>
            <a:graphicFrameLocks/>
          </p:cNvGraphicFramePr>
          <p:nvPr/>
        </p:nvGraphicFramePr>
        <p:xfrm>
          <a:off x="304800" y="1200150"/>
          <a:ext cx="8229600" cy="5200650"/>
        </p:xfrm>
        <a:graphic>
          <a:graphicData uri="http://schemas.openxmlformats.org/drawingml/2006/chart">
            <c:chart xmlns:c="http://schemas.openxmlformats.org/drawingml/2006/chart" xmlns:r="http://schemas.openxmlformats.org/officeDocument/2006/relationships" r:id="rId5"/>
          </a:graphicData>
        </a:graphic>
      </p:graphicFrame>
      <p:sp>
        <p:nvSpPr>
          <p:cNvPr id="15" name="Title 4"/>
          <p:cNvSpPr>
            <a:spLocks noGrp="1"/>
          </p:cNvSpPr>
          <p:nvPr>
            <p:ph type="title"/>
          </p:nvPr>
        </p:nvSpPr>
        <p:spPr>
          <a:xfrm>
            <a:off x="228600" y="228600"/>
            <a:ext cx="7239000" cy="762000"/>
          </a:xfrm>
        </p:spPr>
        <p:txBody>
          <a:bodyPr>
            <a:normAutofit/>
          </a:bodyPr>
          <a:lstStyle/>
          <a:p>
            <a:pPr algn="l"/>
            <a:r>
              <a:rPr lang="en-US" sz="2800" b="1" dirty="0"/>
              <a:t>E-12 Education</a:t>
            </a:r>
          </a:p>
        </p:txBody>
      </p:sp>
      <p:sp>
        <p:nvSpPr>
          <p:cNvPr id="11" name="TextBox 10"/>
          <p:cNvSpPr txBox="1"/>
          <p:nvPr/>
        </p:nvSpPr>
        <p:spPr>
          <a:xfrm>
            <a:off x="457200" y="6269137"/>
            <a:ext cx="4495800" cy="276999"/>
          </a:xfrm>
          <a:prstGeom prst="rect">
            <a:avLst/>
          </a:prstGeom>
          <a:noFill/>
        </p:spPr>
        <p:txBody>
          <a:bodyPr wrap="square" rtlCol="0">
            <a:spAutoFit/>
          </a:bodyPr>
          <a:lstStyle/>
          <a:p>
            <a:r>
              <a:rPr lang="en-US" sz="1200" dirty="0"/>
              <a:t>*Indicates program also has a levy component</a:t>
            </a:r>
          </a:p>
        </p:txBody>
      </p:sp>
      <p:graphicFrame>
        <p:nvGraphicFramePr>
          <p:cNvPr id="16" name="Chart 15">
            <a:extLst>
              <a:ext uri="{FF2B5EF4-FFF2-40B4-BE49-F238E27FC236}">
                <a16:creationId xmlns:a16="http://schemas.microsoft.com/office/drawing/2014/main" id="{B42151F5-655A-454D-8F8E-297F320721D5}"/>
              </a:ext>
            </a:extLst>
          </p:cNvPr>
          <p:cNvGraphicFramePr/>
          <p:nvPr/>
        </p:nvGraphicFramePr>
        <p:xfrm>
          <a:off x="-457200" y="1222109"/>
          <a:ext cx="9544050" cy="48475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33906495"/>
      </p:ext>
    </p:extLst>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007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2D5CFCF9-8AE7-476E-92C3-51750232A55D}" type="slidenum">
              <a:rPr lang="en-US" smtClean="0"/>
              <a:pPr/>
              <a:t>67</a:t>
            </a:fld>
            <a:endParaRPr lang="en-US"/>
          </a:p>
        </p:txBody>
      </p:sp>
      <p:graphicFrame>
        <p:nvGraphicFramePr>
          <p:cNvPr id="14" name="Content Placeholder 6"/>
          <p:cNvGraphicFramePr>
            <a:graphicFrameLocks/>
          </p:cNvGraphicFramePr>
          <p:nvPr/>
        </p:nvGraphicFramePr>
        <p:xfrm>
          <a:off x="609600" y="1216754"/>
          <a:ext cx="8077199" cy="5521325"/>
        </p:xfrm>
        <a:graphic>
          <a:graphicData uri="http://schemas.openxmlformats.org/drawingml/2006/chart">
            <c:chart xmlns:c="http://schemas.openxmlformats.org/drawingml/2006/chart" xmlns:r="http://schemas.openxmlformats.org/officeDocument/2006/relationships" r:id="rId5"/>
          </a:graphicData>
        </a:graphic>
      </p:graphicFrame>
      <p:sp>
        <p:nvSpPr>
          <p:cNvPr id="15" name="Title 4"/>
          <p:cNvSpPr>
            <a:spLocks noGrp="1"/>
          </p:cNvSpPr>
          <p:nvPr>
            <p:ph type="title"/>
          </p:nvPr>
        </p:nvSpPr>
        <p:spPr>
          <a:xfrm>
            <a:off x="228600" y="293686"/>
            <a:ext cx="7239000" cy="696913"/>
          </a:xfrm>
        </p:spPr>
        <p:txBody>
          <a:bodyPr>
            <a:normAutofit/>
          </a:bodyPr>
          <a:lstStyle/>
          <a:p>
            <a:pPr algn="l"/>
            <a:r>
              <a:rPr lang="en-US" sz="2800" b="1" dirty="0"/>
              <a:t>MN Property Taxes By Source</a:t>
            </a:r>
          </a:p>
        </p:txBody>
      </p:sp>
    </p:spTree>
    <p:extLst>
      <p:ext uri="{BB962C8B-B14F-4D97-AF65-F5344CB8AC3E}">
        <p14:creationId xmlns:p14="http://schemas.microsoft.com/office/powerpoint/2010/main" val="1858947348"/>
      </p:ext>
    </p:extLst>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109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2"/>
          </a:xfrm>
        </p:spPr>
        <p:txBody>
          <a:bodyPr>
            <a:normAutofit/>
          </a:bodyPr>
          <a:lstStyle/>
          <a:p>
            <a:pPr algn="l"/>
            <a:r>
              <a:rPr lang="en-US" sz="2800" b="1" dirty="0"/>
              <a:t>E-12 Education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68</a:t>
            </a:fld>
            <a:endParaRPr lang="en-US"/>
          </a:p>
        </p:txBody>
      </p:sp>
      <p:sp>
        <p:nvSpPr>
          <p:cNvPr id="10" name="Rectangle 2"/>
          <p:cNvSpPr txBox="1">
            <a:spLocks noRot="1" noChangeArrowheads="1"/>
          </p:cNvSpPr>
          <p:nvPr/>
        </p:nvSpPr>
        <p:spPr>
          <a:xfrm>
            <a:off x="1295400" y="1183736"/>
            <a:ext cx="6413276"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342900" lvl="0" indent="-342900" algn="ctr">
              <a:lnSpc>
                <a:spcPct val="100000"/>
              </a:lnSpc>
              <a:spcBef>
                <a:spcPct val="20000"/>
              </a:spcBef>
              <a:defRPr/>
            </a:pPr>
            <a:r>
              <a:rPr lang="en-US" sz="2800" b="1" dirty="0">
                <a:solidFill>
                  <a:prstClr val="black"/>
                </a:solidFill>
                <a:latin typeface="Calibri"/>
                <a:ea typeface="+mn-ea"/>
                <a:cs typeface="+mn-cs"/>
              </a:rPr>
              <a:t>E-12 Property Tax </a:t>
            </a:r>
            <a:r>
              <a:rPr lang="en-US" sz="2800" b="1" dirty="0">
                <a:solidFill>
                  <a:prstClr val="black"/>
                </a:solidFill>
                <a:latin typeface="Calibri"/>
              </a:rPr>
              <a:t>FY 2022-23 </a:t>
            </a:r>
            <a:r>
              <a:rPr lang="en-US" sz="2800" b="1" dirty="0">
                <a:solidFill>
                  <a:prstClr val="black"/>
                </a:solidFill>
                <a:latin typeface="Calibri"/>
                <a:ea typeface="+mn-ea"/>
                <a:cs typeface="+mn-cs"/>
              </a:rPr>
              <a:t>Base Budget</a:t>
            </a:r>
          </a:p>
          <a:p>
            <a:pPr marL="342900" lvl="0" indent="-342900" algn="ctr">
              <a:lnSpc>
                <a:spcPct val="100000"/>
              </a:lnSpc>
              <a:spcBef>
                <a:spcPct val="20000"/>
              </a:spcBef>
              <a:defRPr/>
            </a:pPr>
            <a:r>
              <a:rPr lang="en-US" sz="1800" dirty="0">
                <a:solidFill>
                  <a:prstClr val="black"/>
                </a:solidFill>
                <a:latin typeface="Calibri"/>
                <a:ea typeface="+mn-ea"/>
                <a:cs typeface="+mn-cs"/>
              </a:rPr>
              <a:t>(dollars in thousands)</a:t>
            </a:r>
            <a:endParaRPr lang="en-US" sz="1800" b="1" dirty="0">
              <a:solidFill>
                <a:prstClr val="black"/>
              </a:solidFill>
              <a:latin typeface="Calibri"/>
              <a:ea typeface="+mn-ea"/>
              <a:cs typeface="+mn-cs"/>
            </a:endParaRPr>
          </a:p>
        </p:txBody>
      </p:sp>
      <p:graphicFrame>
        <p:nvGraphicFramePr>
          <p:cNvPr id="17" name="Table 16">
            <a:extLst>
              <a:ext uri="{FF2B5EF4-FFF2-40B4-BE49-F238E27FC236}">
                <a16:creationId xmlns:a16="http://schemas.microsoft.com/office/drawing/2014/main" id="{3FBFA9BC-E1AE-4D53-9C5F-1D48D4AF2BD6}"/>
              </a:ext>
            </a:extLst>
          </p:cNvPr>
          <p:cNvGraphicFramePr>
            <a:graphicFrameLocks noGrp="1"/>
          </p:cNvGraphicFramePr>
          <p:nvPr/>
        </p:nvGraphicFramePr>
        <p:xfrm>
          <a:off x="2095500" y="1951035"/>
          <a:ext cx="4953000" cy="3521980"/>
        </p:xfrm>
        <a:graphic>
          <a:graphicData uri="http://schemas.openxmlformats.org/drawingml/2006/table">
            <a:tbl>
              <a:tblPr/>
              <a:tblGrid>
                <a:gridCol w="3556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586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n-US" sz="1600" b="0" i="0" u="none" strike="noStrike" dirty="0">
                        <a:solidFill>
                          <a:srgbClr val="000000"/>
                        </a:solidFill>
                        <a:latin typeface="+mn-lt"/>
                        <a:cs typeface="Times New Roman" pitchFamily="18" charset="0"/>
                      </a:endParaRP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1" i="0" u="sng" strike="noStrike" dirty="0">
                          <a:solidFill>
                            <a:srgbClr val="000000"/>
                          </a:solidFill>
                          <a:latin typeface="+mn-lt"/>
                          <a:cs typeface="Times New Roman" pitchFamily="18" charset="0"/>
                        </a:rPr>
                        <a:t>FY 2022-23</a:t>
                      </a: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3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0" i="0" u="none" strike="noStrike" dirty="0">
                          <a:solidFill>
                            <a:srgbClr val="000000"/>
                          </a:solidFill>
                          <a:latin typeface="+mn-lt"/>
                          <a:cs typeface="Times New Roman" pitchFamily="18" charset="0"/>
                        </a:rPr>
                        <a:t>General Fund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0" i="0" u="none" strike="noStrike" dirty="0">
                          <a:solidFill>
                            <a:srgbClr val="000000"/>
                          </a:solidFill>
                          <a:latin typeface="+mn-lt"/>
                          <a:cs typeface="Times New Roman" pitchFamily="18" charset="0"/>
                        </a:rPr>
                        <a:t>$4,411,764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082291"/>
                  </a:ext>
                </a:extLst>
              </a:tr>
              <a:tr h="3513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0" i="0" u="none" strike="noStrike" dirty="0">
                          <a:solidFill>
                            <a:srgbClr val="000000"/>
                          </a:solidFill>
                          <a:latin typeface="+mn-lt"/>
                          <a:cs typeface="Times New Roman" pitchFamily="18" charset="0"/>
                        </a:rPr>
                        <a:t>Community Service Fund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0" i="0" u="none" strike="noStrike" dirty="0">
                          <a:solidFill>
                            <a:srgbClr val="000000"/>
                          </a:solidFill>
                          <a:latin typeface="+mn-lt"/>
                          <a:cs typeface="Times New Roman" pitchFamily="18" charset="0"/>
                        </a:rPr>
                        <a:t>$180,448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2938374"/>
                  </a:ext>
                </a:extLst>
              </a:tr>
              <a:tr h="3513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0" i="0" u="none" strike="noStrike" dirty="0">
                          <a:solidFill>
                            <a:srgbClr val="000000"/>
                          </a:solidFill>
                          <a:latin typeface="+mn-lt"/>
                          <a:cs typeface="Times New Roman" pitchFamily="18" charset="0"/>
                        </a:rPr>
                        <a:t>Debt Service Fund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0" i="0" u="none" strike="noStrike" dirty="0">
                          <a:solidFill>
                            <a:srgbClr val="000000"/>
                          </a:solidFill>
                          <a:latin typeface="+mn-lt"/>
                          <a:cs typeface="Times New Roman" pitchFamily="18" charset="0"/>
                        </a:rPr>
                        <a:t>$2,247,117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13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0" i="0" u="none" strike="noStrike" dirty="0">
                          <a:solidFill>
                            <a:srgbClr val="000000"/>
                          </a:solidFill>
                          <a:latin typeface="+mn-lt"/>
                          <a:cs typeface="Times New Roman" pitchFamily="18" charset="0"/>
                        </a:rPr>
                        <a:t>OPEB/Pension Debt Service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0" i="0" u="none" strike="noStrike" dirty="0">
                          <a:solidFill>
                            <a:srgbClr val="000000"/>
                          </a:solidFill>
                          <a:latin typeface="+mn-lt"/>
                          <a:cs typeface="Times New Roman" pitchFamily="18" charset="0"/>
                        </a:rPr>
                        <a:t>$90,140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67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1" i="0" u="none" strike="noStrike" dirty="0">
                          <a:solidFill>
                            <a:srgbClr val="000000"/>
                          </a:solidFill>
                          <a:latin typeface="+mn-lt"/>
                          <a:cs typeface="Times New Roman" pitchFamily="18" charset="0"/>
                        </a:rPr>
                        <a:t>Total School District Levies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1" i="0" u="none" strike="noStrike" dirty="0">
                          <a:solidFill>
                            <a:srgbClr val="000000"/>
                          </a:solidFill>
                          <a:latin typeface="+mn-lt"/>
                          <a:cs typeface="Times New Roman" pitchFamily="18" charset="0"/>
                        </a:rPr>
                        <a:t>$6,929,468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8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600" b="0" i="1" u="none" strike="noStrike" dirty="0">
                          <a:solidFill>
                            <a:srgbClr val="000000"/>
                          </a:solidFill>
                          <a:latin typeface="+mn-lt"/>
                          <a:cs typeface="Times New Roman" pitchFamily="18" charset="0"/>
                        </a:rPr>
                        <a:t>Credits &amp; Adjustments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600" b="0" i="1" u="none" strike="noStrike" dirty="0">
                          <a:solidFill>
                            <a:srgbClr val="000000"/>
                          </a:solidFill>
                          <a:latin typeface="+mn-lt"/>
                          <a:cs typeface="Times New Roman" pitchFamily="18" charset="0"/>
                        </a:rPr>
                        <a:t>$(196,181)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85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n-US" sz="1600" b="0" i="0" u="none" strike="noStrike" dirty="0">
                        <a:solidFill>
                          <a:srgbClr val="000000"/>
                        </a:solidFill>
                        <a:latin typeface="+mn-lt"/>
                        <a:cs typeface="Times New Roman"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n-US" sz="1600" b="0" i="0" u="none" strike="noStrike" dirty="0">
                        <a:solidFill>
                          <a:srgbClr val="000000"/>
                        </a:solidFill>
                        <a:latin typeface="+mn-lt"/>
                        <a:cs typeface="Times New Roman"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800" b="1" i="0" u="none" strike="noStrike" dirty="0">
                          <a:solidFill>
                            <a:srgbClr val="000000"/>
                          </a:solidFill>
                          <a:latin typeface="+mn-lt"/>
                          <a:cs typeface="Times New Roman" pitchFamily="18" charset="0"/>
                        </a:rPr>
                        <a:t>Total Certified Levies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800" b="1" i="0" u="none" strike="noStrike" dirty="0">
                          <a:solidFill>
                            <a:srgbClr val="000000"/>
                          </a:solidFill>
                          <a:latin typeface="+mn-lt"/>
                          <a:cs typeface="Times New Roman" pitchFamily="18" charset="0"/>
                        </a:rPr>
                        <a:t>$6,733,287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93156442"/>
      </p:ext>
    </p:extLst>
  </p:cSld>
  <p:clrMapOvr>
    <a:masterClrMapping/>
  </p:clrMapOvr>
  <p:transition>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highlight>
                          <a:srgbClr val="FFFF00"/>
                        </a:highlight>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212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2"/>
          </a:xfrm>
        </p:spPr>
        <p:txBody>
          <a:bodyPr>
            <a:normAutofit/>
          </a:bodyPr>
          <a:lstStyle/>
          <a:p>
            <a:pPr algn="l"/>
            <a:r>
              <a:rPr lang="en-US" sz="2800" b="1" dirty="0"/>
              <a:t>E-12 Education</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69</a:t>
            </a:fld>
            <a:endParaRPr lang="en-US"/>
          </a:p>
        </p:txBody>
      </p:sp>
      <p:graphicFrame>
        <p:nvGraphicFramePr>
          <p:cNvPr id="4" name="Chart 3">
            <a:extLst>
              <a:ext uri="{FF2B5EF4-FFF2-40B4-BE49-F238E27FC236}">
                <a16:creationId xmlns:a16="http://schemas.microsoft.com/office/drawing/2014/main" id="{15BC502B-FED4-4CD0-8F64-20BABA0C7D92}"/>
              </a:ext>
            </a:extLst>
          </p:cNvPr>
          <p:cNvGraphicFramePr/>
          <p:nvPr>
            <p:extLst>
              <p:ext uri="{D42A27DB-BD31-4B8C-83A1-F6EECF244321}">
                <p14:modId xmlns:p14="http://schemas.microsoft.com/office/powerpoint/2010/main" val="700572028"/>
              </p:ext>
            </p:extLst>
          </p:nvPr>
        </p:nvGraphicFramePr>
        <p:xfrm>
          <a:off x="381000" y="1200151"/>
          <a:ext cx="8382000" cy="51727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3410489"/>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766293" y="2076450"/>
            <a:ext cx="8248918" cy="47815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400" dirty="0">
                <a:latin typeface="+mn-lt"/>
              </a:rPr>
              <a:t>The budget process and legislative decision-making is facilitated through various tools in statute:</a:t>
            </a:r>
          </a:p>
          <a:p>
            <a:pPr>
              <a:lnSpc>
                <a:spcPct val="80000"/>
              </a:lnSpc>
            </a:pPr>
            <a:r>
              <a:rPr lang="en-US" altLang="en-US" sz="2400" dirty="0">
                <a:latin typeface="+mn-lt"/>
              </a:rPr>
              <a:t>Creation of a state budget system (M.S. 16A.095)</a:t>
            </a:r>
          </a:p>
          <a:p>
            <a:pPr>
              <a:lnSpc>
                <a:spcPct val="80000"/>
              </a:lnSpc>
            </a:pPr>
            <a:r>
              <a:rPr lang="en-US" altLang="en-US" sz="2400" dirty="0">
                <a:latin typeface="+mn-lt"/>
              </a:rPr>
              <a:t>Budget forms and instructions and timeline for agency budget preparation (M.S. 16A.11)</a:t>
            </a:r>
          </a:p>
          <a:p>
            <a:pPr>
              <a:lnSpc>
                <a:spcPct val="80000"/>
              </a:lnSpc>
            </a:pPr>
            <a:r>
              <a:rPr lang="en-US" altLang="en-US" sz="2400" dirty="0">
                <a:latin typeface="+mn-lt"/>
              </a:rPr>
              <a:t>State Budget Forecasts (M.S. 16A.103)</a:t>
            </a:r>
          </a:p>
          <a:p>
            <a:pPr>
              <a:lnSpc>
                <a:spcPct val="80000"/>
              </a:lnSpc>
            </a:pPr>
            <a:r>
              <a:rPr lang="en-US" altLang="en-US" sz="2400" dirty="0">
                <a:latin typeface="+mn-lt"/>
              </a:rPr>
              <a:t>Requirements for the Governor to submit budget recommendations to the Legislature (M.S. 16A.11, </a:t>
            </a:r>
            <a:r>
              <a:rPr lang="en-US" altLang="en-US" sz="2400" dirty="0" err="1">
                <a:latin typeface="+mn-lt"/>
              </a:rPr>
              <a:t>Subd</a:t>
            </a:r>
            <a:r>
              <a:rPr lang="en-US" altLang="en-US" sz="2400" dirty="0">
                <a:latin typeface="+mn-lt"/>
              </a:rPr>
              <a:t>. 1)</a:t>
            </a:r>
          </a:p>
          <a:p>
            <a:pPr>
              <a:lnSpc>
                <a:spcPct val="80000"/>
              </a:lnSpc>
            </a:pPr>
            <a:r>
              <a:rPr lang="en-US" altLang="en-US" sz="2400" dirty="0">
                <a:latin typeface="+mn-lt"/>
              </a:rPr>
              <a:t>Governor’s budget must be balanced (M.S. 16A.11, </a:t>
            </a:r>
            <a:r>
              <a:rPr lang="en-US" altLang="en-US" sz="2400" dirty="0" err="1">
                <a:latin typeface="+mn-lt"/>
              </a:rPr>
              <a:t>Subd</a:t>
            </a:r>
            <a:r>
              <a:rPr lang="en-US" altLang="en-US" sz="2400" dirty="0">
                <a:latin typeface="+mn-lt"/>
              </a:rPr>
              <a:t>. 2)</a:t>
            </a:r>
          </a:p>
          <a:p>
            <a:pPr>
              <a:lnSpc>
                <a:spcPct val="80000"/>
              </a:lnSpc>
            </a:pPr>
            <a:r>
              <a:rPr lang="en-US" altLang="en-US" sz="2400" dirty="0">
                <a:latin typeface="+mn-lt"/>
              </a:rPr>
              <a:t>Numerous other requirements related to cash and budget management, accounting system, budget information, and reporting</a:t>
            </a:r>
          </a:p>
        </p:txBody>
      </p:sp>
      <p:sp>
        <p:nvSpPr>
          <p:cNvPr id="6" name="Rectangle 2"/>
          <p:cNvSpPr>
            <a:spLocks noGrp="1" noRot="1" noChangeArrowheads="1"/>
          </p:cNvSpPr>
          <p:nvPr>
            <p:ph type="title"/>
          </p:nvPr>
        </p:nvSpPr>
        <p:spPr>
          <a:xfrm>
            <a:off x="315532" y="1004553"/>
            <a:ext cx="8229600" cy="669701"/>
          </a:xfrm>
        </p:spPr>
        <p:txBody>
          <a:bodyPr>
            <a:normAutofit fontScale="90000"/>
          </a:bodyPr>
          <a:lstStyle/>
          <a:p>
            <a:pPr algn="l" eaLnBrk="1" hangingPunct="1">
              <a:defRPr/>
            </a:pPr>
            <a:br>
              <a:rPr lang="en-US" sz="4000" dirty="0"/>
            </a:br>
            <a:r>
              <a:rPr lang="en-US" sz="2800" b="1" dirty="0"/>
              <a:t>Budget Process Requirements</a:t>
            </a:r>
          </a:p>
        </p:txBody>
      </p:sp>
      <p:sp>
        <p:nvSpPr>
          <p:cNvPr id="2" name="Slide Number Placeholder 1"/>
          <p:cNvSpPr>
            <a:spLocks noGrp="1"/>
          </p:cNvSpPr>
          <p:nvPr>
            <p:ph type="sldNum" sz="quarter" idx="12"/>
          </p:nvPr>
        </p:nvSpPr>
        <p:spPr/>
        <p:txBody>
          <a:bodyPr/>
          <a:lstStyle/>
          <a:p>
            <a:fld id="{0F6F4C99-5A0F-4122-BE71-38F1EAF1D14C}" type="slidenum">
              <a:rPr lang="en-US" smtClean="0"/>
              <a:t>7</a:t>
            </a:fld>
            <a:endParaRPr lang="en-US"/>
          </a:p>
        </p:txBody>
      </p:sp>
      <p:graphicFrame>
        <p:nvGraphicFramePr>
          <p:cNvPr id="9"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44964"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2"/>
          <p:cNvSpPr txBox="1">
            <a:spLocks noRot="1" noChangeArrowheads="1"/>
          </p:cNvSpPr>
          <p:nvPr/>
        </p:nvSpPr>
        <p:spPr>
          <a:xfrm>
            <a:off x="178372" y="381006"/>
            <a:ext cx="6197152" cy="623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n-lt"/>
              </a:rPr>
              <a:t>Budget Development Process</a:t>
            </a:r>
            <a:br>
              <a:rPr lang="en-US" sz="3200" b="1" dirty="0">
                <a:latin typeface="+mn-lt"/>
              </a:rPr>
            </a:br>
            <a:endParaRPr lang="en-US" sz="3200" b="1" dirty="0">
              <a:latin typeface="+mn-lt"/>
            </a:endParaRPr>
          </a:p>
        </p:txBody>
      </p:sp>
      <p:graphicFrame>
        <p:nvGraphicFramePr>
          <p:cNvPr id="12" name="Table 11"/>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414717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314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2"/>
          </a:xfrm>
        </p:spPr>
        <p:txBody>
          <a:bodyPr>
            <a:normAutofit/>
          </a:bodyPr>
          <a:lstStyle/>
          <a:p>
            <a:pPr algn="l"/>
            <a:r>
              <a:rPr lang="en-US" sz="2800" b="1" dirty="0"/>
              <a:t>E-12 Revenue Trends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70</a:t>
            </a:fld>
            <a:endParaRPr lang="en-US"/>
          </a:p>
        </p:txBody>
      </p:sp>
      <p:graphicFrame>
        <p:nvGraphicFramePr>
          <p:cNvPr id="10" name="Chart 9">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1010751425"/>
              </p:ext>
            </p:extLst>
          </p:nvPr>
        </p:nvGraphicFramePr>
        <p:xfrm>
          <a:off x="228600" y="1205700"/>
          <a:ext cx="8705850" cy="50426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11337710"/>
      </p:ext>
    </p:extLst>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873D762-22B7-475D-B03B-2B65748A2EAF}"/>
              </a:ext>
            </a:extLst>
          </p:cNvPr>
          <p:cNvGraphicFramePr>
            <a:graphicFrameLocks/>
          </p:cNvGraphicFramePr>
          <p:nvPr/>
        </p:nvGraphicFramePr>
        <p:xfrm>
          <a:off x="295275" y="1088699"/>
          <a:ext cx="8391525" cy="54502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nvGraphicFramePr>
        <p:xfrm>
          <a:off x="0" y="0"/>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4170" r:id="rId4" imgW="463323" imgH="214562" progId="">
                  <p:embed/>
                </p:oleObj>
              </mc:Choice>
              <mc:Fallback>
                <p:oleObj r:id="rId4" imgW="463323" imgH="214562" progId="">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2"/>
          </a:xfrm>
        </p:spPr>
        <p:txBody>
          <a:bodyPr>
            <a:normAutofit/>
          </a:bodyPr>
          <a:lstStyle/>
          <a:p>
            <a:pPr algn="l"/>
            <a:r>
              <a:rPr lang="en-US" sz="2800" b="1" dirty="0"/>
              <a:t>E-12 Revenue Trends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71</a:t>
            </a:fld>
            <a:endParaRPr lang="en-US"/>
          </a:p>
        </p:txBody>
      </p:sp>
      <p:sp>
        <p:nvSpPr>
          <p:cNvPr id="2" name="TextBox 1"/>
          <p:cNvSpPr txBox="1"/>
          <p:nvPr/>
        </p:nvSpPr>
        <p:spPr>
          <a:xfrm>
            <a:off x="2259455" y="2356528"/>
            <a:ext cx="1143000" cy="430887"/>
          </a:xfrm>
          <a:prstGeom prst="rect">
            <a:avLst/>
          </a:prstGeom>
          <a:noFill/>
          <a:ln>
            <a:solidFill>
              <a:schemeClr val="accent1">
                <a:shade val="50000"/>
              </a:schemeClr>
            </a:solidFill>
          </a:ln>
        </p:spPr>
        <p:txBody>
          <a:bodyPr wrap="square" rtlCol="0">
            <a:spAutoFit/>
          </a:bodyPr>
          <a:lstStyle/>
          <a:p>
            <a:pPr algn="ctr"/>
            <a:r>
              <a:rPr lang="en-US" sz="1100" i="1" dirty="0"/>
              <a:t>Gov. Ventura’s “Big Plan”</a:t>
            </a:r>
          </a:p>
        </p:txBody>
      </p:sp>
      <p:cxnSp>
        <p:nvCxnSpPr>
          <p:cNvPr id="15" name="Straight Connector 14"/>
          <p:cNvCxnSpPr>
            <a:cxnSpLocks/>
          </p:cNvCxnSpPr>
          <p:nvPr/>
        </p:nvCxnSpPr>
        <p:spPr>
          <a:xfrm flipV="1">
            <a:off x="2830955" y="2787415"/>
            <a:ext cx="0" cy="29494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a:cxnSpLocks/>
          </p:cNvCxnSpPr>
          <p:nvPr/>
        </p:nvCxnSpPr>
        <p:spPr>
          <a:xfrm flipV="1">
            <a:off x="4572000" y="2811319"/>
            <a:ext cx="0" cy="29494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2C890A47-6A09-4F75-BD31-DA5ABAF8BF91}"/>
              </a:ext>
            </a:extLst>
          </p:cNvPr>
          <p:cNvSpPr txBox="1"/>
          <p:nvPr/>
        </p:nvSpPr>
        <p:spPr>
          <a:xfrm>
            <a:off x="6746823" y="1942644"/>
            <a:ext cx="1136754" cy="430887"/>
          </a:xfrm>
          <a:prstGeom prst="rect">
            <a:avLst/>
          </a:prstGeom>
          <a:noFill/>
          <a:ln>
            <a:solidFill>
              <a:schemeClr val="accent1">
                <a:shade val="50000"/>
              </a:schemeClr>
            </a:solidFill>
          </a:ln>
        </p:spPr>
        <p:txBody>
          <a:bodyPr wrap="square" rtlCol="0">
            <a:spAutoFit/>
          </a:bodyPr>
          <a:lstStyle/>
          <a:p>
            <a:pPr algn="ctr"/>
            <a:r>
              <a:rPr lang="en-US" sz="1100" i="1" dirty="0"/>
              <a:t>CARES Act Federal Funds</a:t>
            </a:r>
          </a:p>
        </p:txBody>
      </p:sp>
      <p:sp>
        <p:nvSpPr>
          <p:cNvPr id="16" name="TextBox 15">
            <a:extLst>
              <a:ext uri="{FF2B5EF4-FFF2-40B4-BE49-F238E27FC236}">
                <a16:creationId xmlns:a16="http://schemas.microsoft.com/office/drawing/2014/main" id="{EA2FB20A-0CA1-4C6A-B122-0E218C81C86C}"/>
              </a:ext>
            </a:extLst>
          </p:cNvPr>
          <p:cNvSpPr txBox="1"/>
          <p:nvPr/>
        </p:nvSpPr>
        <p:spPr>
          <a:xfrm>
            <a:off x="4000500" y="2361525"/>
            <a:ext cx="1143000" cy="430887"/>
          </a:xfrm>
          <a:prstGeom prst="rect">
            <a:avLst/>
          </a:prstGeom>
          <a:noFill/>
          <a:ln>
            <a:solidFill>
              <a:schemeClr val="accent1">
                <a:shade val="50000"/>
              </a:schemeClr>
            </a:solidFill>
          </a:ln>
        </p:spPr>
        <p:txBody>
          <a:bodyPr wrap="square" rtlCol="0">
            <a:spAutoFit/>
          </a:bodyPr>
          <a:lstStyle/>
          <a:p>
            <a:pPr algn="ctr"/>
            <a:r>
              <a:rPr lang="en-US" sz="1100" i="1" dirty="0"/>
              <a:t>ARRA Federal Funds</a:t>
            </a:r>
          </a:p>
        </p:txBody>
      </p:sp>
      <p:cxnSp>
        <p:nvCxnSpPr>
          <p:cNvPr id="17" name="Straight Connector 16">
            <a:extLst>
              <a:ext uri="{FF2B5EF4-FFF2-40B4-BE49-F238E27FC236}">
                <a16:creationId xmlns:a16="http://schemas.microsoft.com/office/drawing/2014/main" id="{261AD7AA-79E0-4838-AE66-10FA86778776}"/>
              </a:ext>
            </a:extLst>
          </p:cNvPr>
          <p:cNvCxnSpPr>
            <a:cxnSpLocks/>
          </p:cNvCxnSpPr>
          <p:nvPr/>
        </p:nvCxnSpPr>
        <p:spPr>
          <a:xfrm flipV="1">
            <a:off x="7315200" y="2373531"/>
            <a:ext cx="0" cy="33633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05387275"/>
      </p:ext>
    </p:extLst>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519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2"/>
            <a:ext cx="8229600" cy="4525963"/>
          </a:xfrm>
          <a:prstGeom prst="rect">
            <a:avLst/>
          </a:prstGeom>
        </p:spPr>
        <p:txBody>
          <a:bodyPr>
            <a:normAutofit lnSpcReduction="10000"/>
          </a:bodyPr>
          <a:lstStyle/>
          <a:p>
            <a:pPr marL="342900" indent="-342900" algn="ctr">
              <a:spcBef>
                <a:spcPct val="20000"/>
              </a:spcBef>
              <a:defRPr/>
            </a:pPr>
            <a:endParaRPr lang="en-US" sz="4800" b="1" dirty="0"/>
          </a:p>
          <a:p>
            <a:pPr marL="342900" indent="-342900" algn="ctr">
              <a:spcBef>
                <a:spcPct val="20000"/>
              </a:spcBef>
              <a:defRPr/>
            </a:pPr>
            <a:r>
              <a:rPr lang="en-US" sz="4800" b="1" dirty="0"/>
              <a:t>State Government &amp; Elections</a:t>
            </a:r>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spcBef>
                <a:spcPct val="50000"/>
              </a:spcBef>
              <a:defRPr/>
            </a:pPr>
            <a:r>
              <a:rPr lang="en-US" dirty="0"/>
              <a:t>Presented by: </a:t>
            </a:r>
          </a:p>
          <a:p>
            <a:pPr lvl="0">
              <a:lnSpc>
                <a:spcPct val="90000"/>
              </a:lnSpc>
            </a:pPr>
            <a:endParaRPr lang="en-US" b="1" dirty="0"/>
          </a:p>
          <a:p>
            <a:pPr marL="342900" indent="-342900">
              <a:lnSpc>
                <a:spcPct val="80000"/>
              </a:lnSpc>
              <a:spcBef>
                <a:spcPct val="20000"/>
              </a:spcBef>
              <a:defRPr/>
            </a:pPr>
            <a:r>
              <a:rPr lang="en-US" dirty="0"/>
              <a:t>Andrew Erickson</a:t>
            </a:r>
          </a:p>
          <a:p>
            <a:pPr marL="342900" indent="-342900">
              <a:lnSpc>
                <a:spcPct val="80000"/>
              </a:lnSpc>
              <a:spcBef>
                <a:spcPct val="20000"/>
              </a:spcBef>
              <a:defRPr/>
            </a:pPr>
            <a:r>
              <a:rPr lang="en-US" dirty="0"/>
              <a:t>Fiscal Analyst</a:t>
            </a:r>
          </a:p>
          <a:p>
            <a:pPr marL="342900" indent="-342900">
              <a:lnSpc>
                <a:spcPct val="80000"/>
              </a:lnSpc>
              <a:spcBef>
                <a:spcPct val="20000"/>
              </a:spcBef>
              <a:defRPr/>
            </a:pPr>
            <a:r>
              <a:rPr lang="en-US" dirty="0">
                <a:hlinkClick r:id="rId5"/>
              </a:rPr>
              <a:t>Andrew.Erickson@senate.mn</a:t>
            </a:r>
            <a:endParaRPr lang="en-US" dirty="0"/>
          </a:p>
          <a:p>
            <a:pPr marL="342900" indent="-342900">
              <a:lnSpc>
                <a:spcPct val="80000"/>
              </a:lnSpc>
              <a:spcBef>
                <a:spcPct val="20000"/>
              </a:spcBef>
              <a:defRPr/>
            </a:pPr>
            <a:r>
              <a:rPr lang="en-US" dirty="0"/>
              <a:t>651-296-4855</a:t>
            </a:r>
          </a:p>
          <a:p>
            <a:pPr marL="34290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72</a:t>
            </a:fld>
            <a:endParaRPr lang="en-US"/>
          </a:p>
        </p:txBody>
      </p:sp>
    </p:spTree>
    <p:extLst>
      <p:ext uri="{BB962C8B-B14F-4D97-AF65-F5344CB8AC3E}">
        <p14:creationId xmlns:p14="http://schemas.microsoft.com/office/powerpoint/2010/main" val="1906504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621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81000"/>
            <a:ext cx="7239000" cy="609600"/>
          </a:xfrm>
          <a:prstGeom prst="rect">
            <a:avLst/>
          </a:prstGeom>
        </p:spPr>
        <p:txBody>
          <a:bodyPr>
            <a:normAutofit/>
          </a:bodyPr>
          <a:lstStyle/>
          <a:p>
            <a:pPr>
              <a:spcBef>
                <a:spcPct val="0"/>
              </a:spcBef>
              <a:defRPr/>
            </a:pPr>
            <a:r>
              <a:rPr lang="en-US" sz="2800" b="1" dirty="0">
                <a:ea typeface="+mj-ea"/>
                <a:cs typeface="+mj-cs"/>
              </a:rPr>
              <a:t>State Government and Elections</a:t>
            </a:r>
          </a:p>
        </p:txBody>
      </p:sp>
      <p:sp>
        <p:nvSpPr>
          <p:cNvPr id="9" name="Title 1"/>
          <p:cNvSpPr txBox="1">
            <a:spLocks/>
          </p:cNvSpPr>
          <p:nvPr/>
        </p:nvSpPr>
        <p:spPr>
          <a:xfrm>
            <a:off x="381000" y="1009650"/>
            <a:ext cx="8229600" cy="609600"/>
          </a:xfrm>
          <a:prstGeom prst="rect">
            <a:avLst/>
          </a:prstGeom>
        </p:spPr>
        <p:txBody>
          <a:bodyPr>
            <a:normAutofit fontScale="47500" lnSpcReduction="20000"/>
          </a:bodyPr>
          <a:lstStyle/>
          <a:p>
            <a:pPr algn="ctr">
              <a:spcBef>
                <a:spcPct val="0"/>
              </a:spcBef>
              <a:defRPr/>
            </a:pPr>
            <a:r>
              <a:rPr lang="en-US" sz="5100" b="1" dirty="0">
                <a:ea typeface="+mj-ea"/>
                <a:cs typeface="+mj-cs"/>
              </a:rPr>
              <a:t>All Funds, FY 2022-23</a:t>
            </a:r>
          </a:p>
          <a:p>
            <a:pPr algn="ctr">
              <a:spcBef>
                <a:spcPct val="0"/>
              </a:spcBef>
              <a:defRPr/>
            </a:pPr>
            <a:r>
              <a:rPr lang="en-US" sz="3800" dirty="0">
                <a:ea typeface="+mj-ea"/>
                <a:cs typeface="+mj-cs"/>
              </a:rPr>
              <a:t>Base Budget, $2.0 billion (2.1% of total All Funds)</a:t>
            </a:r>
            <a:r>
              <a:rPr lang="en-US" sz="2800" dirty="0">
                <a:ea typeface="+mj-ea"/>
                <a:cs typeface="+mj-cs"/>
              </a:rPr>
              <a:t> </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73</a:t>
            </a:fld>
            <a:endParaRPr lang="en-US"/>
          </a:p>
        </p:txBody>
      </p:sp>
      <p:graphicFrame>
        <p:nvGraphicFramePr>
          <p:cNvPr id="12" name="Chart 11"/>
          <p:cNvGraphicFramePr/>
          <p:nvPr/>
        </p:nvGraphicFramePr>
        <p:xfrm>
          <a:off x="990600" y="1796978"/>
          <a:ext cx="7162800" cy="4737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31328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40" y="990602"/>
            <a:ext cx="7921625" cy="5013325"/>
          </a:xfrm>
          <a:prstGeom prst="rect">
            <a:avLst/>
          </a:prstGeom>
        </p:spPr>
        <p:txBody>
          <a:bodyPr/>
          <a:lstStyle/>
          <a:p>
            <a:pPr marL="34290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724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81000"/>
            <a:ext cx="7239000" cy="609599"/>
          </a:xfrm>
          <a:prstGeom prst="rect">
            <a:avLst/>
          </a:prstGeom>
        </p:spPr>
        <p:txBody>
          <a:bodyPr>
            <a:normAutofit/>
          </a:bodyPr>
          <a:lstStyle/>
          <a:p>
            <a:pPr lvl="0">
              <a:spcBef>
                <a:spcPct val="0"/>
              </a:spcBef>
              <a:defRPr/>
            </a:pPr>
            <a:r>
              <a:rPr lang="en-US" sz="2800" b="1" dirty="0"/>
              <a:t>State Government &amp; Elections</a:t>
            </a:r>
          </a:p>
        </p:txBody>
      </p:sp>
      <p:graphicFrame>
        <p:nvGraphicFramePr>
          <p:cNvPr id="11" name="Content Placeholder 7"/>
          <p:cNvGraphicFramePr>
            <a:graphicFrameLocks/>
          </p:cNvGraphicFramePr>
          <p:nvPr>
            <p:extLst>
              <p:ext uri="{D42A27DB-BD31-4B8C-83A1-F6EECF244321}">
                <p14:modId xmlns:p14="http://schemas.microsoft.com/office/powerpoint/2010/main" val="2338857183"/>
              </p:ext>
            </p:extLst>
          </p:nvPr>
        </p:nvGraphicFramePr>
        <p:xfrm>
          <a:off x="1696616" y="2568827"/>
          <a:ext cx="5750768" cy="211836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r>
                        <a:rPr lang="en-US" u="sng" dirty="0">
                          <a:solidFill>
                            <a:schemeClr val="tx1"/>
                          </a:solidFill>
                        </a:rPr>
                        <a:t>Fund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General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965,252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Special Revenue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930,036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dirty="0">
                          <a:solidFill>
                            <a:schemeClr val="tx1"/>
                          </a:solidFill>
                        </a:rPr>
                        <a:t>Federal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32,147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20">
                <a:tc>
                  <a:txBody>
                    <a:bodyPr/>
                    <a:lstStyle/>
                    <a:p>
                      <a:r>
                        <a:rPr lang="en-US" sz="1700" dirty="0">
                          <a:solidFill>
                            <a:schemeClr val="tx1"/>
                          </a:solidFill>
                        </a:rPr>
                        <a:t>Other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31,117</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520">
                <a:tc>
                  <a:txBody>
                    <a:bodyPr/>
                    <a:lstStyle/>
                    <a:p>
                      <a:r>
                        <a:rPr lang="en-US" sz="1700" b="1" dirty="0">
                          <a:solidFill>
                            <a:schemeClr val="tx1"/>
                          </a:solidFill>
                        </a:rPr>
                        <a:t>TOTAL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1,958,552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74</a:t>
            </a:fld>
            <a:endParaRPr lang="en-US"/>
          </a:p>
        </p:txBody>
      </p:sp>
      <p:sp>
        <p:nvSpPr>
          <p:cNvPr id="2" name="TextBox 1"/>
          <p:cNvSpPr txBox="1"/>
          <p:nvPr/>
        </p:nvSpPr>
        <p:spPr>
          <a:xfrm>
            <a:off x="3089063" y="1477738"/>
            <a:ext cx="2896947" cy="738664"/>
          </a:xfrm>
          <a:prstGeom prst="rect">
            <a:avLst/>
          </a:prstGeom>
          <a:noFill/>
        </p:spPr>
        <p:txBody>
          <a:bodyPr wrap="none" rtlCol="0">
            <a:spAutoFit/>
          </a:bodyPr>
          <a:lstStyle/>
          <a:p>
            <a:r>
              <a:rPr lang="en-US" sz="2400" b="1" dirty="0"/>
              <a:t>All Funds, FY 2022-23</a:t>
            </a:r>
          </a:p>
          <a:p>
            <a:pPr algn="ctr"/>
            <a:r>
              <a:rPr lang="en-US" b="1" dirty="0"/>
              <a:t>(dollars in thousands)</a:t>
            </a:r>
          </a:p>
        </p:txBody>
      </p:sp>
    </p:spTree>
    <p:extLst>
      <p:ext uri="{BB962C8B-B14F-4D97-AF65-F5344CB8AC3E}">
        <p14:creationId xmlns:p14="http://schemas.microsoft.com/office/powerpoint/2010/main" val="407961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49287" y="990600"/>
            <a:ext cx="7921625" cy="703417"/>
          </a:xfrm>
          <a:prstGeom prst="rect">
            <a:avLst/>
          </a:prstGeom>
        </p:spPr>
        <p:txBody>
          <a:bodyPr/>
          <a:lstStyle/>
          <a:p>
            <a:pPr marL="342900" indent="-342900" algn="ctr">
              <a:spcBef>
                <a:spcPct val="20000"/>
              </a:spcBef>
              <a:defRPr/>
            </a:pPr>
            <a:r>
              <a:rPr lang="en-US" sz="2400" b="1" dirty="0"/>
              <a:t>General Fund, FY 2022-23</a:t>
            </a:r>
          </a:p>
          <a:p>
            <a:pPr marL="342900" indent="-342900" algn="ctr">
              <a:spcBef>
                <a:spcPct val="20000"/>
              </a:spcBef>
              <a:defRPr/>
            </a:pPr>
            <a:r>
              <a:rPr lang="en-US" sz="1600" dirty="0"/>
              <a:t>Base Budget $956,252 (1.9% of total General Fund)</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8265"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75</a:t>
            </a:fld>
            <a:endParaRPr lang="en-US"/>
          </a:p>
        </p:txBody>
      </p:sp>
      <p:graphicFrame>
        <p:nvGraphicFramePr>
          <p:cNvPr id="12" name="Chart 11"/>
          <p:cNvGraphicFramePr>
            <a:graphicFrameLocks/>
          </p:cNvGraphicFramePr>
          <p:nvPr>
            <p:extLst>
              <p:ext uri="{D42A27DB-BD31-4B8C-83A1-F6EECF244321}">
                <p14:modId xmlns:p14="http://schemas.microsoft.com/office/powerpoint/2010/main" val="3746838956"/>
              </p:ext>
            </p:extLst>
          </p:nvPr>
        </p:nvGraphicFramePr>
        <p:xfrm>
          <a:off x="609600" y="1743854"/>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83441583"/>
      </p:ext>
    </p:extLst>
  </p:cSld>
  <p:clrMapOvr>
    <a:masterClrMapping/>
  </p:clrMapOvr>
  <p:transition>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40" y="990602"/>
            <a:ext cx="7921625" cy="5013325"/>
          </a:xfrm>
          <a:prstGeom prst="rect">
            <a:avLst/>
          </a:prstGeom>
        </p:spPr>
        <p:txBody>
          <a:bodyPr/>
          <a:lstStyle/>
          <a:p>
            <a:pPr marL="34290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5928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81000"/>
            <a:ext cx="7239000" cy="609599"/>
          </a:xfrm>
          <a:prstGeom prst="rect">
            <a:avLst/>
          </a:prstGeom>
        </p:spPr>
        <p:txBody>
          <a:bodyPr>
            <a:normAutofit/>
          </a:bodyPr>
          <a:lstStyle/>
          <a:p>
            <a:pPr lvl="0">
              <a:spcBef>
                <a:spcPct val="0"/>
              </a:spcBef>
              <a:defRPr/>
            </a:pPr>
            <a:r>
              <a:rPr lang="en-US" sz="2800" b="1" dirty="0"/>
              <a:t>State Government &amp; Elections</a:t>
            </a:r>
          </a:p>
        </p:txBody>
      </p:sp>
      <p:graphicFrame>
        <p:nvGraphicFramePr>
          <p:cNvPr id="11" name="Content Placeholder 7"/>
          <p:cNvGraphicFramePr>
            <a:graphicFrameLocks/>
          </p:cNvGraphicFramePr>
          <p:nvPr>
            <p:extLst>
              <p:ext uri="{D42A27DB-BD31-4B8C-83A1-F6EECF244321}">
                <p14:modId xmlns:p14="http://schemas.microsoft.com/office/powerpoint/2010/main" val="268446508"/>
              </p:ext>
            </p:extLst>
          </p:nvPr>
        </p:nvGraphicFramePr>
        <p:xfrm>
          <a:off x="1143000" y="1729265"/>
          <a:ext cx="6705600" cy="4627087"/>
        </p:xfrm>
        <a:graphic>
          <a:graphicData uri="http://schemas.openxmlformats.org/drawingml/2006/table">
            <a:tbl>
              <a:tblPr firstRow="1" bandRow="1">
                <a:tableStyleId>{00A15C55-8517-42AA-B614-E9B94910E393}</a:tableStyleId>
              </a:tblPr>
              <a:tblGrid>
                <a:gridCol w="4718756">
                  <a:extLst>
                    <a:ext uri="{9D8B030D-6E8A-4147-A177-3AD203B41FA5}">
                      <a16:colId xmlns:a16="http://schemas.microsoft.com/office/drawing/2014/main" val="20000"/>
                    </a:ext>
                  </a:extLst>
                </a:gridCol>
                <a:gridCol w="1986844">
                  <a:extLst>
                    <a:ext uri="{9D8B030D-6E8A-4147-A177-3AD203B41FA5}">
                      <a16:colId xmlns:a16="http://schemas.microsoft.com/office/drawing/2014/main" val="20001"/>
                    </a:ext>
                  </a:extLst>
                </a:gridCol>
              </a:tblGrid>
              <a:tr h="343808">
                <a:tc>
                  <a:txBody>
                    <a:bodyPr/>
                    <a:lstStyle/>
                    <a:p>
                      <a:endParaRPr lang="en-US" sz="1500" u="sng"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500"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9483">
                <a:tc>
                  <a:txBody>
                    <a:bodyPr/>
                    <a:lstStyle/>
                    <a:p>
                      <a:r>
                        <a:rPr lang="en-US" sz="1500" dirty="0">
                          <a:solidFill>
                            <a:schemeClr val="tx1"/>
                          </a:solidFill>
                        </a:rPr>
                        <a:t>Revenue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500" dirty="0">
                          <a:solidFill>
                            <a:schemeClr val="tx1"/>
                          </a:solidFill>
                        </a:rPr>
                        <a:t>334,712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483">
                <a:tc>
                  <a:txBody>
                    <a:bodyPr/>
                    <a:lstStyle/>
                    <a:p>
                      <a:r>
                        <a:rPr lang="en-US" sz="1500" dirty="0">
                          <a:solidFill>
                            <a:schemeClr val="tx1"/>
                          </a:solidFill>
                        </a:rPr>
                        <a:t>Legislature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500" dirty="0">
                          <a:solidFill>
                            <a:schemeClr val="tx1"/>
                          </a:solidFill>
                        </a:rPr>
                        <a:t>190,583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9483">
                <a:tc>
                  <a:txBody>
                    <a:bodyPr/>
                    <a:lstStyle/>
                    <a:p>
                      <a:r>
                        <a:rPr lang="en-US" sz="1500" dirty="0">
                          <a:solidFill>
                            <a:schemeClr val="tx1"/>
                          </a:solidFill>
                        </a:rPr>
                        <a:t>Retirement Fund Aid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500" dirty="0">
                          <a:solidFill>
                            <a:schemeClr val="tx1"/>
                          </a:solidFill>
                        </a:rPr>
                        <a:t>169,677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9483">
                <a:tc>
                  <a:txBody>
                    <a:bodyPr/>
                    <a:lstStyle/>
                    <a:p>
                      <a:r>
                        <a:rPr lang="en-US" sz="1500" dirty="0">
                          <a:solidFill>
                            <a:schemeClr val="tx1"/>
                          </a:solidFill>
                        </a:rPr>
                        <a:t>Constitutional Offices</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90,062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9483">
                <a:tc>
                  <a:txBody>
                    <a:bodyPr/>
                    <a:lstStyle/>
                    <a:p>
                      <a:r>
                        <a:rPr lang="en-US" sz="1500" dirty="0">
                          <a:solidFill>
                            <a:schemeClr val="tx1"/>
                          </a:solidFill>
                        </a:rPr>
                        <a:t>Minnesota Management and Budget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66,786</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9483">
                <a:tc>
                  <a:txBody>
                    <a:bodyPr/>
                    <a:lstStyle/>
                    <a:p>
                      <a:r>
                        <a:rPr lang="en-US" sz="1500" dirty="0">
                          <a:solidFill>
                            <a:schemeClr val="tx1"/>
                          </a:solidFill>
                        </a:rPr>
                        <a:t>Administration</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53,568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9483">
                <a:tc>
                  <a:txBody>
                    <a:bodyPr/>
                    <a:lstStyle/>
                    <a:p>
                      <a:r>
                        <a:rPr lang="en-US" sz="1500" dirty="0">
                          <a:solidFill>
                            <a:schemeClr val="tx1"/>
                          </a:solidFill>
                        </a:rPr>
                        <a:t>Historical Society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47,036</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9483">
                <a:tc>
                  <a:txBody>
                    <a:bodyPr/>
                    <a:lstStyle/>
                    <a:p>
                      <a:r>
                        <a:rPr lang="en-US" sz="1500" dirty="0">
                          <a:solidFill>
                            <a:schemeClr val="tx1"/>
                          </a:solidFill>
                        </a:rPr>
                        <a:t>MN.IT Services</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15,358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9483">
                <a:tc>
                  <a:txBody>
                    <a:bodyPr/>
                    <a:lstStyle/>
                    <a:p>
                      <a:r>
                        <a:rPr lang="en-US" sz="1500" dirty="0">
                          <a:solidFill>
                            <a:schemeClr val="tx1"/>
                          </a:solidFill>
                        </a:rPr>
                        <a:t>Arts Board</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15,082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29483">
                <a:tc>
                  <a:txBody>
                    <a:bodyPr/>
                    <a:lstStyle/>
                    <a:p>
                      <a:r>
                        <a:rPr lang="en-US" sz="1500" dirty="0">
                          <a:solidFill>
                            <a:schemeClr val="tx1"/>
                          </a:solidFill>
                        </a:rPr>
                        <a:t>All</a:t>
                      </a:r>
                      <a:r>
                        <a:rPr lang="en-US" sz="1500" baseline="0" dirty="0">
                          <a:solidFill>
                            <a:schemeClr val="tx1"/>
                          </a:solidFill>
                        </a:rPr>
                        <a:t> Others (Boards, Councils, and Commissions)</a:t>
                      </a:r>
                      <a:endParaRPr lang="en-US" sz="1500" dirty="0">
                        <a:solidFill>
                          <a:schemeClr val="tx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dirty="0">
                          <a:solidFill>
                            <a:schemeClr val="tx1"/>
                          </a:solidFill>
                        </a:rPr>
                        <a:t>22,342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29483">
                <a:tc>
                  <a:txBody>
                    <a:bodyPr/>
                    <a:lstStyle/>
                    <a:p>
                      <a:pPr algn="r"/>
                      <a:r>
                        <a:rPr lang="en-US" sz="1500" b="1" dirty="0">
                          <a:solidFill>
                            <a:schemeClr val="tx1"/>
                          </a:solidFill>
                        </a:rPr>
                        <a:t>TOTAL General Fund Base</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500" b="1" dirty="0">
                          <a:solidFill>
                            <a:schemeClr val="tx1"/>
                          </a:solidFill>
                        </a:rPr>
                        <a:t>1,005,206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29483">
                <a:tc>
                  <a:txBody>
                    <a:bodyPr/>
                    <a:lstStyle/>
                    <a:p>
                      <a:pPr algn="l"/>
                      <a:r>
                        <a:rPr lang="en-US" sz="1500" b="0" dirty="0">
                          <a:solidFill>
                            <a:schemeClr val="tx1"/>
                          </a:solidFill>
                        </a:rPr>
                        <a:t>Indirect Costs Receipts Offset</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500" b="0" baseline="0" dirty="0">
                          <a:solidFill>
                            <a:srgbClr val="FF0000"/>
                          </a:solidFill>
                        </a:rPr>
                        <a:t>(39,954)</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29483">
                <a:tc>
                  <a:txBody>
                    <a:bodyPr/>
                    <a:lstStyle/>
                    <a:p>
                      <a:pPr algn="r"/>
                      <a:r>
                        <a:rPr lang="en-US" sz="1500" b="1" dirty="0">
                          <a:solidFill>
                            <a:schemeClr val="tx1"/>
                          </a:solidFill>
                        </a:rPr>
                        <a:t>Net General Fund Base</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500" b="1" dirty="0">
                          <a:solidFill>
                            <a:schemeClr val="tx1"/>
                          </a:solidFill>
                        </a:rPr>
                        <a:t>965,252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76</a:t>
            </a:fld>
            <a:endParaRPr lang="en-US"/>
          </a:p>
        </p:txBody>
      </p:sp>
      <p:sp>
        <p:nvSpPr>
          <p:cNvPr id="2" name="TextBox 1"/>
          <p:cNvSpPr txBox="1"/>
          <p:nvPr/>
        </p:nvSpPr>
        <p:spPr>
          <a:xfrm>
            <a:off x="2991328" y="990599"/>
            <a:ext cx="3438442" cy="738664"/>
          </a:xfrm>
          <a:prstGeom prst="rect">
            <a:avLst/>
          </a:prstGeom>
          <a:noFill/>
        </p:spPr>
        <p:txBody>
          <a:bodyPr wrap="none" rtlCol="0">
            <a:spAutoFit/>
          </a:bodyPr>
          <a:lstStyle/>
          <a:p>
            <a:r>
              <a:rPr lang="en-US" sz="2400" b="1" dirty="0"/>
              <a:t>General Fund, FY 2022-23</a:t>
            </a:r>
          </a:p>
          <a:p>
            <a:pPr algn="ctr"/>
            <a:r>
              <a:rPr lang="en-US" b="1" dirty="0"/>
              <a:t>(dollars in thousands)</a:t>
            </a:r>
          </a:p>
        </p:txBody>
      </p:sp>
      <p:sp>
        <p:nvSpPr>
          <p:cNvPr id="10" name="TextBox 9"/>
          <p:cNvSpPr txBox="1"/>
          <p:nvPr/>
        </p:nvSpPr>
        <p:spPr>
          <a:xfrm>
            <a:off x="1028700" y="6356352"/>
            <a:ext cx="7086600" cy="276999"/>
          </a:xfrm>
          <a:prstGeom prst="rect">
            <a:avLst/>
          </a:prstGeom>
          <a:noFill/>
        </p:spPr>
        <p:txBody>
          <a:bodyPr wrap="square" rtlCol="0">
            <a:spAutoFit/>
          </a:bodyPr>
          <a:lstStyle/>
          <a:p>
            <a:r>
              <a:rPr lang="en-US" sz="1200" b="1" i="1" dirty="0">
                <a:cs typeface="Times New Roman" panose="02020603050405020304" pitchFamily="18" charset="0"/>
              </a:rPr>
              <a:t>Note</a:t>
            </a:r>
            <a:r>
              <a:rPr lang="en-US" sz="1200" i="1" dirty="0">
                <a:cs typeface="Times New Roman" panose="02020603050405020304" pitchFamily="18" charset="0"/>
              </a:rPr>
              <a:t>: Lottery, Racing Commission, and Gambling Control Board do not have a General Fund Base</a:t>
            </a:r>
            <a:r>
              <a:rPr lang="en-US" sz="1200" dirty="0">
                <a:cs typeface="Times New Roman" panose="02020603050405020304" pitchFamily="18" charset="0"/>
              </a:rPr>
              <a:t> </a:t>
            </a:r>
          </a:p>
        </p:txBody>
      </p:sp>
    </p:spTree>
    <p:extLst>
      <p:ext uri="{BB962C8B-B14F-4D97-AF65-F5344CB8AC3E}">
        <p14:creationId xmlns:p14="http://schemas.microsoft.com/office/powerpoint/2010/main" val="812242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761999"/>
          </a:xfrm>
          <a:prstGeom prst="rect">
            <a:avLst/>
          </a:prstGeom>
        </p:spPr>
        <p:txBody>
          <a:bodyPr/>
          <a:lstStyle/>
          <a:p>
            <a:pPr marL="342900" indent="-342900" algn="ctr">
              <a:spcBef>
                <a:spcPct val="20000"/>
              </a:spcBef>
              <a:defRPr/>
            </a:pPr>
            <a:r>
              <a:rPr lang="en-US" sz="2400" b="1" dirty="0"/>
              <a:t>General Fund, FY 2022-23</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031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77</a:t>
            </a:fld>
            <a:endParaRPr lang="en-US"/>
          </a:p>
        </p:txBody>
      </p:sp>
      <p:graphicFrame>
        <p:nvGraphicFramePr>
          <p:cNvPr id="12" name="Chart 11"/>
          <p:cNvGraphicFramePr>
            <a:graphicFrameLocks/>
          </p:cNvGraphicFramePr>
          <p:nvPr/>
        </p:nvGraphicFramePr>
        <p:xfrm>
          <a:off x="1308411" y="1721630"/>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86229296"/>
      </p:ext>
    </p:extLst>
  </p:cSld>
  <p:clrMapOvr>
    <a:masterClrMapping/>
  </p:clrMapOvr>
  <p:transition>
    <p:wedg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761999"/>
          </a:xfrm>
          <a:prstGeom prst="rect">
            <a:avLst/>
          </a:prstGeom>
        </p:spPr>
        <p:txBody>
          <a:bodyPr/>
          <a:lstStyle/>
          <a:p>
            <a:pPr marL="342900" indent="-342900" algn="ctr">
              <a:spcBef>
                <a:spcPct val="20000"/>
              </a:spcBef>
              <a:defRPr/>
            </a:pPr>
            <a:r>
              <a:rPr lang="en-US" sz="2400" b="1" dirty="0"/>
              <a:t>General Fund, FY 2022-23</a:t>
            </a:r>
          </a:p>
          <a:p>
            <a:pPr marL="342900" indent="-342900" algn="ctr">
              <a:spcBef>
                <a:spcPct val="20000"/>
              </a:spcBef>
              <a:defRPr/>
            </a:pPr>
            <a:endParaRPr lang="en-US"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133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78</a:t>
            </a:fld>
            <a:endParaRPr lang="en-US"/>
          </a:p>
        </p:txBody>
      </p:sp>
      <p:graphicFrame>
        <p:nvGraphicFramePr>
          <p:cNvPr id="12" name="Chart 11"/>
          <p:cNvGraphicFramePr>
            <a:graphicFrameLocks/>
          </p:cNvGraphicFramePr>
          <p:nvPr/>
        </p:nvGraphicFramePr>
        <p:xfrm>
          <a:off x="755804" y="1657168"/>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46535369"/>
      </p:ext>
    </p:extLst>
  </p:cSld>
  <p:clrMapOvr>
    <a:masterClrMapping/>
  </p:clrMapOvr>
  <p:transition>
    <p:wedg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761999"/>
          </a:xfrm>
          <a:prstGeom prst="rect">
            <a:avLst/>
          </a:prstGeom>
        </p:spPr>
        <p:txBody>
          <a:bodyPr/>
          <a:lstStyle/>
          <a:p>
            <a:pPr marL="342900" indent="-342900" algn="ctr">
              <a:spcBef>
                <a:spcPct val="20000"/>
              </a:spcBef>
              <a:defRPr/>
            </a:pPr>
            <a:r>
              <a:rPr lang="en-US" sz="2400" b="1" dirty="0"/>
              <a:t>General Fund, FY 2022-23</a:t>
            </a:r>
          </a:p>
          <a:p>
            <a:pPr marL="342900" indent="-342900" algn="ctr">
              <a:spcBef>
                <a:spcPct val="20000"/>
              </a:spcBef>
              <a:defRPr/>
            </a:pPr>
            <a:endParaRPr lang="en-US"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236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79</a:t>
            </a:fld>
            <a:endParaRPr lang="en-US"/>
          </a:p>
        </p:txBody>
      </p:sp>
      <p:graphicFrame>
        <p:nvGraphicFramePr>
          <p:cNvPr id="12" name="Chart 11"/>
          <p:cNvGraphicFramePr>
            <a:graphicFrameLocks/>
          </p:cNvGraphicFramePr>
          <p:nvPr/>
        </p:nvGraphicFramePr>
        <p:xfrm>
          <a:off x="755804" y="1657168"/>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75865059"/>
      </p:ext>
    </p:extLst>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766293" y="2076450"/>
            <a:ext cx="7539507" cy="32575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dirty="0">
                <a:latin typeface="+mj-lt"/>
              </a:rPr>
              <a:t>The House and Senate have separate rules and joint rules that govern how the Legislature operates.  Many of these rules relate to the budget development process.</a:t>
            </a:r>
          </a:p>
          <a:p>
            <a:pPr>
              <a:lnSpc>
                <a:spcPct val="80000"/>
              </a:lnSpc>
            </a:pPr>
            <a:r>
              <a:rPr lang="en-US" altLang="en-US" sz="1800" dirty="0">
                <a:latin typeface="+mj-lt"/>
              </a:rPr>
              <a:t>Joint Rules establish three committee deadlines to define when policy and fiscal bills must be processed through committees.  The House and Senate establish these deadlines through a concurrent resolution.</a:t>
            </a:r>
          </a:p>
          <a:p>
            <a:pPr>
              <a:lnSpc>
                <a:spcPct val="80000"/>
              </a:lnSpc>
            </a:pPr>
            <a:r>
              <a:rPr lang="en-US" altLang="en-US" sz="1800" dirty="0">
                <a:latin typeface="+mj-lt"/>
              </a:rPr>
              <a:t>House and Senate Rules separately provide a process for establishing general fund spending/revenue targets to allocate decisions among the various budget committees.</a:t>
            </a:r>
          </a:p>
          <a:p>
            <a:pPr>
              <a:lnSpc>
                <a:spcPct val="80000"/>
              </a:lnSpc>
            </a:pPr>
            <a:r>
              <a:rPr lang="en-US" altLang="en-US" sz="1800" dirty="0">
                <a:latin typeface="+mj-lt"/>
              </a:rPr>
              <a:t>Numerous other rules guide various fiscal decisions in the budget development process.</a:t>
            </a:r>
          </a:p>
        </p:txBody>
      </p:sp>
      <p:sp>
        <p:nvSpPr>
          <p:cNvPr id="6" name="Rectangle 2"/>
          <p:cNvSpPr>
            <a:spLocks noGrp="1" noRot="1" noChangeArrowheads="1"/>
          </p:cNvSpPr>
          <p:nvPr>
            <p:ph type="title"/>
          </p:nvPr>
        </p:nvSpPr>
        <p:spPr>
          <a:xfrm>
            <a:off x="315532" y="1004553"/>
            <a:ext cx="8229600" cy="669701"/>
          </a:xfrm>
        </p:spPr>
        <p:txBody>
          <a:bodyPr>
            <a:normAutofit fontScale="90000"/>
          </a:bodyPr>
          <a:lstStyle/>
          <a:p>
            <a:pPr algn="l" eaLnBrk="1" hangingPunct="1">
              <a:defRPr/>
            </a:pPr>
            <a:br>
              <a:rPr lang="en-US" sz="4000" dirty="0"/>
            </a:br>
            <a:r>
              <a:rPr lang="en-US" sz="2800" b="1" dirty="0"/>
              <a:t>Legislative Rules</a:t>
            </a:r>
          </a:p>
        </p:txBody>
      </p:sp>
      <p:sp>
        <p:nvSpPr>
          <p:cNvPr id="7" name="Rectangle 2"/>
          <p:cNvSpPr txBox="1">
            <a:spLocks noRot="1" noChangeArrowheads="1"/>
          </p:cNvSpPr>
          <p:nvPr/>
        </p:nvSpPr>
        <p:spPr>
          <a:xfrm>
            <a:off x="178372" y="381001"/>
            <a:ext cx="6197152" cy="623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sp>
        <p:nvSpPr>
          <p:cNvPr id="2" name="Slide Number Placeholder 1"/>
          <p:cNvSpPr>
            <a:spLocks noGrp="1"/>
          </p:cNvSpPr>
          <p:nvPr>
            <p:ph type="sldNum" sz="quarter" idx="12"/>
          </p:nvPr>
        </p:nvSpPr>
        <p:spPr/>
        <p:txBody>
          <a:bodyPr/>
          <a:lstStyle/>
          <a:p>
            <a:fld id="{0F6F4C99-5A0F-4122-BE71-38F1EAF1D14C}" type="slidenum">
              <a:rPr lang="en-US" smtClean="0"/>
              <a:t>8</a:t>
            </a:fld>
            <a:endParaRPr lang="en-US"/>
          </a:p>
        </p:txBody>
      </p:sp>
      <p:graphicFrame>
        <p:nvGraphicFramePr>
          <p:cNvPr id="9"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245988" r:id="rId3" imgW="463323" imgH="214562" progId="">
                  <p:embed/>
                </p:oleObj>
              </mc:Choice>
              <mc:Fallback>
                <p:oleObj r:id="rId3" imgW="463323" imgH="2145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42316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761999"/>
          </a:xfrm>
          <a:prstGeom prst="rect">
            <a:avLst/>
          </a:prstGeom>
        </p:spPr>
        <p:txBody>
          <a:bodyPr/>
          <a:lstStyle/>
          <a:p>
            <a:pPr marL="342900" indent="-342900" algn="ctr">
              <a:spcBef>
                <a:spcPct val="20000"/>
              </a:spcBef>
              <a:defRPr/>
            </a:pPr>
            <a:r>
              <a:rPr lang="en-US" sz="2400" b="1" dirty="0"/>
              <a:t>General Fund, FY 2022-23</a:t>
            </a:r>
          </a:p>
          <a:p>
            <a:pPr marL="342900" indent="-342900" algn="ctr">
              <a:spcBef>
                <a:spcPct val="20000"/>
              </a:spcBef>
              <a:defRPr/>
            </a:pPr>
            <a:endParaRPr lang="en-US"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3385"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80</a:t>
            </a:fld>
            <a:endParaRPr lang="en-US"/>
          </a:p>
        </p:txBody>
      </p:sp>
      <p:graphicFrame>
        <p:nvGraphicFramePr>
          <p:cNvPr id="12" name="Chart 11"/>
          <p:cNvGraphicFramePr>
            <a:graphicFrameLocks/>
          </p:cNvGraphicFramePr>
          <p:nvPr/>
        </p:nvGraphicFramePr>
        <p:xfrm>
          <a:off x="755804" y="1657168"/>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90849136"/>
      </p:ext>
    </p:extLst>
  </p:cSld>
  <p:clrMapOvr>
    <a:masterClrMapping/>
  </p:clrMapOvr>
  <p:transition>
    <p:wedg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761999"/>
          </a:xfrm>
          <a:prstGeom prst="rect">
            <a:avLst/>
          </a:prstGeom>
        </p:spPr>
        <p:txBody>
          <a:bodyPr/>
          <a:lstStyle/>
          <a:p>
            <a:pPr marL="342900" indent="-342900" algn="ctr">
              <a:spcBef>
                <a:spcPct val="20000"/>
              </a:spcBef>
              <a:defRPr/>
            </a:pPr>
            <a:r>
              <a:rPr lang="en-US" sz="2400" b="1" dirty="0"/>
              <a:t>General Fund, FY 2022-23</a:t>
            </a:r>
          </a:p>
          <a:p>
            <a:pPr marL="342900" indent="-342900" algn="ctr">
              <a:spcBef>
                <a:spcPct val="20000"/>
              </a:spcBef>
              <a:defRPr/>
            </a:pPr>
            <a:endParaRPr lang="en-US"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440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graphicFrame>
        <p:nvGraphicFramePr>
          <p:cNvPr id="8" name="Chart 7"/>
          <p:cNvGraphicFramePr>
            <a:graphicFrameLocks/>
          </p:cNvGraphicFramePr>
          <p:nvPr/>
        </p:nvGraphicFramePr>
        <p:xfrm>
          <a:off x="193832" y="1752600"/>
          <a:ext cx="8639175"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609600" y="6145789"/>
            <a:ext cx="3725296" cy="345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cs typeface="Times New Roman" pitchFamily="18" charset="0"/>
              </a:rPr>
              <a:t>Note: Indirect costs receipt offset not reflected in graph</a:t>
            </a:r>
          </a:p>
        </p:txBody>
      </p:sp>
      <p:sp>
        <p:nvSpPr>
          <p:cNvPr id="11" name="Slide Number Placeholder 10"/>
          <p:cNvSpPr>
            <a:spLocks noGrp="1"/>
          </p:cNvSpPr>
          <p:nvPr>
            <p:ph type="sldNum" sz="quarter" idx="12"/>
          </p:nvPr>
        </p:nvSpPr>
        <p:spPr/>
        <p:txBody>
          <a:bodyPr/>
          <a:lstStyle/>
          <a:p>
            <a:fld id="{2D5CFCF9-8AE7-476E-92C3-51750232A55D}" type="slidenum">
              <a:rPr lang="en-US" smtClean="0"/>
              <a:pPr/>
              <a:t>81</a:t>
            </a:fld>
            <a:endParaRPr lang="en-US"/>
          </a:p>
        </p:txBody>
      </p:sp>
      <p:graphicFrame>
        <p:nvGraphicFramePr>
          <p:cNvPr id="12" name="Chart 11"/>
          <p:cNvGraphicFramePr>
            <a:graphicFrameLocks/>
          </p:cNvGraphicFramePr>
          <p:nvPr/>
        </p:nvGraphicFramePr>
        <p:xfrm>
          <a:off x="755804" y="1657168"/>
          <a:ext cx="8077200" cy="44019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2247579"/>
      </p:ext>
    </p:extLst>
  </p:cSld>
  <p:clrMapOvr>
    <a:masterClrMapping/>
  </p:clrMapOvr>
  <p:transition>
    <p:wedg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543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93686"/>
            <a:ext cx="7239000" cy="696913"/>
          </a:xfrm>
        </p:spPr>
        <p:txBody>
          <a:bodyPr>
            <a:normAutofit/>
          </a:bodyPr>
          <a:lstStyle/>
          <a:p>
            <a:pPr algn="l"/>
            <a:r>
              <a:rPr lang="en-US" sz="2800" b="1" dirty="0"/>
              <a:t>State Government &amp; Elections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82</a:t>
            </a:fld>
            <a:endParaRPr lang="en-US"/>
          </a:p>
        </p:txBody>
      </p:sp>
      <p:sp>
        <p:nvSpPr>
          <p:cNvPr id="11" name="Content Placeholder 2"/>
          <p:cNvSpPr txBox="1">
            <a:spLocks/>
          </p:cNvSpPr>
          <p:nvPr/>
        </p:nvSpPr>
        <p:spPr>
          <a:xfrm>
            <a:off x="451834" y="1066800"/>
            <a:ext cx="8229600" cy="5715000"/>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b="1" u="sng" dirty="0">
                <a:cs typeface="Times New Roman" pitchFamily="18" charset="0"/>
              </a:rPr>
              <a:t>AGENCY BILLING</a:t>
            </a:r>
          </a:p>
          <a:p>
            <a:pPr>
              <a:buFont typeface="Arial" pitchFamily="34" charset="0"/>
              <a:buNone/>
            </a:pPr>
            <a:endParaRPr lang="en-US" dirty="0"/>
          </a:p>
          <a:p>
            <a:pPr>
              <a:buFont typeface="Arial" pitchFamily="34" charset="0"/>
              <a:buNone/>
            </a:pPr>
            <a:r>
              <a:rPr lang="en-US" dirty="0"/>
              <a:t>	</a:t>
            </a:r>
            <a:r>
              <a:rPr lang="en-US" dirty="0">
                <a:cs typeface="Times New Roman" pitchFamily="18" charset="0"/>
              </a:rPr>
              <a:t>A number of state agencies charge for services provided to another agency either directly or indirectly.</a:t>
            </a:r>
          </a:p>
          <a:p>
            <a:pPr>
              <a:buFont typeface="Arial" pitchFamily="34" charset="0"/>
              <a:buNone/>
            </a:pPr>
            <a:endParaRPr lang="en-US" dirty="0">
              <a:cs typeface="Times New Roman" pitchFamily="18" charset="0"/>
            </a:endParaRPr>
          </a:p>
          <a:p>
            <a:pPr>
              <a:buFont typeface="Arial" pitchFamily="34" charset="0"/>
              <a:buNone/>
            </a:pPr>
            <a:r>
              <a:rPr lang="en-US" dirty="0">
                <a:cs typeface="Times New Roman" pitchFamily="18" charset="0"/>
              </a:rPr>
              <a:t>	Many of these charges are not reflected in the Consolidated Fund Balance because they are existing state operating budget dollars that move from one agency to another to pay for services, however they do represent a significant portion of agency operating budgets. Service agencies generally have statutory authority to charge for services and spend the payments received. </a:t>
            </a:r>
          </a:p>
          <a:p>
            <a:endParaRPr lang="en-US" dirty="0">
              <a:cs typeface="Times New Roman" pitchFamily="18" charset="0"/>
            </a:endParaRPr>
          </a:p>
          <a:p>
            <a:r>
              <a:rPr lang="en-US" b="1" dirty="0">
                <a:cs typeface="Times New Roman" pitchFamily="18" charset="0"/>
              </a:rPr>
              <a:t>Attorney General</a:t>
            </a:r>
            <a:r>
              <a:rPr lang="en-US" dirty="0">
                <a:cs typeface="Times New Roman" pitchFamily="18" charset="0"/>
              </a:rPr>
              <a:t> – legal services billings account for 28% of the operating budget</a:t>
            </a:r>
          </a:p>
          <a:p>
            <a:endParaRPr lang="en-US" dirty="0">
              <a:cs typeface="Times New Roman" pitchFamily="18" charset="0"/>
            </a:endParaRPr>
          </a:p>
          <a:p>
            <a:r>
              <a:rPr lang="en-US" b="1" dirty="0">
                <a:cs typeface="Times New Roman" pitchFamily="18" charset="0"/>
              </a:rPr>
              <a:t>State Auditor </a:t>
            </a:r>
            <a:r>
              <a:rPr lang="en-US" dirty="0">
                <a:cs typeface="Times New Roman" pitchFamily="18" charset="0"/>
              </a:rPr>
              <a:t>– financial and legal compliance audit fees account for 71% of the operating budget</a:t>
            </a:r>
          </a:p>
          <a:p>
            <a:endParaRPr lang="en-US" dirty="0">
              <a:cs typeface="Times New Roman" pitchFamily="18" charset="0"/>
            </a:endParaRPr>
          </a:p>
          <a:p>
            <a:r>
              <a:rPr lang="en-US" b="1" dirty="0">
                <a:cs typeface="Times New Roman" pitchFamily="18" charset="0"/>
              </a:rPr>
              <a:t>Administration </a:t>
            </a:r>
            <a:r>
              <a:rPr lang="en-US" dirty="0">
                <a:cs typeface="Times New Roman" pitchFamily="18" charset="0"/>
              </a:rPr>
              <a:t>– internal support services such as insurance, motor pool, mail, and leasing of state buildings account for more than 80% of the operating budget</a:t>
            </a:r>
          </a:p>
          <a:p>
            <a:endParaRPr lang="en-US" dirty="0">
              <a:cs typeface="Times New Roman" pitchFamily="18" charset="0"/>
            </a:endParaRPr>
          </a:p>
          <a:p>
            <a:r>
              <a:rPr lang="en-US" b="1" dirty="0">
                <a:cs typeface="Times New Roman" pitchFamily="18" charset="0"/>
              </a:rPr>
              <a:t>Office of Administrative Hearings (OAH)</a:t>
            </a:r>
            <a:r>
              <a:rPr lang="en-US" dirty="0">
                <a:cs typeface="Times New Roman" pitchFamily="18" charset="0"/>
              </a:rPr>
              <a:t> – administrative hearing billings account for 25% of the operating budget</a:t>
            </a:r>
          </a:p>
          <a:p>
            <a:endParaRPr lang="en-US" dirty="0">
              <a:cs typeface="Times New Roman" pitchFamily="18" charset="0"/>
            </a:endParaRPr>
          </a:p>
          <a:p>
            <a:r>
              <a:rPr lang="en-US" b="1" dirty="0">
                <a:cs typeface="Times New Roman" pitchFamily="18" charset="0"/>
              </a:rPr>
              <a:t>Minnesota Management &amp; Budget (MMB)</a:t>
            </a:r>
            <a:r>
              <a:rPr lang="en-US" dirty="0">
                <a:cs typeface="Times New Roman" pitchFamily="18" charset="0"/>
              </a:rPr>
              <a:t> – state employee benefit programs, consulting, budget and accounting services account for 96% of the operating budget</a:t>
            </a:r>
          </a:p>
          <a:p>
            <a:endParaRPr lang="en-US" dirty="0">
              <a:cs typeface="Times New Roman" pitchFamily="18" charset="0"/>
            </a:endParaRPr>
          </a:p>
          <a:p>
            <a:r>
              <a:rPr lang="en-US" b="1" dirty="0">
                <a:cs typeface="Times New Roman" pitchFamily="18" charset="0"/>
              </a:rPr>
              <a:t>MN.IT Services</a:t>
            </a:r>
            <a:r>
              <a:rPr lang="en-US" dirty="0">
                <a:cs typeface="Times New Roman" pitchFamily="18" charset="0"/>
              </a:rPr>
              <a:t>– service level agreements with executive branch agencies to manage IT projects and IT staff account for 97% of the operating and IT project budget</a:t>
            </a:r>
          </a:p>
          <a:p>
            <a:endParaRPr lang="en-US" dirty="0">
              <a:cs typeface="Times New Roman" pitchFamily="18" charset="0"/>
            </a:endParaRPr>
          </a:p>
          <a:p>
            <a:r>
              <a:rPr lang="en-US" b="1" dirty="0">
                <a:cs typeface="Times New Roman" pitchFamily="18" charset="0"/>
              </a:rPr>
              <a:t>Investment Board</a:t>
            </a:r>
            <a:r>
              <a:rPr lang="en-US" dirty="0">
                <a:cs typeface="Times New Roman" pitchFamily="18" charset="0"/>
              </a:rPr>
              <a:t> – investment of state retirement funds, trust funds, and cash accounts billings account for 98% of the operating budget</a:t>
            </a:r>
          </a:p>
          <a:p>
            <a:endParaRPr lang="en-US" dirty="0"/>
          </a:p>
          <a:p>
            <a:r>
              <a:rPr lang="en-US" b="1" dirty="0">
                <a:cs typeface="Times New Roman" pitchFamily="18" charset="0"/>
              </a:rPr>
              <a:t>Governor’s Office </a:t>
            </a:r>
            <a:r>
              <a:rPr lang="en-US" dirty="0">
                <a:cs typeface="Times New Roman" pitchFamily="18" charset="0"/>
              </a:rPr>
              <a:t>- intra-agency agreements for policy staff and other related expenses account for 37% of the operating budget</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79383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6457"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93686"/>
            <a:ext cx="7239000" cy="696913"/>
          </a:xfrm>
        </p:spPr>
        <p:txBody>
          <a:bodyPr>
            <a:normAutofit/>
          </a:bodyPr>
          <a:lstStyle/>
          <a:p>
            <a:pPr algn="l"/>
            <a:r>
              <a:rPr lang="en-US" sz="2800" b="1" dirty="0"/>
              <a:t>State Government &amp; Elections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83</a:t>
            </a:fld>
            <a:endParaRPr lang="en-US"/>
          </a:p>
        </p:txBody>
      </p:sp>
      <p:sp>
        <p:nvSpPr>
          <p:cNvPr id="10" name="TextBox 9"/>
          <p:cNvSpPr txBox="1"/>
          <p:nvPr/>
        </p:nvSpPr>
        <p:spPr>
          <a:xfrm>
            <a:off x="1066800" y="1219200"/>
            <a:ext cx="7010400" cy="5093702"/>
          </a:xfrm>
          <a:prstGeom prst="rect">
            <a:avLst/>
          </a:prstGeom>
          <a:noFill/>
        </p:spPr>
        <p:txBody>
          <a:bodyPr wrap="square" rtlCol="0">
            <a:spAutoFit/>
          </a:bodyPr>
          <a:lstStyle/>
          <a:p>
            <a:r>
              <a:rPr lang="en-US" sz="1300" b="1" u="sng" dirty="0">
                <a:cs typeface="Times New Roman" panose="02020603050405020304" pitchFamily="18" charset="0"/>
              </a:rPr>
              <a:t>Agency Fees:</a:t>
            </a:r>
          </a:p>
          <a:p>
            <a:endParaRPr lang="en-US" sz="1300" b="1" u="sng" dirty="0">
              <a:cs typeface="Times New Roman" panose="02020603050405020304" pitchFamily="18" charset="0"/>
            </a:endParaRPr>
          </a:p>
          <a:p>
            <a:r>
              <a:rPr lang="en-US" sz="1300" dirty="0">
                <a:cs typeface="Times New Roman" panose="02020603050405020304" pitchFamily="18" charset="0"/>
              </a:rPr>
              <a:t>Application and licensure fees for the following boards are collected and deposited as non-dedicated receipts in the General Fund.  A direct General Fund appropriation is made to the board to cover operating expenses.</a:t>
            </a:r>
          </a:p>
          <a:p>
            <a:endParaRPr lang="en-US" sz="1300" dirty="0">
              <a:cs typeface="Times New Roman" panose="02020603050405020304" pitchFamily="18" charset="0"/>
            </a:endParaRPr>
          </a:p>
          <a:p>
            <a:pPr marL="285750" indent="-285750">
              <a:buFont typeface="Arial" panose="020B0604020202020204" pitchFamily="34" charset="0"/>
              <a:buChar char="•"/>
            </a:pPr>
            <a:r>
              <a:rPr lang="en-US" sz="1300" b="1" dirty="0">
                <a:cs typeface="Times New Roman" panose="02020603050405020304" pitchFamily="18" charset="0"/>
              </a:rPr>
              <a:t>Board of Accountancy</a:t>
            </a:r>
          </a:p>
          <a:p>
            <a:pPr marL="285750" indent="-285750">
              <a:buFont typeface="Arial" panose="020B0604020202020204" pitchFamily="34" charset="0"/>
              <a:buChar char="•"/>
            </a:pPr>
            <a:endParaRPr lang="en-US" sz="1300" dirty="0">
              <a:cs typeface="Times New Roman" panose="02020603050405020304" pitchFamily="18" charset="0"/>
            </a:endParaRPr>
          </a:p>
          <a:p>
            <a:pPr marL="285750" indent="-285750">
              <a:buFont typeface="Arial" panose="020B0604020202020204" pitchFamily="34" charset="0"/>
              <a:buChar char="•"/>
            </a:pPr>
            <a:r>
              <a:rPr lang="en-US" sz="1300" b="1" dirty="0">
                <a:cs typeface="Times New Roman" panose="02020603050405020304" pitchFamily="18" charset="0"/>
              </a:rPr>
              <a:t>Board of Architecture, Engineering, Land Surveying, Landscape Architecture, Geoscience and Interior Design </a:t>
            </a:r>
          </a:p>
          <a:p>
            <a:pPr marL="285750" indent="-285750">
              <a:buFont typeface="Arial" panose="020B0604020202020204" pitchFamily="34" charset="0"/>
              <a:buChar char="•"/>
            </a:pPr>
            <a:endParaRPr lang="en-US" sz="1300" dirty="0">
              <a:cs typeface="Times New Roman" panose="02020603050405020304" pitchFamily="18" charset="0"/>
            </a:endParaRPr>
          </a:p>
          <a:p>
            <a:pPr marL="285750" indent="-285750">
              <a:buFont typeface="Arial" panose="020B0604020202020204" pitchFamily="34" charset="0"/>
              <a:buChar char="•"/>
            </a:pPr>
            <a:r>
              <a:rPr lang="en-US" sz="1300" b="1" dirty="0">
                <a:cs typeface="Times New Roman" panose="02020603050405020304" pitchFamily="18" charset="0"/>
              </a:rPr>
              <a:t>Board of Barber Examiners</a:t>
            </a:r>
          </a:p>
          <a:p>
            <a:pPr marL="285750" indent="-285750">
              <a:buFont typeface="Arial" panose="020B0604020202020204" pitchFamily="34" charset="0"/>
              <a:buChar char="•"/>
            </a:pPr>
            <a:endParaRPr lang="en-US" sz="1300" dirty="0">
              <a:cs typeface="Times New Roman" panose="02020603050405020304" pitchFamily="18" charset="0"/>
            </a:endParaRPr>
          </a:p>
          <a:p>
            <a:pPr marL="285750" indent="-285750">
              <a:buFont typeface="Arial" panose="020B0604020202020204" pitchFamily="34" charset="0"/>
              <a:buChar char="•"/>
            </a:pPr>
            <a:r>
              <a:rPr lang="en-US" sz="1300" b="1" dirty="0">
                <a:cs typeface="Times New Roman" panose="02020603050405020304" pitchFamily="18" charset="0"/>
              </a:rPr>
              <a:t>Board of Cosmetologist Examiners</a:t>
            </a:r>
          </a:p>
          <a:p>
            <a:pPr marL="285750" indent="-285750">
              <a:buFont typeface="Arial" panose="020B0604020202020204" pitchFamily="34" charset="0"/>
              <a:buChar char="•"/>
            </a:pPr>
            <a:endParaRPr lang="en-US" sz="1300" b="1" dirty="0">
              <a:cs typeface="Times New Roman" panose="02020603050405020304" pitchFamily="18" charset="0"/>
            </a:endParaRPr>
          </a:p>
          <a:p>
            <a:r>
              <a:rPr lang="en-US" sz="1300" dirty="0">
                <a:cs typeface="Times New Roman" panose="02020603050405020304" pitchFamily="18" charset="0"/>
              </a:rPr>
              <a:t>All fees collected by the </a:t>
            </a:r>
            <a:r>
              <a:rPr lang="en-US" sz="1300" b="1" dirty="0">
                <a:cs typeface="Times New Roman" panose="02020603050405020304" pitchFamily="18" charset="0"/>
              </a:rPr>
              <a:t>Gambling Control Board </a:t>
            </a:r>
            <a:r>
              <a:rPr lang="en-US" sz="1300" dirty="0">
                <a:cs typeface="Times New Roman" panose="02020603050405020304" pitchFamily="18" charset="0"/>
              </a:rPr>
              <a:t>and a portion of fees collected by the </a:t>
            </a:r>
            <a:r>
              <a:rPr lang="en-US" sz="1300" b="1" dirty="0">
                <a:cs typeface="Times New Roman" panose="02020603050405020304" pitchFamily="18" charset="0"/>
              </a:rPr>
              <a:t>Racing Commission </a:t>
            </a:r>
            <a:r>
              <a:rPr lang="en-US" sz="1300" dirty="0">
                <a:cs typeface="Times New Roman" panose="02020603050405020304" pitchFamily="18" charset="0"/>
              </a:rPr>
              <a:t>are deposited in accounts in the Special Revenue Fund and directly appropriated to each for operating expenses.</a:t>
            </a:r>
          </a:p>
          <a:p>
            <a:endParaRPr lang="en-US" sz="1300" dirty="0">
              <a:cs typeface="Times New Roman" panose="02020603050405020304" pitchFamily="18" charset="0"/>
            </a:endParaRPr>
          </a:p>
          <a:p>
            <a:r>
              <a:rPr lang="en-US" sz="1300" b="1" u="sng" dirty="0">
                <a:cs typeface="Times New Roman" panose="02020603050405020304" pitchFamily="18" charset="0"/>
              </a:rPr>
              <a:t>Minnesota Lottery</a:t>
            </a:r>
          </a:p>
          <a:p>
            <a:endParaRPr lang="en-US" sz="1300" b="1" u="sng" dirty="0">
              <a:cs typeface="Times New Roman" panose="02020603050405020304" pitchFamily="18" charset="0"/>
            </a:endParaRPr>
          </a:p>
          <a:p>
            <a:r>
              <a:rPr lang="en-US" sz="1300" dirty="0">
                <a:cs typeface="Times New Roman" panose="02020603050405020304" pitchFamily="18" charset="0"/>
              </a:rPr>
              <a:t>The Lottery Fund is established outside the state treasury.  A lottery operations account exists within the fund.  The budget bill contains a rider specifying the maximum amount the Lottery may spend for operating expenses.</a:t>
            </a:r>
          </a:p>
          <a:p>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155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7481"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617980992"/>
              </p:ext>
            </p:extLst>
          </p:nvPr>
        </p:nvGraphicFramePr>
        <p:xfrm>
          <a:off x="381000" y="1066800"/>
          <a:ext cx="8214878" cy="55298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84</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State Government &amp; Elections</a:t>
            </a:r>
            <a:endParaRPr lang="en-US" sz="2800" b="1" dirty="0">
              <a:latin typeface="+mj-lt"/>
              <a:ea typeface="+mj-ea"/>
              <a:cs typeface="+mj-cs"/>
            </a:endParaRPr>
          </a:p>
        </p:txBody>
      </p:sp>
    </p:spTree>
    <p:extLst>
      <p:ext uri="{BB962C8B-B14F-4D97-AF65-F5344CB8AC3E}">
        <p14:creationId xmlns:p14="http://schemas.microsoft.com/office/powerpoint/2010/main" val="970268378"/>
      </p:ext>
    </p:extLst>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850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2D5CFCF9-8AE7-476E-92C3-51750232A55D}" type="slidenum">
              <a:rPr lang="en-US" smtClean="0"/>
              <a:pPr/>
              <a:t>85</a:t>
            </a:fld>
            <a:endParaRPr lang="en-US"/>
          </a:p>
        </p:txBody>
      </p:sp>
      <p:sp>
        <p:nvSpPr>
          <p:cNvPr id="13" name="Content Placeholder 5"/>
          <p:cNvSpPr txBox="1">
            <a:spLocks/>
          </p:cNvSpPr>
          <p:nvPr/>
        </p:nvSpPr>
        <p:spPr>
          <a:xfrm>
            <a:off x="533400" y="1143002"/>
            <a:ext cx="8229600" cy="4525963"/>
          </a:xfrm>
          <a:prstGeom prst="rect">
            <a:avLst/>
          </a:prstGeom>
        </p:spPr>
        <p:txBody>
          <a:bodyPr>
            <a:normAutofit lnSpcReduction="10000"/>
          </a:bodyPr>
          <a:lstStyle/>
          <a:p>
            <a:pPr marL="342900" indent="-342900" algn="ctr">
              <a:spcBef>
                <a:spcPct val="20000"/>
              </a:spcBef>
              <a:defRPr/>
            </a:pPr>
            <a:endParaRPr lang="en-US" sz="4800" b="1" dirty="0"/>
          </a:p>
          <a:p>
            <a:pPr marL="342900" indent="-342900" algn="ctr">
              <a:spcBef>
                <a:spcPct val="20000"/>
              </a:spcBef>
              <a:defRPr/>
            </a:pPr>
            <a:r>
              <a:rPr lang="en-US" sz="4800" b="1" dirty="0"/>
              <a:t>Veterans &amp; Military Affairs</a:t>
            </a:r>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spcBef>
                <a:spcPct val="50000"/>
              </a:spcBef>
              <a:defRPr/>
            </a:pPr>
            <a:r>
              <a:rPr lang="en-US" dirty="0"/>
              <a:t>Presented by: </a:t>
            </a:r>
          </a:p>
          <a:p>
            <a:pPr lvl="0">
              <a:lnSpc>
                <a:spcPct val="90000"/>
              </a:lnSpc>
            </a:pPr>
            <a:endParaRPr lang="en-US" b="1" dirty="0"/>
          </a:p>
          <a:p>
            <a:pPr marL="342900" indent="-342900">
              <a:lnSpc>
                <a:spcPct val="80000"/>
              </a:lnSpc>
              <a:spcBef>
                <a:spcPct val="20000"/>
              </a:spcBef>
              <a:defRPr/>
            </a:pPr>
            <a:r>
              <a:rPr lang="en-US" dirty="0"/>
              <a:t>Andrew Erickson</a:t>
            </a:r>
          </a:p>
          <a:p>
            <a:pPr marL="342900" indent="-342900">
              <a:lnSpc>
                <a:spcPct val="80000"/>
              </a:lnSpc>
              <a:spcBef>
                <a:spcPct val="20000"/>
              </a:spcBef>
              <a:defRPr/>
            </a:pPr>
            <a:r>
              <a:rPr lang="en-US" dirty="0"/>
              <a:t>Fiscal Analyst</a:t>
            </a:r>
          </a:p>
          <a:p>
            <a:pPr marL="342900" indent="-342900">
              <a:lnSpc>
                <a:spcPct val="80000"/>
              </a:lnSpc>
              <a:spcBef>
                <a:spcPct val="20000"/>
              </a:spcBef>
              <a:defRPr/>
            </a:pPr>
            <a:r>
              <a:rPr lang="en-US" dirty="0">
                <a:hlinkClick r:id="rId5"/>
              </a:rPr>
              <a:t>Andrew.Erickson@senate.mn</a:t>
            </a:r>
            <a:endParaRPr lang="en-US" dirty="0"/>
          </a:p>
          <a:p>
            <a:pPr marL="342900" indent="-342900">
              <a:lnSpc>
                <a:spcPct val="80000"/>
              </a:lnSpc>
              <a:spcBef>
                <a:spcPct val="20000"/>
              </a:spcBef>
              <a:defRPr/>
            </a:pPr>
            <a:r>
              <a:rPr lang="en-US" dirty="0"/>
              <a:t>651-296-4855</a:t>
            </a:r>
          </a:p>
          <a:p>
            <a:pPr marL="342900" indent="-342900">
              <a:lnSpc>
                <a:spcPct val="80000"/>
              </a:lnSpc>
              <a:spcBef>
                <a:spcPct val="20000"/>
              </a:spcBef>
              <a:defRPr/>
            </a:pPr>
            <a:endParaRPr lang="en-US" b="1" dirty="0"/>
          </a:p>
        </p:txBody>
      </p:sp>
    </p:spTree>
    <p:extLst>
      <p:ext uri="{BB962C8B-B14F-4D97-AF65-F5344CB8AC3E}">
        <p14:creationId xmlns:p14="http://schemas.microsoft.com/office/powerpoint/2010/main" val="335116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40" y="990602"/>
            <a:ext cx="7921625" cy="5013325"/>
          </a:xfrm>
          <a:prstGeom prst="rect">
            <a:avLst/>
          </a:prstGeom>
        </p:spPr>
        <p:txBody>
          <a:bodyPr/>
          <a:lstStyle/>
          <a:p>
            <a:pPr marL="342900" indent="-342900" algn="ctr">
              <a:spcBef>
                <a:spcPct val="20000"/>
              </a:spcBef>
              <a:defRPr/>
            </a:pPr>
            <a:r>
              <a:rPr lang="en-US" sz="2800" b="1" dirty="0"/>
              <a:t>All Funds, FY 2022-23</a:t>
            </a:r>
          </a:p>
          <a:p>
            <a:pPr marL="342900" indent="-342900" algn="ctr">
              <a:spcBef>
                <a:spcPct val="20000"/>
              </a:spcBef>
              <a:defRPr/>
            </a:pPr>
            <a:r>
              <a:rPr lang="en-US" sz="2000" dirty="0"/>
              <a:t>Base Budget $653.9 million (0.7% of total All Funds)</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2755">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69529"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Veterans &amp; Military Affairs</a:t>
            </a:r>
            <a:endParaRPr lang="en-US" sz="2800" b="1" dirty="0">
              <a:latin typeface="+mj-lt"/>
              <a:ea typeface="+mj-ea"/>
              <a:cs typeface="+mj-cs"/>
            </a:endParaRPr>
          </a:p>
        </p:txBody>
      </p:sp>
      <p:graphicFrame>
        <p:nvGraphicFramePr>
          <p:cNvPr id="9" name="Content Placeholder 3"/>
          <p:cNvGraphicFramePr>
            <a:graphicFrameLocks/>
          </p:cNvGraphicFramePr>
          <p:nvPr/>
        </p:nvGraphicFramePr>
        <p:xfrm>
          <a:off x="217034" y="1475309"/>
          <a:ext cx="8229600" cy="4419600"/>
        </p:xfrm>
        <a:graphic>
          <a:graphicData uri="http://schemas.openxmlformats.org/drawingml/2006/chart">
            <c:chart xmlns:c="http://schemas.openxmlformats.org/drawingml/2006/chart" xmlns:r="http://schemas.openxmlformats.org/officeDocument/2006/relationships" r:id="rId5"/>
          </a:graphicData>
        </a:graphic>
      </p:graphicFrame>
      <p:sp>
        <p:nvSpPr>
          <p:cNvPr id="10" name="Slide Number Placeholder 9"/>
          <p:cNvSpPr>
            <a:spLocks noGrp="1"/>
          </p:cNvSpPr>
          <p:nvPr>
            <p:ph type="sldNum" sz="quarter" idx="12"/>
          </p:nvPr>
        </p:nvSpPr>
        <p:spPr/>
        <p:txBody>
          <a:bodyPr/>
          <a:lstStyle/>
          <a:p>
            <a:fld id="{2D5CFCF9-8AE7-476E-92C3-51750232A55D}" type="slidenum">
              <a:rPr lang="en-US" smtClean="0"/>
              <a:pPr/>
              <a:t>86</a:t>
            </a:fld>
            <a:endParaRPr lang="en-US"/>
          </a:p>
        </p:txBody>
      </p:sp>
      <p:graphicFrame>
        <p:nvGraphicFramePr>
          <p:cNvPr id="11" name="Chart 10"/>
          <p:cNvGraphicFramePr>
            <a:graphicFrameLocks/>
          </p:cNvGraphicFramePr>
          <p:nvPr/>
        </p:nvGraphicFramePr>
        <p:xfrm>
          <a:off x="119403" y="1823049"/>
          <a:ext cx="8424862" cy="461327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55404789"/>
      </p:ext>
    </p:extLst>
  </p:cSld>
  <p:clrMapOvr>
    <a:masterClrMapping/>
  </p:clrMapOvr>
  <p:transition>
    <p:wedg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40" y="990602"/>
            <a:ext cx="7921625" cy="5013325"/>
          </a:xfrm>
          <a:prstGeom prst="rect">
            <a:avLst/>
          </a:prstGeom>
        </p:spPr>
        <p:txBody>
          <a:bodyPr/>
          <a:lstStyle/>
          <a:p>
            <a:pPr marL="34290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0553"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Veterans &amp; Military Affairs</a:t>
            </a:r>
          </a:p>
        </p:txBody>
      </p:sp>
      <p:graphicFrame>
        <p:nvGraphicFramePr>
          <p:cNvPr id="11" name="Content Placeholder 7"/>
          <p:cNvGraphicFramePr>
            <a:graphicFrameLocks/>
          </p:cNvGraphicFramePr>
          <p:nvPr/>
        </p:nvGraphicFramePr>
        <p:xfrm>
          <a:off x="1696616" y="2568827"/>
          <a:ext cx="5750768" cy="211836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r>
                        <a:rPr lang="en-US" u="sng" dirty="0">
                          <a:solidFill>
                            <a:schemeClr val="tx1"/>
                          </a:solidFill>
                        </a:rPr>
                        <a:t>Fund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General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209,386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Special Revenue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250,742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dirty="0">
                          <a:solidFill>
                            <a:schemeClr val="tx1"/>
                          </a:solidFill>
                        </a:rPr>
                        <a:t>Federal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192,284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20">
                <a:tc>
                  <a:txBody>
                    <a:bodyPr/>
                    <a:lstStyle/>
                    <a:p>
                      <a:r>
                        <a:rPr lang="en-US" sz="1700" dirty="0">
                          <a:solidFill>
                            <a:schemeClr val="tx1"/>
                          </a:solidFill>
                        </a:rPr>
                        <a:t>Gift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1,522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520">
                <a:tc>
                  <a:txBody>
                    <a:bodyPr/>
                    <a:lstStyle/>
                    <a:p>
                      <a:r>
                        <a:rPr lang="en-US" sz="1700" b="1" dirty="0">
                          <a:solidFill>
                            <a:schemeClr val="tx1"/>
                          </a:solidFill>
                        </a:rPr>
                        <a:t>TOTAL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653,934</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87</a:t>
            </a:fld>
            <a:endParaRPr lang="en-US"/>
          </a:p>
        </p:txBody>
      </p:sp>
      <p:sp>
        <p:nvSpPr>
          <p:cNvPr id="2" name="TextBox 1"/>
          <p:cNvSpPr txBox="1"/>
          <p:nvPr/>
        </p:nvSpPr>
        <p:spPr>
          <a:xfrm>
            <a:off x="3089063" y="1477738"/>
            <a:ext cx="2896947" cy="738664"/>
          </a:xfrm>
          <a:prstGeom prst="rect">
            <a:avLst/>
          </a:prstGeom>
          <a:noFill/>
        </p:spPr>
        <p:txBody>
          <a:bodyPr wrap="none" rtlCol="0">
            <a:spAutoFit/>
          </a:bodyPr>
          <a:lstStyle/>
          <a:p>
            <a:r>
              <a:rPr lang="en-US" sz="2400" b="1" dirty="0"/>
              <a:t>All Funds, FY 2022-23</a:t>
            </a:r>
          </a:p>
          <a:p>
            <a:pPr algn="ctr"/>
            <a:r>
              <a:rPr lang="en-US" b="1" dirty="0"/>
              <a:t>(dollars in thousands)</a:t>
            </a:r>
          </a:p>
        </p:txBody>
      </p:sp>
    </p:spTree>
    <p:extLst>
      <p:ext uri="{BB962C8B-B14F-4D97-AF65-F5344CB8AC3E}">
        <p14:creationId xmlns:p14="http://schemas.microsoft.com/office/powerpoint/2010/main" val="3334425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52606" y="1009653"/>
            <a:ext cx="7921625" cy="819149"/>
          </a:xfrm>
          <a:prstGeom prst="rect">
            <a:avLst/>
          </a:prstGeom>
        </p:spPr>
        <p:txBody>
          <a:bodyPr/>
          <a:lstStyle/>
          <a:p>
            <a:pPr marL="342900" indent="-342900" algn="ctr">
              <a:spcBef>
                <a:spcPct val="20000"/>
              </a:spcBef>
              <a:defRPr/>
            </a:pPr>
            <a:r>
              <a:rPr lang="en-US" sz="2800" b="1" dirty="0"/>
              <a:t>General Fund, FY 2022-23</a:t>
            </a:r>
          </a:p>
          <a:p>
            <a:pPr marL="342900" indent="-342900" algn="ctr">
              <a:spcBef>
                <a:spcPct val="20000"/>
              </a:spcBef>
              <a:defRPr/>
            </a:pPr>
            <a:r>
              <a:rPr lang="en-US" sz="2000" dirty="0"/>
              <a:t>Base Budget $209.4 million (0.4% of total General Fund)</a:t>
            </a:r>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99059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1577"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Veterans &amp; Military Affairs</a:t>
            </a:r>
            <a:endParaRPr lang="en-US" sz="2800" b="1" dirty="0">
              <a:latin typeface="+mj-lt"/>
              <a:ea typeface="+mj-ea"/>
              <a:cs typeface="+mj-cs"/>
            </a:endParaRPr>
          </a:p>
        </p:txBody>
      </p:sp>
      <p:sp>
        <p:nvSpPr>
          <p:cNvPr id="11" name="Slide Number Placeholder 10"/>
          <p:cNvSpPr>
            <a:spLocks noGrp="1"/>
          </p:cNvSpPr>
          <p:nvPr>
            <p:ph type="sldNum" sz="quarter" idx="12"/>
          </p:nvPr>
        </p:nvSpPr>
        <p:spPr/>
        <p:txBody>
          <a:bodyPr/>
          <a:lstStyle/>
          <a:p>
            <a:fld id="{2D5CFCF9-8AE7-476E-92C3-51750232A55D}" type="slidenum">
              <a:rPr lang="en-US" smtClean="0"/>
              <a:pPr/>
              <a:t>88</a:t>
            </a:fld>
            <a:endParaRPr lang="en-US"/>
          </a:p>
        </p:txBody>
      </p:sp>
      <p:graphicFrame>
        <p:nvGraphicFramePr>
          <p:cNvPr id="12" name="Chart 11"/>
          <p:cNvGraphicFramePr>
            <a:graphicFrameLocks/>
          </p:cNvGraphicFramePr>
          <p:nvPr/>
        </p:nvGraphicFramePr>
        <p:xfrm>
          <a:off x="885902" y="1771650"/>
          <a:ext cx="7255028" cy="48926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92122006"/>
      </p:ext>
    </p:extLst>
  </p:cSld>
  <p:clrMapOvr>
    <a:masterClrMapping/>
  </p:clrMapOvr>
  <p:transition>
    <p:wedg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3240" y="990602"/>
            <a:ext cx="7921625" cy="5013325"/>
          </a:xfrm>
          <a:prstGeom prst="rect">
            <a:avLst/>
          </a:prstGeom>
        </p:spPr>
        <p:txBody>
          <a:bodyPr/>
          <a:lstStyle/>
          <a:p>
            <a:pPr marL="342900" indent="-342900" algn="ctr">
              <a:spcBef>
                <a:spcPct val="20000"/>
              </a:spcBef>
              <a:defRPr/>
            </a:pPr>
            <a:endParaRPr lang="en-US" sz="2800" dirty="0"/>
          </a:p>
        </p:txBody>
      </p:sp>
      <p:graphicFrame>
        <p:nvGraphicFramePr>
          <p:cNvPr id="4" name="Table 3"/>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2601" r:id="rId3" imgW="463323" imgH="214562" progId="">
                  <p:embed/>
                </p:oleObj>
              </mc:Choice>
              <mc:Fallback>
                <p:oleObj r:id="rId3" imgW="463323" imgH="214562" progId="">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4"/>
          <p:cNvSpPr txBox="1">
            <a:spLocks/>
          </p:cNvSpPr>
          <p:nvPr/>
        </p:nvSpPr>
        <p:spPr>
          <a:xfrm>
            <a:off x="228600" y="304800"/>
            <a:ext cx="7239000" cy="685800"/>
          </a:xfrm>
          <a:prstGeom prst="rect">
            <a:avLst/>
          </a:prstGeom>
        </p:spPr>
        <p:txBody>
          <a:bodyPr>
            <a:normAutofit/>
          </a:bodyPr>
          <a:lstStyle/>
          <a:p>
            <a:pPr lvl="0">
              <a:spcBef>
                <a:spcPct val="0"/>
              </a:spcBef>
              <a:defRPr/>
            </a:pPr>
            <a:r>
              <a:rPr lang="en-US" sz="2800" b="1" dirty="0"/>
              <a:t>Veterans &amp; Military Affairs</a:t>
            </a:r>
          </a:p>
        </p:txBody>
      </p:sp>
      <p:graphicFrame>
        <p:nvGraphicFramePr>
          <p:cNvPr id="11" name="Content Placeholder 7"/>
          <p:cNvGraphicFramePr>
            <a:graphicFrameLocks/>
          </p:cNvGraphicFramePr>
          <p:nvPr/>
        </p:nvGraphicFramePr>
        <p:xfrm>
          <a:off x="1696616" y="2568827"/>
          <a:ext cx="5750768" cy="1417320"/>
        </p:xfrm>
        <a:graphic>
          <a:graphicData uri="http://schemas.openxmlformats.org/drawingml/2006/table">
            <a:tbl>
              <a:tblPr firstRow="1" bandRow="1">
                <a:tableStyleId>{00A15C55-8517-42AA-B614-E9B94910E393}</a:tableStyleId>
              </a:tblPr>
              <a:tblGrid>
                <a:gridCol w="4046837">
                  <a:extLst>
                    <a:ext uri="{9D8B030D-6E8A-4147-A177-3AD203B41FA5}">
                      <a16:colId xmlns:a16="http://schemas.microsoft.com/office/drawing/2014/main" val="20000"/>
                    </a:ext>
                  </a:extLst>
                </a:gridCol>
                <a:gridCol w="1703931">
                  <a:extLst>
                    <a:ext uri="{9D8B030D-6E8A-4147-A177-3AD203B41FA5}">
                      <a16:colId xmlns:a16="http://schemas.microsoft.com/office/drawing/2014/main" val="20001"/>
                    </a:ext>
                  </a:extLst>
                </a:gridCol>
              </a:tblGrid>
              <a:tr h="274320">
                <a:tc>
                  <a:txBody>
                    <a:bodyPr/>
                    <a:lstStyle/>
                    <a:p>
                      <a:r>
                        <a:rPr lang="en-US" u="sng" dirty="0">
                          <a:solidFill>
                            <a:schemeClr val="tx1"/>
                          </a:solidFill>
                        </a:rPr>
                        <a:t>Fund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u="sng" dirty="0">
                          <a:solidFill>
                            <a:schemeClr val="tx1"/>
                          </a:solidFill>
                        </a:rPr>
                        <a:t>FY 2022-23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0520">
                <a:tc>
                  <a:txBody>
                    <a:bodyPr/>
                    <a:lstStyle/>
                    <a:p>
                      <a:r>
                        <a:rPr lang="en-US" sz="1700" dirty="0">
                          <a:solidFill>
                            <a:schemeClr val="tx1"/>
                          </a:solidFill>
                        </a:rPr>
                        <a:t>Veterans Affairs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700" dirty="0">
                          <a:solidFill>
                            <a:schemeClr val="tx1"/>
                          </a:solidFill>
                        </a:rPr>
                        <a:t>157,828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20">
                <a:tc>
                  <a:txBody>
                    <a:bodyPr/>
                    <a:lstStyle/>
                    <a:p>
                      <a:r>
                        <a:rPr lang="en-US" sz="1700" dirty="0">
                          <a:solidFill>
                            <a:schemeClr val="tx1"/>
                          </a:solidFill>
                        </a:rPr>
                        <a:t>Military Affairs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700" dirty="0">
                          <a:solidFill>
                            <a:schemeClr val="tx1"/>
                          </a:solidFill>
                        </a:rPr>
                        <a:t>51,558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20">
                <a:tc>
                  <a:txBody>
                    <a:bodyPr/>
                    <a:lstStyle/>
                    <a:p>
                      <a:r>
                        <a:rPr lang="en-US" sz="1700" b="1" dirty="0">
                          <a:solidFill>
                            <a:schemeClr val="tx1"/>
                          </a:solidFill>
                        </a:rPr>
                        <a:t>TOTAL General Fund</a:t>
                      </a:r>
                      <a:r>
                        <a:rPr lang="en-US" sz="1700" b="1" baseline="0" dirty="0">
                          <a:solidFill>
                            <a:schemeClr val="tx1"/>
                          </a:solidFill>
                        </a:rPr>
                        <a:t> Base</a:t>
                      </a:r>
                      <a:endParaRPr lang="en-US" sz="1700"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700" b="1" dirty="0">
                          <a:solidFill>
                            <a:schemeClr val="tx1"/>
                          </a:solidFill>
                        </a:rPr>
                        <a:t>209,386</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Slide Number Placeholder 8"/>
          <p:cNvSpPr>
            <a:spLocks noGrp="1"/>
          </p:cNvSpPr>
          <p:nvPr>
            <p:ph type="sldNum" sz="quarter" idx="12"/>
          </p:nvPr>
        </p:nvSpPr>
        <p:spPr/>
        <p:txBody>
          <a:bodyPr/>
          <a:lstStyle/>
          <a:p>
            <a:fld id="{2D5CFCF9-8AE7-476E-92C3-51750232A55D}" type="slidenum">
              <a:rPr lang="en-US" smtClean="0"/>
              <a:pPr/>
              <a:t>89</a:t>
            </a:fld>
            <a:endParaRPr lang="en-US"/>
          </a:p>
        </p:txBody>
      </p:sp>
      <p:sp>
        <p:nvSpPr>
          <p:cNvPr id="2" name="TextBox 1"/>
          <p:cNvSpPr txBox="1"/>
          <p:nvPr/>
        </p:nvSpPr>
        <p:spPr>
          <a:xfrm>
            <a:off x="3089062" y="1477738"/>
            <a:ext cx="3438442" cy="738664"/>
          </a:xfrm>
          <a:prstGeom prst="rect">
            <a:avLst/>
          </a:prstGeom>
          <a:noFill/>
        </p:spPr>
        <p:txBody>
          <a:bodyPr wrap="none" rtlCol="0">
            <a:spAutoFit/>
          </a:bodyPr>
          <a:lstStyle/>
          <a:p>
            <a:r>
              <a:rPr lang="en-US" sz="2400" b="1" dirty="0"/>
              <a:t>General Fund, FY 2022-23</a:t>
            </a:r>
          </a:p>
          <a:p>
            <a:pPr algn="ctr"/>
            <a:r>
              <a:rPr lang="en-US" b="1" dirty="0"/>
              <a:t>(dollars in thousands)</a:t>
            </a:r>
          </a:p>
        </p:txBody>
      </p:sp>
    </p:spTree>
    <p:extLst>
      <p:ext uri="{BB962C8B-B14F-4D97-AF65-F5344CB8AC3E}">
        <p14:creationId xmlns:p14="http://schemas.microsoft.com/office/powerpoint/2010/main" val="1865416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19009" y="4011497"/>
            <a:ext cx="868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33409" y="4087697"/>
            <a:ext cx="1143000" cy="381000"/>
          </a:xfrm>
          <a:prstGeom prst="rect">
            <a:avLst/>
          </a:prstGeom>
          <a:noFill/>
        </p:spPr>
        <p:txBody>
          <a:bodyPr wrap="square" rtlCol="0">
            <a:spAutoFit/>
          </a:bodyPr>
          <a:lstStyle/>
          <a:p>
            <a:r>
              <a:rPr lang="en-US" dirty="0">
                <a:solidFill>
                  <a:schemeClr val="bg1"/>
                </a:solidFill>
              </a:rPr>
              <a:t>FY 2021</a:t>
            </a:r>
          </a:p>
        </p:txBody>
      </p:sp>
      <p:sp>
        <p:nvSpPr>
          <p:cNvPr id="42" name="Rectangle 41"/>
          <p:cNvSpPr/>
          <p:nvPr/>
        </p:nvSpPr>
        <p:spPr>
          <a:xfrm>
            <a:off x="3852809" y="4087697"/>
            <a:ext cx="923651" cy="369332"/>
          </a:xfrm>
          <a:prstGeom prst="rect">
            <a:avLst/>
          </a:prstGeom>
        </p:spPr>
        <p:txBody>
          <a:bodyPr wrap="none">
            <a:spAutoFit/>
          </a:bodyPr>
          <a:lstStyle/>
          <a:p>
            <a:r>
              <a:rPr lang="en-US" dirty="0">
                <a:solidFill>
                  <a:schemeClr val="bg1"/>
                </a:solidFill>
              </a:rPr>
              <a:t>FY 2022</a:t>
            </a:r>
          </a:p>
        </p:txBody>
      </p:sp>
      <p:sp>
        <p:nvSpPr>
          <p:cNvPr id="43" name="Rectangle 42"/>
          <p:cNvSpPr/>
          <p:nvPr/>
        </p:nvSpPr>
        <p:spPr>
          <a:xfrm>
            <a:off x="6824609" y="4087697"/>
            <a:ext cx="923651" cy="369332"/>
          </a:xfrm>
          <a:prstGeom prst="rect">
            <a:avLst/>
          </a:prstGeom>
        </p:spPr>
        <p:txBody>
          <a:bodyPr wrap="none">
            <a:spAutoFit/>
          </a:bodyPr>
          <a:lstStyle/>
          <a:p>
            <a:r>
              <a:rPr lang="en-US" dirty="0">
                <a:solidFill>
                  <a:schemeClr val="bg1"/>
                </a:solidFill>
              </a:rPr>
              <a:t>FY 2023</a:t>
            </a:r>
          </a:p>
        </p:txBody>
      </p:sp>
      <p:cxnSp>
        <p:nvCxnSpPr>
          <p:cNvPr id="44" name="Straight Connector 43"/>
          <p:cNvCxnSpPr/>
          <p:nvPr/>
        </p:nvCxnSpPr>
        <p:spPr>
          <a:xfrm>
            <a:off x="2862209" y="4011497"/>
            <a:ext cx="0" cy="533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34009" y="4011497"/>
            <a:ext cx="0" cy="533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05009" y="4621097"/>
            <a:ext cx="990600" cy="276999"/>
          </a:xfrm>
          <a:prstGeom prst="rect">
            <a:avLst/>
          </a:prstGeom>
          <a:noFill/>
        </p:spPr>
        <p:txBody>
          <a:bodyPr wrap="square" rtlCol="0">
            <a:spAutoFit/>
          </a:bodyPr>
          <a:lstStyle/>
          <a:p>
            <a:r>
              <a:rPr lang="en-US" sz="1200" dirty="0"/>
              <a:t>July 1, 2021</a:t>
            </a:r>
          </a:p>
        </p:txBody>
      </p:sp>
      <p:sp>
        <p:nvSpPr>
          <p:cNvPr id="47" name="TextBox 46"/>
          <p:cNvSpPr txBox="1"/>
          <p:nvPr/>
        </p:nvSpPr>
        <p:spPr>
          <a:xfrm>
            <a:off x="5300609" y="4621097"/>
            <a:ext cx="990600" cy="276999"/>
          </a:xfrm>
          <a:prstGeom prst="rect">
            <a:avLst/>
          </a:prstGeom>
          <a:noFill/>
        </p:spPr>
        <p:txBody>
          <a:bodyPr wrap="square" rtlCol="0">
            <a:spAutoFit/>
          </a:bodyPr>
          <a:lstStyle/>
          <a:p>
            <a:r>
              <a:rPr lang="en-US" sz="1200" dirty="0"/>
              <a:t>July 1, 2022</a:t>
            </a:r>
          </a:p>
        </p:txBody>
      </p:sp>
      <p:sp>
        <p:nvSpPr>
          <p:cNvPr id="48" name="Right Brace 47"/>
          <p:cNvSpPr/>
          <p:nvPr/>
        </p:nvSpPr>
        <p:spPr>
          <a:xfrm rot="-5400000">
            <a:off x="1795409" y="3249497"/>
            <a:ext cx="457200" cy="10668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1566809" y="3020897"/>
            <a:ext cx="990600" cy="523220"/>
          </a:xfrm>
          <a:prstGeom prst="rect">
            <a:avLst/>
          </a:prstGeom>
          <a:noFill/>
        </p:spPr>
        <p:txBody>
          <a:bodyPr wrap="square" rtlCol="0">
            <a:spAutoFit/>
          </a:bodyPr>
          <a:lstStyle/>
          <a:p>
            <a:pPr algn="ctr"/>
            <a:r>
              <a:rPr lang="en-US" sz="1400" dirty="0"/>
              <a:t>Legislative session</a:t>
            </a:r>
          </a:p>
        </p:txBody>
      </p:sp>
      <p:cxnSp>
        <p:nvCxnSpPr>
          <p:cNvPr id="50" name="Straight Arrow Connector 49"/>
          <p:cNvCxnSpPr/>
          <p:nvPr/>
        </p:nvCxnSpPr>
        <p:spPr>
          <a:xfrm rot="10800000" flipH="1" flipV="1">
            <a:off x="957209" y="2792297"/>
            <a:ext cx="838200" cy="1219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50053" y="2115188"/>
            <a:ext cx="1676400" cy="677108"/>
          </a:xfrm>
          <a:prstGeom prst="rect">
            <a:avLst/>
          </a:prstGeom>
          <a:noFill/>
        </p:spPr>
        <p:txBody>
          <a:bodyPr wrap="square" rtlCol="0">
            <a:spAutoFit/>
          </a:bodyPr>
          <a:lstStyle/>
          <a:p>
            <a:pPr algn="ctr"/>
            <a:r>
              <a:rPr lang="en-US" sz="1400" dirty="0"/>
              <a:t>Governor’s biennial budget submission</a:t>
            </a:r>
          </a:p>
          <a:p>
            <a:pPr algn="ctr"/>
            <a:r>
              <a:rPr lang="en-US" sz="1000" dirty="0"/>
              <a:t>Jan 26, 2021</a:t>
            </a:r>
          </a:p>
        </p:txBody>
      </p:sp>
      <p:sp>
        <p:nvSpPr>
          <p:cNvPr id="52" name="Right Brace 51"/>
          <p:cNvSpPr/>
          <p:nvPr/>
        </p:nvSpPr>
        <p:spPr>
          <a:xfrm rot="-5400000">
            <a:off x="4767209" y="3401897"/>
            <a:ext cx="457200" cy="7620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4386209" y="3020897"/>
            <a:ext cx="1140085" cy="523220"/>
          </a:xfrm>
          <a:prstGeom prst="rect">
            <a:avLst/>
          </a:prstGeom>
        </p:spPr>
        <p:txBody>
          <a:bodyPr wrap="square">
            <a:spAutoFit/>
          </a:bodyPr>
          <a:lstStyle/>
          <a:p>
            <a:pPr algn="ctr"/>
            <a:r>
              <a:rPr lang="en-US" sz="1400" dirty="0"/>
              <a:t>Legislative session</a:t>
            </a:r>
          </a:p>
        </p:txBody>
      </p:sp>
      <p:cxnSp>
        <p:nvCxnSpPr>
          <p:cNvPr id="54" name="Straight Arrow Connector 53"/>
          <p:cNvCxnSpPr>
            <a:endCxn id="48" idx="2"/>
          </p:cNvCxnSpPr>
          <p:nvPr/>
        </p:nvCxnSpPr>
        <p:spPr>
          <a:xfrm flipH="1">
            <a:off x="2557409" y="2487497"/>
            <a:ext cx="533400" cy="152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328809" y="1954097"/>
            <a:ext cx="1752600" cy="523220"/>
          </a:xfrm>
          <a:prstGeom prst="rect">
            <a:avLst/>
          </a:prstGeom>
          <a:noFill/>
          <a:ln>
            <a:solidFill>
              <a:schemeClr val="tx1"/>
            </a:solidFill>
          </a:ln>
        </p:spPr>
        <p:txBody>
          <a:bodyPr wrap="square" rtlCol="0">
            <a:spAutoFit/>
          </a:bodyPr>
          <a:lstStyle/>
          <a:p>
            <a:pPr algn="ctr"/>
            <a:r>
              <a:rPr lang="en-US" sz="1400" dirty="0"/>
              <a:t>FY 2022-23 biennial budget enacted</a:t>
            </a:r>
          </a:p>
        </p:txBody>
      </p:sp>
      <p:sp>
        <p:nvSpPr>
          <p:cNvPr id="56" name="Right Brace 55"/>
          <p:cNvSpPr/>
          <p:nvPr/>
        </p:nvSpPr>
        <p:spPr>
          <a:xfrm rot="-5400000">
            <a:off x="7739009" y="3173297"/>
            <a:ext cx="457200" cy="12192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7358009" y="3020897"/>
            <a:ext cx="1219200" cy="523220"/>
          </a:xfrm>
          <a:prstGeom prst="rect">
            <a:avLst/>
          </a:prstGeom>
        </p:spPr>
        <p:txBody>
          <a:bodyPr wrap="square">
            <a:spAutoFit/>
          </a:bodyPr>
          <a:lstStyle/>
          <a:p>
            <a:pPr algn="ctr"/>
            <a:r>
              <a:rPr lang="en-US" sz="1400" dirty="0"/>
              <a:t>Legislative session</a:t>
            </a:r>
          </a:p>
        </p:txBody>
      </p:sp>
      <p:cxnSp>
        <p:nvCxnSpPr>
          <p:cNvPr id="58" name="Straight Arrow Connector 57"/>
          <p:cNvCxnSpPr/>
          <p:nvPr/>
        </p:nvCxnSpPr>
        <p:spPr>
          <a:xfrm rot="10800000">
            <a:off x="11858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19478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40052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a:off x="47672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a:off x="69770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7891409" y="4544897"/>
            <a:ext cx="0" cy="1143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52409" y="5764097"/>
            <a:ext cx="990600" cy="646331"/>
          </a:xfrm>
          <a:prstGeom prst="rect">
            <a:avLst/>
          </a:prstGeom>
          <a:noFill/>
        </p:spPr>
        <p:txBody>
          <a:bodyPr wrap="square" rtlCol="0">
            <a:spAutoFit/>
          </a:bodyPr>
          <a:lstStyle/>
          <a:p>
            <a:pPr algn="ctr"/>
            <a:r>
              <a:rPr lang="en-US" sz="1200" dirty="0"/>
              <a:t>November 2020 Forecast</a:t>
            </a:r>
          </a:p>
        </p:txBody>
      </p:sp>
      <p:sp>
        <p:nvSpPr>
          <p:cNvPr id="65" name="Rectangle 64"/>
          <p:cNvSpPr/>
          <p:nvPr/>
        </p:nvSpPr>
        <p:spPr>
          <a:xfrm>
            <a:off x="1566809" y="5764097"/>
            <a:ext cx="914401" cy="646331"/>
          </a:xfrm>
          <a:prstGeom prst="rect">
            <a:avLst/>
          </a:prstGeom>
        </p:spPr>
        <p:txBody>
          <a:bodyPr wrap="square">
            <a:spAutoFit/>
          </a:bodyPr>
          <a:lstStyle/>
          <a:p>
            <a:pPr algn="ctr"/>
            <a:r>
              <a:rPr lang="en-US" sz="1200" dirty="0"/>
              <a:t>February 2021 Forecast</a:t>
            </a:r>
          </a:p>
        </p:txBody>
      </p:sp>
      <p:sp>
        <p:nvSpPr>
          <p:cNvPr id="66" name="Rectangle 65"/>
          <p:cNvSpPr/>
          <p:nvPr/>
        </p:nvSpPr>
        <p:spPr>
          <a:xfrm>
            <a:off x="3471809" y="5764097"/>
            <a:ext cx="914400" cy="646331"/>
          </a:xfrm>
          <a:prstGeom prst="rect">
            <a:avLst/>
          </a:prstGeom>
        </p:spPr>
        <p:txBody>
          <a:bodyPr wrap="square">
            <a:spAutoFit/>
          </a:bodyPr>
          <a:lstStyle/>
          <a:p>
            <a:pPr algn="ctr"/>
            <a:r>
              <a:rPr lang="en-US" sz="1200" dirty="0"/>
              <a:t>November 2021 Forecast</a:t>
            </a:r>
          </a:p>
        </p:txBody>
      </p:sp>
      <p:sp>
        <p:nvSpPr>
          <p:cNvPr id="67" name="Rectangle 66"/>
          <p:cNvSpPr/>
          <p:nvPr/>
        </p:nvSpPr>
        <p:spPr>
          <a:xfrm>
            <a:off x="4386209" y="5764097"/>
            <a:ext cx="852626" cy="646331"/>
          </a:xfrm>
          <a:prstGeom prst="rect">
            <a:avLst/>
          </a:prstGeom>
        </p:spPr>
        <p:txBody>
          <a:bodyPr wrap="square">
            <a:spAutoFit/>
          </a:bodyPr>
          <a:lstStyle/>
          <a:p>
            <a:pPr algn="ctr"/>
            <a:r>
              <a:rPr lang="en-US" sz="1200" dirty="0"/>
              <a:t>February 2022</a:t>
            </a:r>
          </a:p>
          <a:p>
            <a:pPr algn="ctr"/>
            <a:r>
              <a:rPr lang="en-US" sz="1200" dirty="0"/>
              <a:t>Forecast</a:t>
            </a:r>
          </a:p>
        </p:txBody>
      </p:sp>
      <p:sp>
        <p:nvSpPr>
          <p:cNvPr id="68" name="Rectangle 67"/>
          <p:cNvSpPr/>
          <p:nvPr/>
        </p:nvSpPr>
        <p:spPr>
          <a:xfrm>
            <a:off x="7510409" y="5764097"/>
            <a:ext cx="950547" cy="646331"/>
          </a:xfrm>
          <a:prstGeom prst="rect">
            <a:avLst/>
          </a:prstGeom>
        </p:spPr>
        <p:txBody>
          <a:bodyPr wrap="square">
            <a:spAutoFit/>
          </a:bodyPr>
          <a:lstStyle/>
          <a:p>
            <a:pPr algn="ctr"/>
            <a:r>
              <a:rPr lang="en-US" sz="1200" dirty="0"/>
              <a:t>February 2023 Forecast</a:t>
            </a:r>
          </a:p>
        </p:txBody>
      </p:sp>
      <p:sp>
        <p:nvSpPr>
          <p:cNvPr id="69" name="Rectangle 68"/>
          <p:cNvSpPr/>
          <p:nvPr/>
        </p:nvSpPr>
        <p:spPr>
          <a:xfrm>
            <a:off x="6443609" y="5764097"/>
            <a:ext cx="978459" cy="646331"/>
          </a:xfrm>
          <a:prstGeom prst="rect">
            <a:avLst/>
          </a:prstGeom>
        </p:spPr>
        <p:txBody>
          <a:bodyPr wrap="square">
            <a:spAutoFit/>
          </a:bodyPr>
          <a:lstStyle/>
          <a:p>
            <a:pPr algn="ctr"/>
            <a:r>
              <a:rPr lang="en-US" sz="1200" dirty="0"/>
              <a:t>November 2022 Forecast</a:t>
            </a:r>
          </a:p>
        </p:txBody>
      </p:sp>
      <p:cxnSp>
        <p:nvCxnSpPr>
          <p:cNvPr id="70" name="Straight Arrow Connector 69"/>
          <p:cNvCxnSpPr/>
          <p:nvPr/>
        </p:nvCxnSpPr>
        <p:spPr>
          <a:xfrm flipH="1">
            <a:off x="4462409" y="2563697"/>
            <a:ext cx="76200" cy="1447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4233809" y="1877897"/>
            <a:ext cx="1424395" cy="738664"/>
          </a:xfrm>
          <a:prstGeom prst="rect">
            <a:avLst/>
          </a:prstGeom>
        </p:spPr>
        <p:txBody>
          <a:bodyPr wrap="square">
            <a:spAutoFit/>
          </a:bodyPr>
          <a:lstStyle/>
          <a:p>
            <a:pPr algn="ctr"/>
            <a:r>
              <a:rPr lang="en-US" sz="1400" dirty="0"/>
              <a:t>Governor’s capital budget submission</a:t>
            </a:r>
          </a:p>
        </p:txBody>
      </p:sp>
      <p:sp>
        <p:nvSpPr>
          <p:cNvPr id="72" name="Rectangle 71"/>
          <p:cNvSpPr/>
          <p:nvPr/>
        </p:nvSpPr>
        <p:spPr>
          <a:xfrm>
            <a:off x="5834009" y="1877897"/>
            <a:ext cx="1911539" cy="738664"/>
          </a:xfrm>
          <a:prstGeom prst="rect">
            <a:avLst/>
          </a:prstGeom>
          <a:noFill/>
          <a:ln>
            <a:solidFill>
              <a:schemeClr val="tx1"/>
            </a:solidFill>
          </a:ln>
        </p:spPr>
        <p:txBody>
          <a:bodyPr wrap="square">
            <a:spAutoFit/>
          </a:bodyPr>
          <a:lstStyle/>
          <a:p>
            <a:pPr algn="ctr"/>
            <a:r>
              <a:rPr lang="en-US" sz="1400" dirty="0"/>
              <a:t>FY 2022-23 supplemental budget actions enacted</a:t>
            </a:r>
          </a:p>
        </p:txBody>
      </p:sp>
      <p:cxnSp>
        <p:nvCxnSpPr>
          <p:cNvPr id="73" name="Straight Arrow Connector 72"/>
          <p:cNvCxnSpPr/>
          <p:nvPr/>
        </p:nvCxnSpPr>
        <p:spPr>
          <a:xfrm flipH="1">
            <a:off x="5376809" y="2639897"/>
            <a:ext cx="609600" cy="1371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39092" y="4011497"/>
            <a:ext cx="0" cy="533400"/>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sp>
        <p:nvSpPr>
          <p:cNvPr id="75" name="Rectangle 74"/>
          <p:cNvSpPr/>
          <p:nvPr/>
        </p:nvSpPr>
        <p:spPr>
          <a:xfrm>
            <a:off x="1317782" y="4765803"/>
            <a:ext cx="553828" cy="276999"/>
          </a:xfrm>
          <a:prstGeom prst="rect">
            <a:avLst/>
          </a:prstGeom>
          <a:noFill/>
          <a:ln>
            <a:solidFill>
              <a:schemeClr val="tx1"/>
            </a:solidFill>
          </a:ln>
        </p:spPr>
        <p:txBody>
          <a:bodyPr wrap="square">
            <a:spAutoFit/>
          </a:bodyPr>
          <a:lstStyle/>
          <a:p>
            <a:pPr algn="ctr"/>
            <a:r>
              <a:rPr lang="en-US" sz="1200" dirty="0"/>
              <a:t>Today</a:t>
            </a:r>
          </a:p>
        </p:txBody>
      </p:sp>
      <p:cxnSp>
        <p:nvCxnSpPr>
          <p:cNvPr id="76" name="Straight Arrow Connector 75"/>
          <p:cNvCxnSpPr>
            <a:cxnSpLocks/>
          </p:cNvCxnSpPr>
          <p:nvPr/>
        </p:nvCxnSpPr>
        <p:spPr>
          <a:xfrm flipV="1">
            <a:off x="1551826" y="4621097"/>
            <a:ext cx="243583" cy="1385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46357" y="1336311"/>
            <a:ext cx="5840051" cy="338554"/>
          </a:xfrm>
          <a:prstGeom prst="rect">
            <a:avLst/>
          </a:prstGeom>
          <a:noFill/>
        </p:spPr>
        <p:txBody>
          <a:bodyPr wrap="square" rtlCol="0">
            <a:spAutoFit/>
          </a:bodyPr>
          <a:lstStyle/>
          <a:p>
            <a:r>
              <a:rPr lang="en-US" sz="1600" b="1" u="sng" dirty="0"/>
              <a:t>A Statutory and Constitutional Timeline Throughout the Biennium</a:t>
            </a:r>
          </a:p>
        </p:txBody>
      </p:sp>
      <p:sp>
        <p:nvSpPr>
          <p:cNvPr id="2" name="Slide Number Placeholder 1"/>
          <p:cNvSpPr>
            <a:spLocks noGrp="1"/>
          </p:cNvSpPr>
          <p:nvPr>
            <p:ph type="sldNum" sz="quarter" idx="12"/>
          </p:nvPr>
        </p:nvSpPr>
        <p:spPr/>
        <p:txBody>
          <a:bodyPr/>
          <a:lstStyle/>
          <a:p>
            <a:fld id="{0F6F4C99-5A0F-4122-BE71-38F1EAF1D14C}" type="slidenum">
              <a:rPr lang="en-US" smtClean="0"/>
              <a:t>9</a:t>
            </a:fld>
            <a:endParaRPr lang="en-US"/>
          </a:p>
        </p:txBody>
      </p:sp>
      <p:graphicFrame>
        <p:nvGraphicFramePr>
          <p:cNvPr id="79"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487632" r:id="rId3" imgW="463323" imgH="214562" progId="">
                  <p:embed/>
                </p:oleObj>
              </mc:Choice>
              <mc:Fallback>
                <p:oleObj r:id="rId3" imgW="463323" imgH="214562" progId="">
                  <p:embed/>
                  <p:pic>
                    <p:nvPicPr>
                      <p:cNvPr id="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0" name="Straight Connector 79"/>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Rectangle 2"/>
          <p:cNvSpPr txBox="1">
            <a:spLocks noRot="1" noChangeArrowheads="1"/>
          </p:cNvSpPr>
          <p:nvPr/>
        </p:nvSpPr>
        <p:spPr>
          <a:xfrm>
            <a:off x="178372" y="398576"/>
            <a:ext cx="6197152" cy="6059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Budget Development Process</a:t>
            </a:r>
            <a:br>
              <a:rPr lang="en-US" sz="3200" b="1" dirty="0">
                <a:latin typeface="+mj-lt"/>
              </a:rPr>
            </a:br>
            <a:endParaRPr lang="en-US" sz="3200" b="1" dirty="0">
              <a:latin typeface="+mj-lt"/>
            </a:endParaRPr>
          </a:p>
        </p:txBody>
      </p:sp>
      <p:graphicFrame>
        <p:nvGraphicFramePr>
          <p:cNvPr id="82" name="Table 81"/>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0604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3625"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4124073981"/>
              </p:ext>
            </p:extLst>
          </p:nvPr>
        </p:nvGraphicFramePr>
        <p:xfrm>
          <a:off x="464561" y="1080953"/>
          <a:ext cx="821487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90</a:t>
            </a:fld>
            <a:endParaRPr lang="en-US"/>
          </a:p>
        </p:txBody>
      </p:sp>
      <p:sp>
        <p:nvSpPr>
          <p:cNvPr id="16" name="Title 4"/>
          <p:cNvSpPr txBox="1">
            <a:spLocks/>
          </p:cNvSpPr>
          <p:nvPr/>
        </p:nvSpPr>
        <p:spPr>
          <a:xfrm>
            <a:off x="228600" y="228600"/>
            <a:ext cx="7239000" cy="762000"/>
          </a:xfrm>
          <a:prstGeom prst="rect">
            <a:avLst/>
          </a:prstGeom>
        </p:spPr>
        <p:txBody>
          <a:bodyPr anchor="ctr" anchorCtr="0">
            <a:normAutofit/>
          </a:bodyPr>
          <a:lstStyle/>
          <a:p>
            <a:pPr lvl="0">
              <a:spcBef>
                <a:spcPct val="0"/>
              </a:spcBef>
              <a:defRPr/>
            </a:pPr>
            <a:r>
              <a:rPr lang="en-US" sz="2800" b="1" dirty="0">
                <a:latin typeface="+mj-lt"/>
              </a:rPr>
              <a:t>Veterans &amp; Military Affairs</a:t>
            </a:r>
            <a:endParaRPr lang="en-US" sz="2800" b="1" dirty="0">
              <a:latin typeface="+mj-lt"/>
              <a:ea typeface="+mj-ea"/>
              <a:cs typeface="+mj-cs"/>
            </a:endParaRPr>
          </a:p>
        </p:txBody>
      </p:sp>
    </p:spTree>
    <p:extLst>
      <p:ext uri="{BB962C8B-B14F-4D97-AF65-F5344CB8AC3E}">
        <p14:creationId xmlns:p14="http://schemas.microsoft.com/office/powerpoint/2010/main" val="1930947537"/>
      </p:ext>
    </p:extLst>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19200"/>
        </p:xfrm>
        <a:graphic>
          <a:graphicData uri="http://schemas.openxmlformats.org/drawingml/2006/table">
            <a:tbl>
              <a:tblPr/>
              <a:tblGrid>
                <a:gridCol w="9144000">
                  <a:extLst>
                    <a:ext uri="{9D8B030D-6E8A-4147-A177-3AD203B41FA5}">
                      <a16:colId xmlns:a16="http://schemas.microsoft.com/office/drawing/2014/main" val="20000"/>
                    </a:ext>
                  </a:extLst>
                </a:gridCol>
              </a:tblGrid>
              <a:tr h="12192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84206" y="49906"/>
          <a:ext cx="1162050" cy="552450"/>
        </p:xfrm>
        <a:graphic>
          <a:graphicData uri="http://schemas.openxmlformats.org/presentationml/2006/ole">
            <mc:AlternateContent xmlns:mc="http://schemas.openxmlformats.org/markup-compatibility/2006">
              <mc:Choice xmlns:v="urn:schemas-microsoft-com:vml" Requires="v">
                <p:oleObj spid="_x0000_s574649"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206" y="49906"/>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28600"/>
            <a:ext cx="7239000" cy="792161"/>
          </a:xfrm>
        </p:spPr>
        <p:txBody>
          <a:bodyPr>
            <a:normAutofit/>
          </a:bodyPr>
          <a:lstStyle/>
          <a:p>
            <a:pPr algn="l"/>
            <a:r>
              <a:rPr lang="en-US" sz="2800" b="1" dirty="0"/>
              <a:t>Veterans &amp; Military Affairs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91</a:t>
            </a:fld>
            <a:endParaRPr lang="en-US"/>
          </a:p>
        </p:txBody>
      </p:sp>
      <p:sp>
        <p:nvSpPr>
          <p:cNvPr id="11" name="Content Placeholder 5"/>
          <p:cNvSpPr txBox="1">
            <a:spLocks/>
          </p:cNvSpPr>
          <p:nvPr/>
        </p:nvSpPr>
        <p:spPr>
          <a:xfrm>
            <a:off x="609600" y="1619251"/>
            <a:ext cx="8382000" cy="4737100"/>
          </a:xfrm>
          <a:prstGeom prst="rect">
            <a:avLst/>
          </a:prstGeom>
        </p:spPr>
        <p:txBody>
          <a:bodyPr>
            <a:normAutofit fontScale="92500" lnSpcReduction="10000"/>
          </a:bodyPr>
          <a:lstStyle/>
          <a:p>
            <a:pPr marL="342900" indent="-342900">
              <a:spcBef>
                <a:spcPct val="20000"/>
              </a:spcBef>
              <a:buFont typeface="Arial" pitchFamily="34" charset="0"/>
              <a:buChar char="•"/>
              <a:defRPr/>
            </a:pPr>
            <a:r>
              <a:rPr lang="en-US" sz="2000" dirty="0"/>
              <a:t>Claims and Field Operations</a:t>
            </a:r>
          </a:p>
          <a:p>
            <a:pPr marL="342900" indent="-342900">
              <a:spcBef>
                <a:spcPct val="20000"/>
              </a:spcBef>
              <a:buFont typeface="Arial" pitchFamily="34" charset="0"/>
              <a:buChar char="•"/>
              <a:defRPr/>
            </a:pPr>
            <a:endParaRPr lang="en-US" sz="2000" dirty="0"/>
          </a:p>
          <a:p>
            <a:pPr marL="342900" indent="-342900">
              <a:spcBef>
                <a:spcPct val="20000"/>
              </a:spcBef>
              <a:buFont typeface="Arial" pitchFamily="34" charset="0"/>
              <a:buChar char="•"/>
              <a:defRPr/>
            </a:pPr>
            <a:r>
              <a:rPr lang="en-US" sz="2000" dirty="0"/>
              <a:t>Employment and Education</a:t>
            </a:r>
          </a:p>
          <a:p>
            <a:pPr marL="342900" indent="-342900">
              <a:spcBef>
                <a:spcPct val="20000"/>
              </a:spcBef>
              <a:buFont typeface="Arial" pitchFamily="34" charset="0"/>
              <a:buChar char="•"/>
              <a:defRPr/>
            </a:pPr>
            <a:endParaRPr lang="en-US" sz="2000" dirty="0"/>
          </a:p>
          <a:p>
            <a:pPr marL="342900" indent="-342900">
              <a:spcBef>
                <a:spcPct val="20000"/>
              </a:spcBef>
              <a:buFont typeface="Arial" pitchFamily="34" charset="0"/>
              <a:buChar char="•"/>
              <a:defRPr/>
            </a:pPr>
            <a:r>
              <a:rPr lang="en-US" sz="2000" dirty="0"/>
              <a:t>State Veterans Cemeteries and Memorials</a:t>
            </a:r>
          </a:p>
          <a:p>
            <a:pPr marL="342900" indent="-342900">
              <a:spcBef>
                <a:spcPct val="20000"/>
              </a:spcBef>
              <a:buFont typeface="Arial" pitchFamily="34" charset="0"/>
              <a:buChar char="•"/>
              <a:defRPr/>
            </a:pPr>
            <a:endParaRPr lang="en-US" sz="2000" dirty="0"/>
          </a:p>
          <a:p>
            <a:pPr marL="342900" indent="-342900">
              <a:spcBef>
                <a:spcPct val="20000"/>
              </a:spcBef>
              <a:buFont typeface="Arial" pitchFamily="34" charset="0"/>
              <a:buChar char="•"/>
              <a:defRPr/>
            </a:pPr>
            <a:r>
              <a:rPr lang="en-US" sz="2000" dirty="0"/>
              <a:t>Veterans Benefits</a:t>
            </a:r>
          </a:p>
          <a:p>
            <a:pPr>
              <a:spcBef>
                <a:spcPct val="20000"/>
              </a:spcBef>
              <a:defRPr/>
            </a:pPr>
            <a:endParaRPr lang="en-US" sz="2000" dirty="0"/>
          </a:p>
          <a:p>
            <a:pPr marL="342900" indent="-342900">
              <a:spcBef>
                <a:spcPct val="20000"/>
              </a:spcBef>
              <a:buFont typeface="Arial" pitchFamily="34" charset="0"/>
              <a:buChar char="•"/>
              <a:defRPr/>
            </a:pPr>
            <a:r>
              <a:rPr lang="en-US" sz="2000" dirty="0"/>
              <a:t>Homelessness</a:t>
            </a:r>
          </a:p>
          <a:p>
            <a:pPr>
              <a:spcBef>
                <a:spcPct val="20000"/>
              </a:spcBef>
              <a:defRPr/>
            </a:pPr>
            <a:endParaRPr lang="en-US" sz="2000" dirty="0"/>
          </a:p>
          <a:p>
            <a:pPr marL="342900" indent="-342900">
              <a:spcBef>
                <a:spcPct val="20000"/>
              </a:spcBef>
              <a:buFont typeface="Arial" pitchFamily="34" charset="0"/>
              <a:buChar char="•"/>
              <a:defRPr/>
            </a:pPr>
            <a:r>
              <a:rPr lang="en-US" sz="2000" dirty="0"/>
              <a:t>Grant Programs:</a:t>
            </a:r>
          </a:p>
          <a:p>
            <a:pPr marL="800100" lvl="1" indent="-342900">
              <a:spcBef>
                <a:spcPct val="20000"/>
              </a:spcBef>
              <a:buFont typeface="Arial" pitchFamily="34" charset="0"/>
              <a:buChar char="•"/>
              <a:defRPr/>
            </a:pPr>
            <a:r>
              <a:rPr lang="en-US" sz="1600" dirty="0"/>
              <a:t>Veterans Service Organizations Grants</a:t>
            </a:r>
          </a:p>
          <a:p>
            <a:pPr marL="800100" lvl="1" indent="-342900">
              <a:spcBef>
                <a:spcPct val="20000"/>
              </a:spcBef>
              <a:buFont typeface="Arial" pitchFamily="34" charset="0"/>
              <a:buChar char="•"/>
              <a:defRPr/>
            </a:pPr>
            <a:r>
              <a:rPr lang="en-US" sz="1600" dirty="0"/>
              <a:t>County Veteran Service Officers Grants</a:t>
            </a:r>
          </a:p>
          <a:p>
            <a:pPr marL="800100" lvl="1" indent="-342900">
              <a:spcBef>
                <a:spcPct val="20000"/>
              </a:spcBef>
              <a:buFont typeface="Arial" pitchFamily="34" charset="0"/>
              <a:buChar char="•"/>
              <a:defRPr/>
            </a:pPr>
            <a:r>
              <a:rPr lang="en-US" sz="1600" dirty="0"/>
              <a:t>Minnesota Assistance Council for Veterans</a:t>
            </a:r>
          </a:p>
          <a:p>
            <a:pPr marL="800100" lvl="1" indent="-342900">
              <a:spcBef>
                <a:spcPct val="20000"/>
              </a:spcBef>
              <a:buFont typeface="Arial" pitchFamily="34" charset="0"/>
              <a:buChar char="•"/>
              <a:defRPr/>
            </a:pPr>
            <a:r>
              <a:rPr lang="en-US" sz="1600" dirty="0"/>
              <a:t>Support Our Troops Grants</a:t>
            </a:r>
          </a:p>
          <a:p>
            <a:pPr>
              <a:spcBef>
                <a:spcPct val="20000"/>
              </a:spcBef>
              <a:defRPr/>
            </a:pPr>
            <a:endParaRPr lang="en-US" sz="1600" dirty="0"/>
          </a:p>
        </p:txBody>
      </p:sp>
      <p:sp>
        <p:nvSpPr>
          <p:cNvPr id="14" name="Rectangle 2"/>
          <p:cNvSpPr txBox="1">
            <a:spLocks noRot="1" noChangeArrowheads="1"/>
          </p:cNvSpPr>
          <p:nvPr/>
        </p:nvSpPr>
        <p:spPr>
          <a:xfrm>
            <a:off x="383094" y="1002406"/>
            <a:ext cx="7401112" cy="416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400" b="1" dirty="0">
                <a:latin typeface="+mj-lt"/>
              </a:rPr>
              <a:t>Department of Veterans Affairs - Programs &amp; Services </a:t>
            </a:r>
          </a:p>
          <a:p>
            <a:pPr>
              <a:defRPr/>
            </a:pPr>
            <a:endParaRPr lang="en-US" sz="2400" b="1" dirty="0">
              <a:latin typeface="+mj-lt"/>
            </a:endParaRPr>
          </a:p>
        </p:txBody>
      </p:sp>
    </p:spTree>
    <p:extLst>
      <p:ext uri="{BB962C8B-B14F-4D97-AF65-F5344CB8AC3E}">
        <p14:creationId xmlns:p14="http://schemas.microsoft.com/office/powerpoint/2010/main" val="52087089"/>
      </p:ext>
    </p:extLst>
  </p:cSld>
  <p:clrMapOvr>
    <a:masterClrMapping/>
  </p:clrMapOvr>
  <p:transition>
    <p:dissolv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567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209550"/>
            <a:ext cx="7239000" cy="811212"/>
          </a:xfrm>
        </p:spPr>
        <p:txBody>
          <a:bodyPr>
            <a:normAutofit/>
          </a:bodyPr>
          <a:lstStyle/>
          <a:p>
            <a:pPr algn="l"/>
            <a:r>
              <a:rPr lang="en-US" sz="2800" b="1" dirty="0"/>
              <a:t>Veterans &amp; Military Affairs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92</a:t>
            </a:fld>
            <a:endParaRPr lang="en-US"/>
          </a:p>
        </p:txBody>
      </p:sp>
      <p:sp>
        <p:nvSpPr>
          <p:cNvPr id="10" name="Rectangle 2"/>
          <p:cNvSpPr txBox="1">
            <a:spLocks noRot="1" noChangeArrowheads="1"/>
          </p:cNvSpPr>
          <p:nvPr/>
        </p:nvSpPr>
        <p:spPr>
          <a:xfrm>
            <a:off x="356048" y="1146221"/>
            <a:ext cx="7416352" cy="6825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400" b="1" dirty="0">
                <a:latin typeface="+mj-lt"/>
              </a:rPr>
              <a:t>Department of Veterans Affairs – Veterans Health Care</a:t>
            </a:r>
            <a:br>
              <a:rPr lang="en-US" sz="2400" b="1" dirty="0">
                <a:latin typeface="+mj-lt"/>
              </a:rPr>
            </a:br>
            <a:endParaRPr lang="en-US" sz="2400" b="1" dirty="0">
              <a:latin typeface="+mj-lt"/>
            </a:endParaRPr>
          </a:p>
        </p:txBody>
      </p:sp>
      <p:sp>
        <p:nvSpPr>
          <p:cNvPr id="11" name="Content Placeholder 5"/>
          <p:cNvSpPr txBox="1">
            <a:spLocks/>
          </p:cNvSpPr>
          <p:nvPr/>
        </p:nvSpPr>
        <p:spPr>
          <a:xfrm>
            <a:off x="762000" y="1696286"/>
            <a:ext cx="8229600" cy="3852027"/>
          </a:xfrm>
          <a:prstGeom prst="rect">
            <a:avLst/>
          </a:prstGeom>
        </p:spPr>
        <p:txBody>
          <a:bodyPr>
            <a:normAutofit/>
          </a:bodyPr>
          <a:lstStyle/>
          <a:p>
            <a:pPr lvl="0">
              <a:spcBef>
                <a:spcPct val="20000"/>
              </a:spcBef>
              <a:defRPr/>
            </a:pPr>
            <a:endParaRPr lang="en-US" sz="2000" b="1" dirty="0"/>
          </a:p>
          <a:p>
            <a:pPr marL="342900" indent="-342900">
              <a:spcBef>
                <a:spcPct val="20000"/>
              </a:spcBef>
              <a:buFont typeface="Arial" pitchFamily="34" charset="0"/>
              <a:buChar char="•"/>
              <a:defRPr/>
            </a:pPr>
            <a:r>
              <a:rPr lang="en-US" sz="2000" dirty="0"/>
              <a:t>Operates 5 State Veterans Homes – Fergus Falls, Hastings, </a:t>
            </a:r>
            <a:r>
              <a:rPr lang="en-US" sz="2000" dirty="0" err="1"/>
              <a:t>Luverne</a:t>
            </a:r>
            <a:r>
              <a:rPr lang="en-US" sz="2000" dirty="0"/>
              <a:t>, Minneapolis and Silver Bay – and one Adult Day Care Facility in Minneapolis</a:t>
            </a:r>
          </a:p>
          <a:p>
            <a:pPr marL="342900" indent="-342900">
              <a:spcBef>
                <a:spcPct val="20000"/>
              </a:spcBef>
              <a:buFont typeface="Arial" pitchFamily="34" charset="0"/>
              <a:buChar char="•"/>
              <a:defRPr/>
            </a:pPr>
            <a:endParaRPr lang="en-US" sz="2000" dirty="0"/>
          </a:p>
          <a:p>
            <a:pPr marL="342900" indent="-342900">
              <a:spcBef>
                <a:spcPct val="20000"/>
              </a:spcBef>
              <a:buFont typeface="Arial" pitchFamily="34" charset="0"/>
              <a:buChar char="•"/>
              <a:defRPr/>
            </a:pPr>
            <a:r>
              <a:rPr lang="en-US" sz="2000" dirty="0"/>
              <a:t>Funding from the State General Fund, resident maintenance fees and VA per diem</a:t>
            </a:r>
          </a:p>
        </p:txBody>
      </p:sp>
    </p:spTree>
    <p:extLst>
      <p:ext uri="{BB962C8B-B14F-4D97-AF65-F5344CB8AC3E}">
        <p14:creationId xmlns:p14="http://schemas.microsoft.com/office/powerpoint/2010/main" val="4196642035"/>
      </p:ext>
    </p:extLst>
  </p:cSld>
  <p:clrMapOvr>
    <a:masterClrMapping/>
  </p:clrMapOvr>
  <p:transition>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8EFD34-FFD5-4E54-BC52-FEAEB005A557}" type="slidenum">
              <a:rPr lang="en-US" smtClean="0"/>
              <a:pPr/>
              <a:t>93</a:t>
            </a:fld>
            <a:endParaRPr lang="en-US" dirty="0"/>
          </a:p>
        </p:txBody>
      </p:sp>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986113"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495300" y="1283720"/>
            <a:ext cx="8229600" cy="4525963"/>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b="1" i="0" u="none" strike="noStrike" kern="1200" cap="none" spc="0" normalizeH="0" baseline="0" noProof="0" dirty="0">
                <a:ln>
                  <a:noFill/>
                </a:ln>
                <a:solidFill>
                  <a:schemeClr val="tx1"/>
                </a:solidFill>
                <a:effectLst/>
                <a:uLnTx/>
                <a:uFillTx/>
              </a:rPr>
              <a:t>Minnesota</a:t>
            </a:r>
            <a:r>
              <a:rPr kumimoji="0" lang="en-US" sz="3500" b="1" i="0" u="none" strike="noStrike" kern="1200" cap="none" spc="0" normalizeH="0" noProof="0" dirty="0">
                <a:ln>
                  <a:noFill/>
                </a:ln>
                <a:solidFill>
                  <a:schemeClr val="tx1"/>
                </a:solidFill>
                <a:effectLst/>
                <a:uLnTx/>
                <a:uFillTx/>
              </a:rPr>
              <a:t> State Budget: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500" b="1" noProof="0" dirty="0"/>
              <a:t>Components, Overview and Status</a:t>
            </a:r>
            <a:endParaRPr kumimoji="0" lang="en-US" sz="3500" b="1" i="0" u="none" strike="noStrike" kern="1200" cap="none" spc="0" normalizeH="0" baseline="0" noProof="0" dirty="0">
              <a:ln>
                <a:noFill/>
              </a:ln>
              <a:solidFill>
                <a:schemeClr val="tx1"/>
              </a:solidFill>
              <a:effectLst/>
              <a:uLnTx/>
              <a:uFillTx/>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chemeClr val="tx1"/>
                </a:solidFill>
                <a:effectLst/>
                <a:uLnTx/>
                <a:uFillTx/>
                <a:latin typeface="+mn-lt"/>
                <a:ea typeface="+mn-ea"/>
                <a:cs typeface="+mn-cs"/>
              </a:rPr>
              <a:t>February </a:t>
            </a:r>
            <a:r>
              <a:rPr lang="en-US" sz="2200" b="1" dirty="0"/>
              <a:t>11-12</a:t>
            </a:r>
            <a:r>
              <a:rPr kumimoji="0" lang="en-US" sz="2200" b="1" i="0" u="none" strike="noStrike" kern="1200" cap="none" spc="0" normalizeH="0" noProof="0" dirty="0">
                <a:ln>
                  <a:noFill/>
                </a:ln>
                <a:solidFill>
                  <a:schemeClr val="tx1"/>
                </a:solidFill>
                <a:effectLst/>
                <a:uLnTx/>
                <a:uFillTx/>
                <a:latin typeface="+mn-lt"/>
                <a:ea typeface="+mn-ea"/>
                <a:cs typeface="+mn-cs"/>
              </a:rPr>
              <a:t>, 2021</a:t>
            </a:r>
            <a:endParaRPr kumimoji="0" lang="en-US" sz="2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Presented by: </a:t>
            </a: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Minnesota Senate Fiscal Staff</a:t>
            </a:r>
          </a:p>
          <a:p>
            <a:pPr marL="342900" marR="0" lvl="0" indent="-342900" algn="l" defTabSz="914400" rtl="0" eaLnBrk="1" fontAlgn="auto" latinLnBrk="0" hangingPunct="1">
              <a:spcBef>
                <a:spcPct val="5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Minnesota Senate, Office of Counsel, Research and Fiscal Analysis</a:t>
            </a:r>
          </a:p>
        </p:txBody>
      </p:sp>
    </p:spTree>
    <p:extLst>
      <p:ext uri="{BB962C8B-B14F-4D97-AF65-F5344CB8AC3E}">
        <p14:creationId xmlns:p14="http://schemas.microsoft.com/office/powerpoint/2010/main" val="200655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85641" y="1162051"/>
            <a:ext cx="8248918" cy="5194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en-US" sz="1600" b="1" u="sng" dirty="0">
                <a:latin typeface="+mj-lt"/>
              </a:rPr>
              <a:t>Thursday, February 11 (3:00-5:30pm)</a:t>
            </a:r>
          </a:p>
          <a:p>
            <a:pPr lvl="1">
              <a:lnSpc>
                <a:spcPct val="80000"/>
              </a:lnSpc>
              <a:spcBef>
                <a:spcPts val="600"/>
              </a:spcBef>
            </a:pPr>
            <a:r>
              <a:rPr lang="en-US" altLang="en-US" sz="1400" dirty="0">
                <a:latin typeface="+mj-lt"/>
              </a:rPr>
              <a:t>Overall Budget, Process, Fiscal Notes, Timelines – Eric Nauman</a:t>
            </a:r>
          </a:p>
          <a:p>
            <a:pPr lvl="1">
              <a:lnSpc>
                <a:spcPct val="80000"/>
              </a:lnSpc>
              <a:spcBef>
                <a:spcPts val="600"/>
              </a:spcBef>
            </a:pPr>
            <a:r>
              <a:rPr lang="en-US" altLang="en-US" sz="1400" dirty="0">
                <a:latin typeface="+mj-lt"/>
              </a:rPr>
              <a:t>Taxes – Jay Willms</a:t>
            </a:r>
          </a:p>
          <a:p>
            <a:pPr lvl="1">
              <a:lnSpc>
                <a:spcPct val="80000"/>
              </a:lnSpc>
              <a:spcBef>
                <a:spcPts val="600"/>
              </a:spcBef>
            </a:pPr>
            <a:r>
              <a:rPr lang="en-US" altLang="en-US" sz="1400" dirty="0">
                <a:latin typeface="+mj-lt"/>
              </a:rPr>
              <a:t>Aids and Credits – Jay </a:t>
            </a:r>
            <a:r>
              <a:rPr lang="en-US" altLang="en-US" sz="1400" dirty="0" err="1">
                <a:latin typeface="+mj-lt"/>
              </a:rPr>
              <a:t>Willms</a:t>
            </a:r>
            <a:endParaRPr lang="en-US" altLang="en-US" sz="1400" dirty="0">
              <a:latin typeface="+mj-lt"/>
            </a:endParaRPr>
          </a:p>
          <a:p>
            <a:pPr lvl="1">
              <a:lnSpc>
                <a:spcPct val="80000"/>
              </a:lnSpc>
              <a:spcBef>
                <a:spcPts val="600"/>
              </a:spcBef>
            </a:pPr>
            <a:r>
              <a:rPr lang="en-US" altLang="en-US" sz="1400" dirty="0">
                <a:latin typeface="+mj-lt"/>
              </a:rPr>
              <a:t>E-12 Education – Jenna Hofer</a:t>
            </a:r>
          </a:p>
          <a:p>
            <a:pPr lvl="1">
              <a:lnSpc>
                <a:spcPct val="80000"/>
              </a:lnSpc>
              <a:spcBef>
                <a:spcPts val="600"/>
              </a:spcBef>
            </a:pPr>
            <a:r>
              <a:rPr lang="en-US" altLang="en-US" sz="1400" dirty="0">
                <a:latin typeface="+mj-lt"/>
              </a:rPr>
              <a:t>State Government – Andrew Erickson</a:t>
            </a:r>
          </a:p>
          <a:p>
            <a:pPr lvl="1">
              <a:lnSpc>
                <a:spcPct val="80000"/>
              </a:lnSpc>
              <a:spcBef>
                <a:spcPts val="600"/>
              </a:spcBef>
            </a:pPr>
            <a:r>
              <a:rPr lang="en-US" altLang="en-US" sz="1400" dirty="0">
                <a:latin typeface="+mj-lt"/>
              </a:rPr>
              <a:t>Veterans and Military Affairs – Andrew Erickson</a:t>
            </a:r>
          </a:p>
          <a:p>
            <a:pPr marL="0" indent="0">
              <a:lnSpc>
                <a:spcPct val="80000"/>
              </a:lnSpc>
              <a:spcBef>
                <a:spcPts val="1800"/>
              </a:spcBef>
              <a:buNone/>
            </a:pPr>
            <a:r>
              <a:rPr lang="en-US" altLang="en-US" sz="1600" b="1" u="sng" dirty="0">
                <a:latin typeface="+mj-lt"/>
              </a:rPr>
              <a:t>Thursday, February 12 (10:00am – 1:30pm)</a:t>
            </a:r>
          </a:p>
          <a:p>
            <a:pPr lvl="1">
              <a:lnSpc>
                <a:spcPct val="80000"/>
              </a:lnSpc>
              <a:spcBef>
                <a:spcPts val="600"/>
              </a:spcBef>
            </a:pPr>
            <a:r>
              <a:rPr lang="en-US" altLang="en-US" sz="1400" dirty="0">
                <a:latin typeface="+mj-lt"/>
              </a:rPr>
              <a:t>Health and Human Services – Dennis Albrecht</a:t>
            </a:r>
          </a:p>
          <a:p>
            <a:pPr lvl="1">
              <a:lnSpc>
                <a:spcPct val="80000"/>
              </a:lnSpc>
              <a:spcBef>
                <a:spcPts val="600"/>
              </a:spcBef>
            </a:pPr>
            <a:r>
              <a:rPr lang="en-US" altLang="en-US" sz="1400" dirty="0">
                <a:latin typeface="+mj-lt"/>
              </a:rPr>
              <a:t>Jobs, Commerce, and Energy – Casey Muhm</a:t>
            </a:r>
          </a:p>
          <a:p>
            <a:pPr lvl="1">
              <a:lnSpc>
                <a:spcPct val="80000"/>
              </a:lnSpc>
              <a:spcBef>
                <a:spcPts val="600"/>
              </a:spcBef>
            </a:pPr>
            <a:r>
              <a:rPr lang="en-US" altLang="en-US" sz="1400" dirty="0">
                <a:latin typeface="+mj-lt"/>
              </a:rPr>
              <a:t>Capital Investment – Casey </a:t>
            </a:r>
            <a:r>
              <a:rPr lang="en-US" altLang="en-US" sz="1400" dirty="0" err="1">
                <a:latin typeface="+mj-lt"/>
              </a:rPr>
              <a:t>Muhm</a:t>
            </a:r>
            <a:endParaRPr lang="en-US" altLang="en-US" sz="1400" dirty="0">
              <a:latin typeface="+mj-lt"/>
            </a:endParaRPr>
          </a:p>
          <a:p>
            <a:pPr lvl="1">
              <a:lnSpc>
                <a:spcPct val="80000"/>
              </a:lnSpc>
              <a:spcBef>
                <a:spcPts val="600"/>
              </a:spcBef>
            </a:pPr>
            <a:r>
              <a:rPr lang="en-US" altLang="en-US" sz="1400" dirty="0">
                <a:latin typeface="+mj-lt"/>
              </a:rPr>
              <a:t>Environment and Natural Resources; Legacy Funds – Daniel Mueller</a:t>
            </a:r>
          </a:p>
          <a:p>
            <a:pPr lvl="1">
              <a:lnSpc>
                <a:spcPct val="80000"/>
              </a:lnSpc>
              <a:spcBef>
                <a:spcPts val="600"/>
              </a:spcBef>
            </a:pPr>
            <a:r>
              <a:rPr lang="en-US" altLang="en-US" sz="1400" dirty="0">
                <a:latin typeface="+mj-lt"/>
              </a:rPr>
              <a:t>Housing – Daniel Mueller</a:t>
            </a:r>
          </a:p>
          <a:p>
            <a:pPr lvl="1">
              <a:lnSpc>
                <a:spcPct val="80000"/>
              </a:lnSpc>
              <a:spcBef>
                <a:spcPts val="600"/>
              </a:spcBef>
            </a:pPr>
            <a:r>
              <a:rPr lang="en-US" altLang="en-US" sz="1400" dirty="0">
                <a:latin typeface="+mj-lt"/>
              </a:rPr>
              <a:t>Agriculture and Rural Development – Hannah Grunewald</a:t>
            </a:r>
          </a:p>
          <a:p>
            <a:pPr lvl="1">
              <a:lnSpc>
                <a:spcPct val="80000"/>
              </a:lnSpc>
              <a:spcBef>
                <a:spcPts val="600"/>
              </a:spcBef>
            </a:pPr>
            <a:r>
              <a:rPr lang="en-US" altLang="en-US" sz="1400" dirty="0">
                <a:latin typeface="+mj-lt"/>
              </a:rPr>
              <a:t>Higher Education – Hannah Grunewald</a:t>
            </a:r>
          </a:p>
          <a:p>
            <a:pPr lvl="1">
              <a:lnSpc>
                <a:spcPct val="80000"/>
              </a:lnSpc>
              <a:spcBef>
                <a:spcPts val="600"/>
              </a:spcBef>
            </a:pPr>
            <a:r>
              <a:rPr lang="en-US" altLang="en-US" sz="1400" dirty="0">
                <a:latin typeface="+mj-lt"/>
              </a:rPr>
              <a:t>Judiciary and Public Safety – Chris Turner</a:t>
            </a:r>
          </a:p>
          <a:p>
            <a:pPr lvl="1">
              <a:lnSpc>
                <a:spcPct val="80000"/>
              </a:lnSpc>
              <a:spcBef>
                <a:spcPts val="600"/>
              </a:spcBef>
            </a:pPr>
            <a:r>
              <a:rPr lang="en-US" altLang="en-US" sz="1400" dirty="0">
                <a:latin typeface="+mj-lt"/>
              </a:rPr>
              <a:t>Transportation and Public Safety – Krista Boyd</a:t>
            </a:r>
          </a:p>
          <a:p>
            <a:pPr lvl="1">
              <a:lnSpc>
                <a:spcPct val="80000"/>
              </a:lnSpc>
              <a:spcBef>
                <a:spcPts val="600"/>
              </a:spcBef>
            </a:pPr>
            <a:r>
              <a:rPr lang="en-US" altLang="en-US" sz="1400" dirty="0">
                <a:latin typeface="+mj-lt"/>
              </a:rPr>
              <a:t>Wrap-Up – Eric Nauman</a:t>
            </a:r>
          </a:p>
        </p:txBody>
      </p:sp>
      <p:sp>
        <p:nvSpPr>
          <p:cNvPr id="7" name="Rectangle 2"/>
          <p:cNvSpPr txBox="1">
            <a:spLocks noRot="1" noChangeArrowheads="1"/>
          </p:cNvSpPr>
          <p:nvPr/>
        </p:nvSpPr>
        <p:spPr>
          <a:xfrm>
            <a:off x="178372" y="452103"/>
            <a:ext cx="6197152" cy="55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a:defRPr/>
            </a:pPr>
            <a:r>
              <a:rPr lang="en-US" sz="2800" b="1" dirty="0">
                <a:latin typeface="+mj-lt"/>
              </a:rPr>
              <a:t>Presentation Schedule</a:t>
            </a:r>
            <a:br>
              <a:rPr lang="en-US" sz="3200" b="1" dirty="0">
                <a:latin typeface="+mj-lt"/>
              </a:rPr>
            </a:br>
            <a:endParaRPr lang="en-US" sz="3200" b="1" dirty="0">
              <a:latin typeface="+mj-lt"/>
            </a:endParaRPr>
          </a:p>
        </p:txBody>
      </p:sp>
      <p:sp>
        <p:nvSpPr>
          <p:cNvPr id="2" name="Slide Number Placeholder 1"/>
          <p:cNvSpPr>
            <a:spLocks noGrp="1"/>
          </p:cNvSpPr>
          <p:nvPr>
            <p:ph type="sldNum" sz="quarter" idx="12"/>
          </p:nvPr>
        </p:nvSpPr>
        <p:spPr/>
        <p:txBody>
          <a:bodyPr/>
          <a:lstStyle/>
          <a:p>
            <a:fld id="{0F6F4C99-5A0F-4122-BE71-38F1EAF1D14C}" type="slidenum">
              <a:rPr lang="en-US" smtClean="0"/>
              <a:t>94</a:t>
            </a:fld>
            <a:endParaRPr lang="en-US" dirty="0"/>
          </a:p>
        </p:txBody>
      </p:sp>
      <p:graphicFrame>
        <p:nvGraphicFramePr>
          <p:cNvPr id="9"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988161" r:id="rId3" imgW="463323" imgH="214562" progId="">
                  <p:embed/>
                </p:oleObj>
              </mc:Choice>
              <mc:Fallback>
                <p:oleObj r:id="rId3" imgW="463323" imgH="214562" progId="">
                  <p:embed/>
                  <p:pic>
                    <p:nvPicPr>
                      <p:cNvPr id="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5638800" y="0"/>
          <a:ext cx="3505200" cy="1267829"/>
        </p:xfrm>
        <a:graphic>
          <a:graphicData uri="http://schemas.openxmlformats.org/drawingml/2006/table">
            <a:tbl>
              <a:tblPr/>
              <a:tblGrid>
                <a:gridCol w="35052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mj-lt"/>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659526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6696"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533400" y="1143002"/>
            <a:ext cx="8229600" cy="4525963"/>
          </a:xfrm>
          <a:prstGeom prst="rect">
            <a:avLst/>
          </a:prstGeom>
        </p:spPr>
        <p:txBody>
          <a:bodyPr>
            <a:normAutofit lnSpcReduction="10000"/>
          </a:bodyPr>
          <a:lstStyle/>
          <a:p>
            <a:pPr marL="342900" indent="-342900" algn="ctr">
              <a:spcBef>
                <a:spcPct val="20000"/>
              </a:spcBef>
              <a:defRPr/>
            </a:pPr>
            <a:endParaRPr lang="en-US" sz="4800" b="1" dirty="0"/>
          </a:p>
          <a:p>
            <a:pPr marL="342900" indent="-342900" algn="ctr">
              <a:spcBef>
                <a:spcPct val="20000"/>
              </a:spcBef>
              <a:defRPr/>
            </a:pPr>
            <a:r>
              <a:rPr lang="en-US" sz="4800" b="1" dirty="0"/>
              <a:t>Health and Human Services</a:t>
            </a:r>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lgn="ctr">
              <a:spcBef>
                <a:spcPct val="20000"/>
              </a:spcBef>
              <a:defRPr/>
            </a:pPr>
            <a:endParaRPr lang="en-US" sz="1400" b="1" dirty="0"/>
          </a:p>
          <a:p>
            <a:pPr marL="342900" indent="-342900">
              <a:spcBef>
                <a:spcPct val="50000"/>
              </a:spcBef>
              <a:defRPr/>
            </a:pPr>
            <a:r>
              <a:rPr lang="en-US" dirty="0"/>
              <a:t>Presented by: </a:t>
            </a:r>
          </a:p>
          <a:p>
            <a:pPr lvl="0">
              <a:lnSpc>
                <a:spcPct val="90000"/>
              </a:lnSpc>
            </a:pPr>
            <a:endParaRPr lang="en-US" b="1" dirty="0"/>
          </a:p>
          <a:p>
            <a:pPr marL="342900" indent="-342900">
              <a:lnSpc>
                <a:spcPct val="80000"/>
              </a:lnSpc>
              <a:spcBef>
                <a:spcPct val="20000"/>
              </a:spcBef>
              <a:defRPr/>
            </a:pPr>
            <a:r>
              <a:rPr lang="en-US" dirty="0"/>
              <a:t>Dennis Albrecht</a:t>
            </a:r>
          </a:p>
          <a:p>
            <a:pPr marL="342900" indent="-342900">
              <a:lnSpc>
                <a:spcPct val="80000"/>
              </a:lnSpc>
              <a:spcBef>
                <a:spcPct val="20000"/>
              </a:spcBef>
              <a:defRPr/>
            </a:pPr>
            <a:r>
              <a:rPr lang="en-US" dirty="0"/>
              <a:t>Fiscal Analyst</a:t>
            </a:r>
          </a:p>
          <a:p>
            <a:pPr marL="342900" indent="-342900">
              <a:lnSpc>
                <a:spcPct val="80000"/>
              </a:lnSpc>
              <a:spcBef>
                <a:spcPct val="20000"/>
              </a:spcBef>
              <a:defRPr/>
            </a:pPr>
            <a:r>
              <a:rPr lang="en-US" dirty="0">
                <a:hlinkClick r:id="rId5"/>
              </a:rPr>
              <a:t>dennis.albrecht@senate.mn</a:t>
            </a:r>
            <a:endParaRPr lang="en-US" dirty="0"/>
          </a:p>
          <a:p>
            <a:pPr marL="342900" indent="-342900">
              <a:lnSpc>
                <a:spcPct val="80000"/>
              </a:lnSpc>
              <a:spcBef>
                <a:spcPct val="20000"/>
              </a:spcBef>
              <a:defRPr/>
            </a:pPr>
            <a:r>
              <a:rPr lang="en-US" dirty="0"/>
              <a:t>651-296-3817</a:t>
            </a:r>
          </a:p>
          <a:p>
            <a:pPr marL="342900" indent="-342900">
              <a:lnSpc>
                <a:spcPct val="80000"/>
              </a:lnSpc>
              <a:spcBef>
                <a:spcPct val="20000"/>
              </a:spcBef>
              <a:defRPr/>
            </a:pPr>
            <a:endParaRPr lang="en-US" b="1" dirty="0"/>
          </a:p>
        </p:txBody>
      </p:sp>
      <p:sp>
        <p:nvSpPr>
          <p:cNvPr id="10" name="Slide Number Placeholder 9"/>
          <p:cNvSpPr>
            <a:spLocks noGrp="1"/>
          </p:cNvSpPr>
          <p:nvPr>
            <p:ph type="sldNum" sz="quarter" idx="12"/>
          </p:nvPr>
        </p:nvSpPr>
        <p:spPr/>
        <p:txBody>
          <a:bodyPr/>
          <a:lstStyle/>
          <a:p>
            <a:fld id="{2D5CFCF9-8AE7-476E-92C3-51750232A55D}" type="slidenum">
              <a:rPr lang="en-US" smtClean="0"/>
              <a:pPr/>
              <a:t>95</a:t>
            </a:fld>
            <a:endParaRPr lang="en-US"/>
          </a:p>
        </p:txBody>
      </p:sp>
    </p:spTree>
    <p:extLst>
      <p:ext uri="{BB962C8B-B14F-4D97-AF65-F5344CB8AC3E}">
        <p14:creationId xmlns:p14="http://schemas.microsoft.com/office/powerpoint/2010/main" val="608000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7720"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38200"/>
          </a:xfrm>
        </p:spPr>
        <p:txBody>
          <a:bodyPr>
            <a:normAutofit/>
          </a:bodyPr>
          <a:lstStyle/>
          <a:p>
            <a:pPr algn="l"/>
            <a:r>
              <a:rPr lang="en-US" sz="2800" b="1" dirty="0"/>
              <a:t>Health and Human Services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96</a:t>
            </a:fld>
            <a:endParaRPr lang="en-US"/>
          </a:p>
        </p:txBody>
      </p:sp>
      <p:sp>
        <p:nvSpPr>
          <p:cNvPr id="10" name="Content Placeholder 2"/>
          <p:cNvSpPr txBox="1">
            <a:spLocks/>
          </p:cNvSpPr>
          <p:nvPr/>
        </p:nvSpPr>
        <p:spPr>
          <a:xfrm>
            <a:off x="457200" y="1371602"/>
            <a:ext cx="8229600" cy="4525963"/>
          </a:xfrm>
          <a:prstGeom prst="rect">
            <a:avLst/>
          </a:prstGeom>
        </p:spPr>
        <p:txBody>
          <a:bodyPr>
            <a:normAutofit fontScale="92500" lnSpcReduction="10000"/>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r>
              <a:rPr lang="en-US" sz="3200" dirty="0"/>
              <a:t>Department of Human Services</a:t>
            </a:r>
          </a:p>
          <a:p>
            <a:pPr marL="342900" indent="-342900">
              <a:spcBef>
                <a:spcPct val="20000"/>
              </a:spcBef>
              <a:buFont typeface="Arial" pitchFamily="34" charset="0"/>
              <a:buChar char="•"/>
              <a:defRPr/>
            </a:pPr>
            <a:r>
              <a:rPr lang="en-US" sz="3200" dirty="0"/>
              <a:t>Department of Health</a:t>
            </a:r>
          </a:p>
          <a:p>
            <a:pPr marL="342900" indent="-342900">
              <a:spcBef>
                <a:spcPct val="20000"/>
              </a:spcBef>
              <a:buFont typeface="Arial" pitchFamily="34" charset="0"/>
              <a:buChar char="•"/>
              <a:defRPr/>
            </a:pPr>
            <a:r>
              <a:rPr lang="en-US" sz="3200" dirty="0"/>
              <a:t>Emergency Medical Services Regulatory Board</a:t>
            </a:r>
          </a:p>
          <a:p>
            <a:pPr marL="342900" indent="-342900">
              <a:spcBef>
                <a:spcPct val="20000"/>
              </a:spcBef>
              <a:buFont typeface="Arial" pitchFamily="34" charset="0"/>
              <a:buChar char="•"/>
              <a:defRPr/>
            </a:pPr>
            <a:r>
              <a:rPr lang="en-US" sz="3200" dirty="0"/>
              <a:t>Ombudsman for Mental Health and Developmental Disabilities</a:t>
            </a:r>
          </a:p>
          <a:p>
            <a:pPr marL="342900" indent="-342900">
              <a:spcBef>
                <a:spcPct val="20000"/>
              </a:spcBef>
              <a:buFont typeface="Arial" pitchFamily="34" charset="0"/>
              <a:buChar char="•"/>
              <a:defRPr/>
            </a:pPr>
            <a:r>
              <a:rPr lang="en-US" sz="3200" dirty="0"/>
              <a:t>Ombudsperson for Families</a:t>
            </a:r>
          </a:p>
          <a:p>
            <a:pPr marL="342900" indent="-342900">
              <a:spcBef>
                <a:spcPct val="20000"/>
              </a:spcBef>
              <a:buFont typeface="Arial" pitchFamily="34" charset="0"/>
              <a:buChar char="•"/>
              <a:defRPr/>
            </a:pPr>
            <a:r>
              <a:rPr lang="en-US" sz="3200" dirty="0"/>
              <a:t>Health Related Licensing Boards</a:t>
            </a:r>
          </a:p>
          <a:p>
            <a:pPr marL="342900" indent="-342900">
              <a:spcBef>
                <a:spcPct val="20000"/>
              </a:spcBef>
              <a:buFont typeface="Arial" pitchFamily="34" charset="0"/>
              <a:buChar char="•"/>
              <a:defRPr/>
            </a:pPr>
            <a:r>
              <a:rPr lang="en-US" sz="3200" dirty="0" err="1"/>
              <a:t>MNSure</a:t>
            </a:r>
            <a:endParaRPr lang="en-US" sz="3200" dirty="0"/>
          </a:p>
          <a:p>
            <a:pPr marL="342900" indent="-342900">
              <a:spcBef>
                <a:spcPct val="20000"/>
              </a:spcBef>
              <a:buFont typeface="Arial" pitchFamily="34" charset="0"/>
              <a:buChar char="•"/>
              <a:defRPr/>
            </a:pPr>
            <a:endParaRPr lang="en-US" sz="3200" dirty="0"/>
          </a:p>
        </p:txBody>
      </p:sp>
    </p:spTree>
    <p:extLst>
      <p:ext uri="{BB962C8B-B14F-4D97-AF65-F5344CB8AC3E}">
        <p14:creationId xmlns:p14="http://schemas.microsoft.com/office/powerpoint/2010/main" val="1797188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2"/>
          <a:ext cx="9144000" cy="1267829"/>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8744"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228600" y="152400"/>
            <a:ext cx="7239000" cy="868362"/>
          </a:xfrm>
        </p:spPr>
        <p:txBody>
          <a:bodyPr>
            <a:normAutofit/>
          </a:bodyPr>
          <a:lstStyle/>
          <a:p>
            <a:pPr algn="l"/>
            <a:r>
              <a:rPr lang="en-US" sz="2800" b="1" dirty="0"/>
              <a:t>Health and Human Services</a:t>
            </a:r>
          </a:p>
        </p:txBody>
      </p:sp>
      <p:sp>
        <p:nvSpPr>
          <p:cNvPr id="13" name="Slide Number Placeholder 12"/>
          <p:cNvSpPr>
            <a:spLocks noGrp="1"/>
          </p:cNvSpPr>
          <p:nvPr>
            <p:ph type="sldNum" sz="quarter" idx="12"/>
          </p:nvPr>
        </p:nvSpPr>
        <p:spPr/>
        <p:txBody>
          <a:bodyPr/>
          <a:lstStyle/>
          <a:p>
            <a:fld id="{2D5CFCF9-8AE7-476E-92C3-51750232A55D}" type="slidenum">
              <a:rPr lang="en-US" smtClean="0"/>
              <a:pPr/>
              <a:t>97</a:t>
            </a:fld>
            <a:endParaRPr lang="en-US"/>
          </a:p>
        </p:txBody>
      </p:sp>
      <p:graphicFrame>
        <p:nvGraphicFramePr>
          <p:cNvPr id="14" name="Content Placeholder 6"/>
          <p:cNvGraphicFramePr>
            <a:graphicFrameLocks/>
          </p:cNvGraphicFramePr>
          <p:nvPr>
            <p:extLst>
              <p:ext uri="{D42A27DB-BD31-4B8C-83A1-F6EECF244321}">
                <p14:modId xmlns:p14="http://schemas.microsoft.com/office/powerpoint/2010/main" val="1426241471"/>
              </p:ext>
            </p:extLst>
          </p:nvPr>
        </p:nvGraphicFramePr>
        <p:xfrm>
          <a:off x="304800" y="990600"/>
          <a:ext cx="8229600" cy="5365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28071"/>
      </p:ext>
    </p:extLst>
  </p:cSld>
  <p:clrMapOvr>
    <a:masterClrMapping/>
  </p:clrMapOvr>
  <p:transition>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283720"/>
        </p:xfrm>
        <a:graphic>
          <a:graphicData uri="http://schemas.openxmlformats.org/drawingml/2006/table">
            <a:tbl>
              <a:tblPr/>
              <a:tblGrid>
                <a:gridCol w="9144000">
                  <a:extLst>
                    <a:ext uri="{9D8B030D-6E8A-4147-A177-3AD203B41FA5}">
                      <a16:colId xmlns:a16="http://schemas.microsoft.com/office/drawing/2014/main" val="20000"/>
                    </a:ext>
                  </a:extLst>
                </a:gridCol>
              </a:tblGrid>
              <a:tr h="1267829">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a:t>
                      </a:r>
                      <a:r>
                        <a:rPr lang="en-US" sz="1100" b="1" cap="small" baseline="0" dirty="0">
                          <a:latin typeface="Garamond"/>
                          <a:ea typeface="Times New Roman"/>
                        </a:rPr>
                        <a:t> </a:t>
                      </a:r>
                      <a:r>
                        <a:rPr lang="en-US" sz="1100" b="1" cap="small" dirty="0">
                          <a:latin typeface="Garamond"/>
                          <a:ea typeface="Times New Roman"/>
                        </a:rPr>
                        <a:t>Counsel, Research, and Fiscal Analysis</a:t>
                      </a:r>
                    </a:p>
                    <a:p>
                      <a:pPr marL="0" marR="0" algn="r">
                        <a:spcBef>
                          <a:spcPts val="0"/>
                        </a:spcBef>
                        <a:spcAft>
                          <a:spcPts val="0"/>
                        </a:spcAft>
                      </a:pPr>
                      <a:endParaRPr lang="en-US" sz="1100" dirty="0">
                        <a:latin typeface="Times New Roman"/>
                        <a:ea typeface="Times New Roman"/>
                      </a:endParaRP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79768"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574375" y="1200152"/>
            <a:ext cx="8229600" cy="457199"/>
          </a:xfrm>
          <a:prstGeom prst="rect">
            <a:avLst/>
          </a:prstGeom>
        </p:spPr>
        <p:txBody>
          <a:bodyPr>
            <a:normAutofit lnSpcReduction="10000"/>
          </a:bodyPr>
          <a:lstStyle/>
          <a:p>
            <a:pPr marL="342900" indent="-342900" algn="ctr">
              <a:spcBef>
                <a:spcPct val="20000"/>
              </a:spcBef>
              <a:defRPr/>
            </a:pPr>
            <a:r>
              <a:rPr lang="en-US" sz="2400" b="1" dirty="0"/>
              <a:t>All Funds, FY 2022-23</a:t>
            </a:r>
            <a:endParaRPr lang="en-US" sz="3200" dirty="0"/>
          </a:p>
        </p:txBody>
      </p:sp>
      <p:sp>
        <p:nvSpPr>
          <p:cNvPr id="15" name="Title 4"/>
          <p:cNvSpPr>
            <a:spLocks noGrp="1"/>
          </p:cNvSpPr>
          <p:nvPr>
            <p:ph type="title"/>
          </p:nvPr>
        </p:nvSpPr>
        <p:spPr>
          <a:xfrm>
            <a:off x="228600" y="152400"/>
            <a:ext cx="7239000" cy="838200"/>
          </a:xfrm>
        </p:spPr>
        <p:txBody>
          <a:bodyPr>
            <a:normAutofit/>
          </a:bodyPr>
          <a:lstStyle/>
          <a:p>
            <a:pPr algn="l"/>
            <a:r>
              <a:rPr lang="en-US" sz="2400" b="1" dirty="0"/>
              <a:t>Health and Human Services</a:t>
            </a:r>
          </a:p>
        </p:txBody>
      </p:sp>
      <p:sp>
        <p:nvSpPr>
          <p:cNvPr id="14" name="Slide Number Placeholder 13"/>
          <p:cNvSpPr>
            <a:spLocks noGrp="1"/>
          </p:cNvSpPr>
          <p:nvPr>
            <p:ph type="sldNum" sz="quarter" idx="12"/>
          </p:nvPr>
        </p:nvSpPr>
        <p:spPr/>
        <p:txBody>
          <a:bodyPr/>
          <a:lstStyle/>
          <a:p>
            <a:fld id="{2D5CFCF9-8AE7-476E-92C3-51750232A55D}" type="slidenum">
              <a:rPr lang="en-US" smtClean="0"/>
              <a:pPr/>
              <a:t>98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494787384"/>
              </p:ext>
            </p:extLst>
          </p:nvPr>
        </p:nvGraphicFramePr>
        <p:xfrm>
          <a:off x="1030137" y="1771650"/>
          <a:ext cx="7083725" cy="4530638"/>
        </p:xfrm>
        <a:graphic>
          <a:graphicData uri="http://schemas.openxmlformats.org/drawingml/2006/table">
            <a:tbl>
              <a:tblPr firstRow="1" lastRow="1" bandRow="1">
                <a:tableStyleId>{5C22544A-7EE6-4342-B048-85BDC9FD1C3A}</a:tableStyleId>
              </a:tblPr>
              <a:tblGrid>
                <a:gridCol w="5235797">
                  <a:extLst>
                    <a:ext uri="{9D8B030D-6E8A-4147-A177-3AD203B41FA5}">
                      <a16:colId xmlns:a16="http://schemas.microsoft.com/office/drawing/2014/main" val="20000"/>
                    </a:ext>
                  </a:extLst>
                </a:gridCol>
                <a:gridCol w="1847928">
                  <a:extLst>
                    <a:ext uri="{9D8B030D-6E8A-4147-A177-3AD203B41FA5}">
                      <a16:colId xmlns:a16="http://schemas.microsoft.com/office/drawing/2014/main" val="20001"/>
                    </a:ext>
                  </a:extLst>
                </a:gridCol>
              </a:tblGrid>
              <a:tr h="507278">
                <a:tc>
                  <a:txBody>
                    <a:bodyPr/>
                    <a:lstStyle/>
                    <a:p>
                      <a:r>
                        <a:rPr lang="en-US" dirty="0"/>
                        <a:t>Fund</a:t>
                      </a:r>
                    </a:p>
                  </a:txBody>
                  <a:tcPr/>
                </a:tc>
                <a:tc>
                  <a:txBody>
                    <a:bodyPr/>
                    <a:lstStyle/>
                    <a:p>
                      <a:pPr algn="ctr"/>
                      <a:r>
                        <a:rPr lang="en-US" dirty="0"/>
                        <a:t>FY 2022-23</a:t>
                      </a:r>
                    </a:p>
                  </a:txBody>
                  <a:tcPr/>
                </a:tc>
                <a:extLst>
                  <a:ext uri="{0D108BD9-81ED-4DB2-BD59-A6C34878D82A}">
                    <a16:rowId xmlns:a16="http://schemas.microsoft.com/office/drawing/2014/main" val="10000"/>
                  </a:ext>
                </a:extLst>
              </a:tr>
              <a:tr h="0">
                <a:tc>
                  <a:txBody>
                    <a:bodyPr/>
                    <a:lstStyle/>
                    <a:p>
                      <a:r>
                        <a:rPr lang="en-US" dirty="0"/>
                        <a:t>General</a:t>
                      </a:r>
                    </a:p>
                  </a:txBody>
                  <a:tcPr/>
                </a:tc>
                <a:tc>
                  <a:txBody>
                    <a:bodyPr/>
                    <a:lstStyle/>
                    <a:p>
                      <a:pPr algn="r"/>
                      <a:r>
                        <a:rPr lang="en-US" dirty="0"/>
                        <a:t>16,506,937</a:t>
                      </a:r>
                    </a:p>
                  </a:txBody>
                  <a:tcPr/>
                </a:tc>
                <a:extLst>
                  <a:ext uri="{0D108BD9-81ED-4DB2-BD59-A6C34878D82A}">
                    <a16:rowId xmlns:a16="http://schemas.microsoft.com/office/drawing/2014/main" val="10001"/>
                  </a:ext>
                </a:extLst>
              </a:tr>
              <a:tr h="0">
                <a:tc>
                  <a:txBody>
                    <a:bodyPr/>
                    <a:lstStyle/>
                    <a:p>
                      <a:r>
                        <a:rPr lang="en-US" dirty="0"/>
                        <a:t>State Government Special Revenue</a:t>
                      </a:r>
                    </a:p>
                  </a:txBody>
                  <a:tcPr/>
                </a:tc>
                <a:tc>
                  <a:txBody>
                    <a:bodyPr/>
                    <a:lstStyle/>
                    <a:p>
                      <a:pPr algn="r"/>
                      <a:r>
                        <a:rPr lang="en-US" dirty="0"/>
                        <a:t>147,594</a:t>
                      </a:r>
                    </a:p>
                  </a:txBody>
                  <a:tcPr/>
                </a:tc>
                <a:extLst>
                  <a:ext uri="{0D108BD9-81ED-4DB2-BD59-A6C34878D82A}">
                    <a16:rowId xmlns:a16="http://schemas.microsoft.com/office/drawing/2014/main" val="10002"/>
                  </a:ext>
                </a:extLst>
              </a:tr>
              <a:tr h="0">
                <a:tc>
                  <a:txBody>
                    <a:bodyPr/>
                    <a:lstStyle/>
                    <a:p>
                      <a:r>
                        <a:rPr lang="en-US" dirty="0"/>
                        <a:t>Health Related Boards</a:t>
                      </a:r>
                    </a:p>
                  </a:txBody>
                  <a:tcPr/>
                </a:tc>
                <a:tc>
                  <a:txBody>
                    <a:bodyPr/>
                    <a:lstStyle/>
                    <a:p>
                      <a:pPr algn="r"/>
                      <a:r>
                        <a:rPr lang="en-US" dirty="0"/>
                        <a:t>52,836</a:t>
                      </a:r>
                    </a:p>
                  </a:txBody>
                  <a:tcPr/>
                </a:tc>
                <a:extLst>
                  <a:ext uri="{0D108BD9-81ED-4DB2-BD59-A6C34878D82A}">
                    <a16:rowId xmlns:a16="http://schemas.microsoft.com/office/drawing/2014/main" val="10003"/>
                  </a:ext>
                </a:extLst>
              </a:tr>
              <a:tr h="0">
                <a:tc>
                  <a:txBody>
                    <a:bodyPr/>
                    <a:lstStyle/>
                    <a:p>
                      <a:r>
                        <a:rPr lang="en-US" dirty="0"/>
                        <a:t>Health Care Access</a:t>
                      </a:r>
                    </a:p>
                  </a:txBody>
                  <a:tcPr/>
                </a:tc>
                <a:tc>
                  <a:txBody>
                    <a:bodyPr/>
                    <a:lstStyle/>
                    <a:p>
                      <a:pPr algn="r"/>
                      <a:r>
                        <a:rPr lang="en-US" dirty="0"/>
                        <a:t>1,827,320</a:t>
                      </a:r>
                    </a:p>
                  </a:txBody>
                  <a:tcPr/>
                </a:tc>
                <a:extLst>
                  <a:ext uri="{0D108BD9-81ED-4DB2-BD59-A6C34878D82A}">
                    <a16:rowId xmlns:a16="http://schemas.microsoft.com/office/drawing/2014/main" val="10004"/>
                  </a:ext>
                </a:extLst>
              </a:tr>
              <a:tr h="0">
                <a:tc>
                  <a:txBody>
                    <a:bodyPr/>
                    <a:lstStyle/>
                    <a:p>
                      <a:r>
                        <a:rPr lang="en-US" dirty="0"/>
                        <a:t>Special Revenue</a:t>
                      </a:r>
                    </a:p>
                  </a:txBody>
                  <a:tcPr/>
                </a:tc>
                <a:tc>
                  <a:txBody>
                    <a:bodyPr/>
                    <a:lstStyle/>
                    <a:p>
                      <a:pPr algn="r"/>
                      <a:r>
                        <a:rPr lang="en-US" dirty="0"/>
                        <a:t>1,495,917</a:t>
                      </a:r>
                    </a:p>
                  </a:txBody>
                  <a:tcPr/>
                </a:tc>
                <a:extLst>
                  <a:ext uri="{0D108BD9-81ED-4DB2-BD59-A6C34878D82A}">
                    <a16:rowId xmlns:a16="http://schemas.microsoft.com/office/drawing/2014/main" val="10005"/>
                  </a:ext>
                </a:extLst>
              </a:tr>
              <a:tr h="0">
                <a:tc>
                  <a:txBody>
                    <a:bodyPr/>
                    <a:lstStyle/>
                    <a:p>
                      <a:r>
                        <a:rPr lang="en-US" dirty="0"/>
                        <a:t>Federal</a:t>
                      </a:r>
                    </a:p>
                  </a:txBody>
                  <a:tcPr/>
                </a:tc>
                <a:tc>
                  <a:txBody>
                    <a:bodyPr/>
                    <a:lstStyle/>
                    <a:p>
                      <a:pPr algn="r"/>
                      <a:r>
                        <a:rPr lang="en-US" dirty="0"/>
                        <a:t>23,940,357</a:t>
                      </a:r>
                    </a:p>
                  </a:txBody>
                  <a:tcPr/>
                </a:tc>
                <a:extLst>
                  <a:ext uri="{0D108BD9-81ED-4DB2-BD59-A6C34878D82A}">
                    <a16:rowId xmlns:a16="http://schemas.microsoft.com/office/drawing/2014/main" val="10006"/>
                  </a:ext>
                </a:extLst>
              </a:tr>
              <a:tr h="0">
                <a:tc>
                  <a:txBody>
                    <a:bodyPr/>
                    <a:lstStyle/>
                    <a:p>
                      <a:r>
                        <a:rPr lang="en-US" dirty="0"/>
                        <a:t>Federal TANF Reserve</a:t>
                      </a:r>
                    </a:p>
                  </a:txBody>
                  <a:tcPr/>
                </a:tc>
                <a:tc>
                  <a:txBody>
                    <a:bodyPr/>
                    <a:lstStyle/>
                    <a:p>
                      <a:pPr algn="r"/>
                      <a:r>
                        <a:rPr lang="en-US" dirty="0"/>
                        <a:t>426,016</a:t>
                      </a:r>
                    </a:p>
                  </a:txBody>
                  <a:tcPr/>
                </a:tc>
                <a:extLst>
                  <a:ext uri="{0D108BD9-81ED-4DB2-BD59-A6C34878D82A}">
                    <a16:rowId xmlns:a16="http://schemas.microsoft.com/office/drawing/2014/main" val="10007"/>
                  </a:ext>
                </a:extLst>
              </a:tr>
              <a:tr h="0">
                <a:tc>
                  <a:txBody>
                    <a:bodyPr/>
                    <a:lstStyle/>
                    <a:p>
                      <a:r>
                        <a:rPr lang="en-US" dirty="0"/>
                        <a:t>Medical Education Endowment</a:t>
                      </a:r>
                    </a:p>
                  </a:txBody>
                  <a:tcPr/>
                </a:tc>
                <a:tc>
                  <a:txBody>
                    <a:bodyPr/>
                    <a:lstStyle/>
                    <a:p>
                      <a:pPr algn="r"/>
                      <a:r>
                        <a:rPr lang="en-US" dirty="0"/>
                        <a:t>157,982</a:t>
                      </a:r>
                    </a:p>
                  </a:txBody>
                  <a:tcPr/>
                </a:tc>
                <a:extLst>
                  <a:ext uri="{0D108BD9-81ED-4DB2-BD59-A6C34878D82A}">
                    <a16:rowId xmlns:a16="http://schemas.microsoft.com/office/drawing/2014/main" val="10008"/>
                  </a:ext>
                </a:extLst>
              </a:tr>
              <a:tr h="0">
                <a:tc>
                  <a:txBody>
                    <a:bodyPr/>
                    <a:lstStyle/>
                    <a:p>
                      <a:r>
                        <a:rPr lang="en-US" dirty="0"/>
                        <a:t>Opiate Epidemic Response</a:t>
                      </a:r>
                    </a:p>
                  </a:txBody>
                  <a:tcPr/>
                </a:tc>
                <a:tc>
                  <a:txBody>
                    <a:bodyPr/>
                    <a:lstStyle/>
                    <a:p>
                      <a:pPr algn="r"/>
                      <a:r>
                        <a:rPr lang="en-US" dirty="0"/>
                        <a:t>23,503</a:t>
                      </a:r>
                    </a:p>
                  </a:txBody>
                  <a:tcPr/>
                </a:tc>
                <a:extLst>
                  <a:ext uri="{0D108BD9-81ED-4DB2-BD59-A6C34878D82A}">
                    <a16:rowId xmlns:a16="http://schemas.microsoft.com/office/drawing/2014/main" val="10009"/>
                  </a:ext>
                </a:extLst>
              </a:tr>
              <a:tr h="0">
                <a:tc>
                  <a:txBody>
                    <a:bodyPr/>
                    <a:lstStyle/>
                    <a:p>
                      <a:r>
                        <a:rPr lang="en-US" dirty="0"/>
                        <a:t>Other (Including Technical Adjustments)</a:t>
                      </a:r>
                    </a:p>
                  </a:txBody>
                  <a:tcPr/>
                </a:tc>
                <a:tc>
                  <a:txBody>
                    <a:bodyPr/>
                    <a:lstStyle/>
                    <a:p>
                      <a:pPr algn="r"/>
                      <a:r>
                        <a:rPr lang="en-US" dirty="0"/>
                        <a:t>-109,157</a:t>
                      </a:r>
                    </a:p>
                  </a:txBody>
                  <a:tcPr/>
                </a:tc>
                <a:extLst>
                  <a:ext uri="{0D108BD9-81ED-4DB2-BD59-A6C34878D82A}">
                    <a16:rowId xmlns:a16="http://schemas.microsoft.com/office/drawing/2014/main" val="10010"/>
                  </a:ext>
                </a:extLst>
              </a:tr>
              <a:tr h="365760">
                <a:tc>
                  <a:txBody>
                    <a:bodyPr/>
                    <a:lstStyle/>
                    <a:p>
                      <a:r>
                        <a:rPr lang="en-US" dirty="0"/>
                        <a:t>Total (dollars in thousands)</a:t>
                      </a:r>
                    </a:p>
                  </a:txBody>
                  <a:tcPr/>
                </a:tc>
                <a:tc>
                  <a:txBody>
                    <a:bodyPr/>
                    <a:lstStyle/>
                    <a:p>
                      <a:pPr algn="r"/>
                      <a:r>
                        <a:rPr lang="en-US" dirty="0"/>
                        <a:t>44,469,305</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00758143"/>
      </p:ext>
    </p:extLst>
  </p:cSld>
  <p:clrMapOvr>
    <a:masterClrMapping/>
  </p:clrMapOvr>
  <p:transition>
    <p:wheel spokes="2"/>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143000"/>
        </p:xfrm>
        <a:graphic>
          <a:graphicData uri="http://schemas.openxmlformats.org/drawingml/2006/table">
            <a:tbl>
              <a:tblPr/>
              <a:tblGrid>
                <a:gridCol w="9144000">
                  <a:extLst>
                    <a:ext uri="{9D8B030D-6E8A-4147-A177-3AD203B41FA5}">
                      <a16:colId xmlns:a16="http://schemas.microsoft.com/office/drawing/2014/main" val="20000"/>
                    </a:ext>
                  </a:extLst>
                </a:gridCol>
              </a:tblGrid>
              <a:tr h="1143000">
                <a:tc>
                  <a:txBody>
                    <a:bodyPr/>
                    <a:lstStyle/>
                    <a:p>
                      <a:pPr marL="0" marR="0" algn="r">
                        <a:spcBef>
                          <a:spcPts val="0"/>
                        </a:spcBef>
                        <a:spcAft>
                          <a:spcPts val="0"/>
                        </a:spcAft>
                      </a:pPr>
                      <a:endParaRPr lang="en-US" sz="1100" dirty="0">
                        <a:latin typeface="Times New Roman"/>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endParaRPr lang="en-US" sz="1100" b="1" cap="small" dirty="0">
                        <a:latin typeface="Garamond"/>
                        <a:ea typeface="Times New Roman"/>
                      </a:endParaRPr>
                    </a:p>
                    <a:p>
                      <a:pPr marL="0" marR="0" algn="r">
                        <a:spcBef>
                          <a:spcPts val="0"/>
                        </a:spcBef>
                        <a:spcAft>
                          <a:spcPts val="0"/>
                        </a:spcAft>
                      </a:pPr>
                      <a:r>
                        <a:rPr lang="en-US" sz="1100" b="1" cap="small" dirty="0">
                          <a:latin typeface="Garamond"/>
                          <a:ea typeface="Times New Roman"/>
                        </a:rPr>
                        <a:t>Senate Counsel, Research, and Fiscal Analysis</a:t>
                      </a:r>
                    </a:p>
                  </a:txBody>
                  <a:tcPr marL="138940" marR="138940" marT="138940" marB="13894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9155" name="Object 3"/>
          <p:cNvGraphicFramePr>
            <a:graphicFrameLocks noChangeAspect="1"/>
          </p:cNvGraphicFramePr>
          <p:nvPr/>
        </p:nvGraphicFramePr>
        <p:xfrm>
          <a:off x="7772400" y="228600"/>
          <a:ext cx="1162050" cy="552450"/>
        </p:xfrm>
        <a:graphic>
          <a:graphicData uri="http://schemas.openxmlformats.org/presentationml/2006/ole">
            <mc:AlternateContent xmlns:mc="http://schemas.openxmlformats.org/markup-compatibility/2006">
              <mc:Choice xmlns:v="urn:schemas-microsoft-com:vml" Requires="v">
                <p:oleObj spid="_x0000_s580792" r:id="rId3" imgW="463323" imgH="214562" progId="">
                  <p:embed/>
                </p:oleObj>
              </mc:Choice>
              <mc:Fallback>
                <p:oleObj r:id="rId3" imgW="463323" imgH="214562" progId="">
                  <p:embed/>
                  <p:pic>
                    <p:nvPicPr>
                      <p:cNvPr id="491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
                        <a:ext cx="11620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4" name="AutoShape 2"/>
          <p:cNvSpPr>
            <a:spLocks noChangeShapeType="1"/>
          </p:cNvSpPr>
          <p:nvPr/>
        </p:nvSpPr>
        <p:spPr bwMode="auto">
          <a:xfrm>
            <a:off x="-28575" y="-598488"/>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53" name="AutoShape 1"/>
          <p:cNvSpPr>
            <a:spLocks noChangeShapeType="1"/>
          </p:cNvSpPr>
          <p:nvPr/>
        </p:nvSpPr>
        <p:spPr bwMode="auto">
          <a:xfrm>
            <a:off x="-28575" y="-892175"/>
            <a:ext cx="653415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2" name="Straight Connector 11"/>
          <p:cNvCxnSpPr/>
          <p:nvPr/>
        </p:nvCxnSpPr>
        <p:spPr>
          <a:xfrm flipH="1">
            <a:off x="228600" y="990600"/>
            <a:ext cx="8763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3763002814"/>
              </p:ext>
            </p:extLst>
          </p:nvPr>
        </p:nvGraphicFramePr>
        <p:xfrm>
          <a:off x="502661" y="1192602"/>
          <a:ext cx="8214878" cy="5453646"/>
        </p:xfrm>
        <a:graphic>
          <a:graphicData uri="http://schemas.openxmlformats.org/drawingml/2006/chart">
            <c:chart xmlns:c="http://schemas.openxmlformats.org/drawingml/2006/chart" xmlns:r="http://schemas.openxmlformats.org/officeDocument/2006/relationships" r:id="rId5"/>
          </a:graphicData>
        </a:graphic>
      </p:graphicFrame>
      <p:sp>
        <p:nvSpPr>
          <p:cNvPr id="13" name="Slide Number Placeholder 12"/>
          <p:cNvSpPr>
            <a:spLocks noGrp="1"/>
          </p:cNvSpPr>
          <p:nvPr>
            <p:ph type="sldNum" sz="quarter" idx="12"/>
          </p:nvPr>
        </p:nvSpPr>
        <p:spPr/>
        <p:txBody>
          <a:bodyPr/>
          <a:lstStyle/>
          <a:p>
            <a:fld id="{2D5CFCF9-8AE7-476E-92C3-51750232A55D}" type="slidenum">
              <a:rPr lang="en-US" smtClean="0"/>
              <a:pPr/>
              <a:t>99</a:t>
            </a:fld>
            <a:endParaRPr lang="en-US"/>
          </a:p>
        </p:txBody>
      </p:sp>
      <p:sp>
        <p:nvSpPr>
          <p:cNvPr id="16" name="Title 4"/>
          <p:cNvSpPr txBox="1">
            <a:spLocks/>
          </p:cNvSpPr>
          <p:nvPr/>
        </p:nvSpPr>
        <p:spPr>
          <a:xfrm>
            <a:off x="228600" y="152400"/>
            <a:ext cx="7239000" cy="838200"/>
          </a:xfrm>
          <a:prstGeom prst="rect">
            <a:avLst/>
          </a:prstGeom>
        </p:spPr>
        <p:txBody>
          <a:bodyPr anchor="ctr" anchorCtr="0">
            <a:normAutofit/>
          </a:bodyPr>
          <a:lstStyle/>
          <a:p>
            <a:pPr lvl="0">
              <a:spcBef>
                <a:spcPct val="0"/>
              </a:spcBef>
              <a:defRPr/>
            </a:pPr>
            <a:r>
              <a:rPr lang="en-US" sz="2800" b="1" dirty="0">
                <a:latin typeface="+mj-lt"/>
              </a:rPr>
              <a:t>Health and Human Services</a:t>
            </a:r>
            <a:endParaRPr lang="en-US" sz="2800" b="1" dirty="0">
              <a:latin typeface="+mj-lt"/>
              <a:ea typeface="+mj-ea"/>
              <a:cs typeface="+mj-cs"/>
            </a:endParaRPr>
          </a:p>
        </p:txBody>
      </p:sp>
    </p:spTree>
    <p:extLst>
      <p:ext uri="{BB962C8B-B14F-4D97-AF65-F5344CB8AC3E}">
        <p14:creationId xmlns:p14="http://schemas.microsoft.com/office/powerpoint/2010/main" val="3318494011"/>
      </p:ext>
    </p:extLst>
  </p:cSld>
  <p:clrMapOvr>
    <a:masterClrMapping/>
  </p:clrMapOvr>
  <p:transition>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F00CD08B34443BB5D809AF9214EAA" ma:contentTypeVersion="9" ma:contentTypeDescription="Create a new document." ma:contentTypeScope="" ma:versionID="1ea0ee1c8373d910cc6952b12d298f22">
  <xsd:schema xmlns:xsd="http://www.w3.org/2001/XMLSchema" xmlns:xs="http://www.w3.org/2001/XMLSchema" xmlns:p="http://schemas.microsoft.com/office/2006/metadata/properties" xmlns:ns3="6bdf6958-856e-4f65-b6e6-af793eea4065" xmlns:ns4="9fe51ddc-0bb3-426d-8672-2c538a83ce3b" targetNamespace="http://schemas.microsoft.com/office/2006/metadata/properties" ma:root="true" ma:fieldsID="756b6c407948f98cf63c5ea75d1cd363" ns3:_="" ns4:_="">
    <xsd:import namespace="6bdf6958-856e-4f65-b6e6-af793eea4065"/>
    <xsd:import namespace="9fe51ddc-0bb3-426d-8672-2c538a83ce3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df6958-856e-4f65-b6e6-af793eea40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e51ddc-0bb3-426d-8672-2c538a83ce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1A92C1-29B6-498D-916F-BDBCC5340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df6958-856e-4f65-b6e6-af793eea4065"/>
    <ds:schemaRef ds:uri="9fe51ddc-0bb3-426d-8672-2c538a83c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2AA1B4-029E-4F3A-B5D2-1274FC236B74}">
  <ds:schemaRefs>
    <ds:schemaRef ds:uri="http://schemas.microsoft.com/sharepoint/v3/contenttype/forms"/>
  </ds:schemaRefs>
</ds:datastoreItem>
</file>

<file path=customXml/itemProps3.xml><?xml version="1.0" encoding="utf-8"?>
<ds:datastoreItem xmlns:ds="http://schemas.openxmlformats.org/officeDocument/2006/customXml" ds:itemID="{A57CB393-B3C7-48E2-B14A-A5B3E2E09D8F}">
  <ds:schemaRefs>
    <ds:schemaRef ds:uri="http://schemas.microsoft.com/office/2006/metadata/properties"/>
    <ds:schemaRef ds:uri="http://schemas.openxmlformats.org/package/2006/metadata/core-properties"/>
    <ds:schemaRef ds:uri="http://www.w3.org/XML/1998/namespace"/>
    <ds:schemaRef ds:uri="9fe51ddc-0bb3-426d-8672-2c538a83ce3b"/>
    <ds:schemaRef ds:uri="6bdf6958-856e-4f65-b6e6-af793eea4065"/>
    <ds:schemaRef ds:uri="http://purl.org/dc/elements/1.1/"/>
    <ds:schemaRef ds:uri="http://schemas.microsoft.com/office/2006/documentManagement/types"/>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5243</TotalTime>
  <Words>12360</Words>
  <Application>Microsoft Macintosh PowerPoint</Application>
  <PresentationFormat>On-screen Show (4:3)</PresentationFormat>
  <Paragraphs>3576</Paragraphs>
  <Slides>188</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188</vt:i4>
      </vt:variant>
    </vt:vector>
  </HeadingPairs>
  <TitlesOfParts>
    <vt:vector size="196" baseType="lpstr">
      <vt:lpstr>Arial</vt:lpstr>
      <vt:lpstr>Calibri</vt:lpstr>
      <vt:lpstr>Garamond</vt:lpstr>
      <vt:lpstr>Tahoma</vt:lpstr>
      <vt:lpstr>Times New Roman</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 Budget Process Requirements</vt:lpstr>
      <vt:lpstr> Legislative Rules</vt:lpstr>
      <vt:lpstr>PowerPoint Presentation</vt:lpstr>
      <vt:lpstr>PowerPoint Presentation</vt:lpstr>
      <vt:lpstr>PowerPoint Presentation</vt:lpstr>
      <vt:lpstr> Committee Process</vt:lpstr>
      <vt:lpstr> Budget Targets</vt:lpstr>
      <vt:lpstr>Information Sources</vt:lpstr>
      <vt:lpstr>Important Terms      </vt:lpstr>
      <vt:lpstr>PowerPoint Presentation</vt:lpstr>
      <vt:lpstr>PowerPoint Presentation</vt:lpstr>
      <vt:lpstr>PowerPoint Presentation</vt:lpstr>
      <vt:lpstr> Recommendations for Establishing Statutory Appropriations</vt:lpstr>
      <vt:lpstr>What is a Fiscal 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7th Special Session</vt:lpstr>
      <vt:lpstr>PowerPoint Presentation</vt:lpstr>
      <vt:lpstr>7th Special Session</vt:lpstr>
      <vt:lpstr>PowerPoint Presentation</vt:lpstr>
      <vt:lpstr>PowerPoint Presentation</vt:lpstr>
      <vt:lpstr>PowerPoint Presentation</vt:lpstr>
      <vt:lpstr>PowerPoint Presentation</vt:lpstr>
      <vt:lpstr>Budget Overview</vt:lpstr>
      <vt:lpstr>Budget Overview</vt:lpstr>
      <vt:lpstr>Governor’s General Fund Budget Recommendation</vt:lpstr>
      <vt:lpstr>Governor’s General Fund Budget Recommendation</vt:lpstr>
      <vt:lpstr>Governor’s Budget Recommendation</vt:lpstr>
      <vt:lpstr>PowerPoint Presentation</vt:lpstr>
      <vt:lpstr>Governor’s General Fund Budget Recommendation</vt:lpstr>
      <vt:lpstr>PowerPoint Presentation</vt:lpstr>
      <vt:lpstr>Taxes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Major Taxes (% Share) FY 1962-2019</vt:lpstr>
      <vt:lpstr>PowerPoint Presentation</vt:lpstr>
      <vt:lpstr>PowerPoint Presentation</vt:lpstr>
      <vt:lpstr>PowerPoint Presentation</vt:lpstr>
      <vt:lpstr>PowerPoint Presentation</vt:lpstr>
      <vt:lpstr>PowerPoint Presentation</vt:lpstr>
      <vt:lpstr>Public Sector Revenue as a System</vt:lpstr>
      <vt:lpstr>Public Sector Revenue as a System</vt:lpstr>
      <vt:lpstr>Tax Policy Resources</vt:lpstr>
      <vt:lpstr>PowerPoint Presentation</vt:lpstr>
      <vt:lpstr>E-12 Education</vt:lpstr>
      <vt:lpstr>PowerPoint Presentation</vt:lpstr>
      <vt:lpstr>E-12 Education</vt:lpstr>
      <vt:lpstr>PowerPoint Presentation</vt:lpstr>
      <vt:lpstr>PowerPoint Presentation</vt:lpstr>
      <vt:lpstr>E-12 Education</vt:lpstr>
      <vt:lpstr>MN Property Taxes By Source</vt:lpstr>
      <vt:lpstr>E-12 Education</vt:lpstr>
      <vt:lpstr>E-12 Education</vt:lpstr>
      <vt:lpstr>E-12 Revenue Trends</vt:lpstr>
      <vt:lpstr>E-12 Revenue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Government &amp; Elections</vt:lpstr>
      <vt:lpstr>State Government &amp; 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Veterans &amp; Military Affairs</vt:lpstr>
      <vt:lpstr>Veterans &amp; Military Affairs</vt:lpstr>
      <vt:lpstr>PowerPoint Presentation</vt:lpstr>
      <vt:lpstr>PowerPoint Presentation</vt:lpstr>
      <vt:lpstr>PowerPoint Presentation</vt:lpstr>
      <vt:lpstr>Health and Human Services</vt:lpstr>
      <vt:lpstr>Health and Human Services</vt:lpstr>
      <vt:lpstr>Health and Human Services</vt:lpstr>
      <vt:lpstr>PowerPoint Presentation</vt:lpstr>
      <vt:lpstr>Health and Human Services</vt:lpstr>
      <vt:lpstr>Department of Human Services</vt:lpstr>
      <vt:lpstr>Department of Human Services</vt:lpstr>
      <vt:lpstr>Medical Assistance</vt:lpstr>
      <vt:lpstr>Department of Health</vt:lpstr>
      <vt:lpstr>Department of Health</vt:lpstr>
      <vt:lpstr>Other Agencies</vt:lpstr>
      <vt:lpstr>Health Related Licensing Boards</vt:lpstr>
      <vt:lpstr>Other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Employment &amp; Economic Development (DEED) </vt:lpstr>
      <vt:lpstr>Department of Employment &amp; Economic Development (DEED)</vt:lpstr>
      <vt:lpstr>Department of Employment &amp; Economic Development (DEED)</vt:lpstr>
      <vt:lpstr>Department of Commerce</vt:lpstr>
      <vt:lpstr>Department of Commerce</vt:lpstr>
      <vt:lpstr>Department of Commerce</vt:lpstr>
      <vt:lpstr>PowerPoint Presentation</vt:lpstr>
      <vt:lpstr>PowerPoint Presentation</vt:lpstr>
      <vt:lpstr>Department of Labor &amp; Industry (DLI) </vt:lpstr>
      <vt:lpstr>Department of Labor &amp; Industry (DLI)</vt:lpstr>
      <vt:lpstr>Department of Labor &amp; Industry (DLI)</vt:lpstr>
      <vt:lpstr>Department of Iron Range Resources &amp; Rehabilitation (IRRR)</vt:lpstr>
      <vt:lpstr>Jobs &amp; Economic Growth, Commerce &amp; Consumer Protection, Energy &amp; Utilities: Other Agencies</vt:lpstr>
      <vt:lpstr>Jobs &amp; Economic Growth, Commerce &amp; Consumer Protection, Energy &amp; Utilities: Other Agencies </vt:lpstr>
      <vt:lpstr>Jobs &amp; Economic Growth, Commerce &amp; Consumer Protection, Energy &amp; Utilities: Other Agencies  </vt:lpstr>
      <vt:lpstr>PowerPoint Presentation</vt:lpstr>
      <vt:lpstr>PowerPoint Presentation</vt:lpstr>
      <vt:lpstr>Capital Investment</vt:lpstr>
      <vt:lpstr>Capital Investment</vt:lpstr>
      <vt:lpstr>Capital Investment</vt:lpstr>
      <vt:lpstr>Capital Investment</vt:lpstr>
      <vt:lpstr>Capital Investment</vt:lpstr>
      <vt:lpstr>Capital Investment</vt:lpstr>
      <vt:lpstr>PowerPoint Presentation</vt:lpstr>
      <vt:lpstr>Housing Finance Agency</vt:lpstr>
      <vt:lpstr>Housing Finance Agency </vt:lpstr>
      <vt:lpstr>PowerPoint Presentation</vt:lpstr>
      <vt:lpstr>Environment &amp; Natural Resources</vt:lpstr>
      <vt:lpstr>Environment &amp; Natural Resources</vt:lpstr>
      <vt:lpstr>Environment &amp; Natural Resources </vt:lpstr>
      <vt:lpstr>Dedicated Funding</vt:lpstr>
      <vt:lpstr>PowerPoint Presentation</vt:lpstr>
      <vt:lpstr>Agriculture &amp; Rural Development</vt:lpstr>
      <vt:lpstr>Agriculture &amp; Rural Development</vt:lpstr>
      <vt:lpstr>Agriculture &amp; Rural Development </vt:lpstr>
      <vt:lpstr>Agriculture &amp; Rural Development</vt:lpstr>
      <vt:lpstr>PowerPoint Presentation</vt:lpstr>
      <vt:lpstr>Higher Education</vt:lpstr>
      <vt:lpstr>Higher Education</vt:lpstr>
      <vt:lpstr>PowerPoint Presentation</vt:lpstr>
      <vt:lpstr>PowerPoint Presentation</vt:lpstr>
      <vt:lpstr>PowerPoint Presentation</vt:lpstr>
      <vt:lpstr>Judiciary and Public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Transportation: Transit Operations</vt:lpstr>
      <vt:lpstr>PowerPoint Presentation</vt:lpstr>
      <vt:lpstr>Department of Transportation</vt:lpstr>
      <vt:lpstr>PowerPoint Presentation</vt:lpstr>
      <vt:lpstr>PowerPoint Presentation</vt:lpstr>
      <vt:lpstr>PowerPoint Presentation</vt:lpstr>
      <vt:lpstr>Where To Get Other Information</vt:lpstr>
    </vt:vector>
  </TitlesOfParts>
  <Company>Minnesota Senate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Bart Simpson</dc:creator>
  <cp:lastModifiedBy>Eric Nauman</cp:lastModifiedBy>
  <cp:revision>526</cp:revision>
  <cp:lastPrinted>2021-02-10T22:15:55Z</cp:lastPrinted>
  <dcterms:created xsi:type="dcterms:W3CDTF">2013-01-15T17:09:09Z</dcterms:created>
  <dcterms:modified xsi:type="dcterms:W3CDTF">2021-02-11T23:54:47Z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0x010100042F00CD08B34443BB5D809AF9214EAA</vt:lpwstr>
  </property>
</Properties>
</file>