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519" r:id="rId6"/>
    <p:sldId id="517" r:id="rId7"/>
    <p:sldId id="261" r:id="rId8"/>
    <p:sldId id="262" r:id="rId9"/>
    <p:sldId id="267" r:id="rId10"/>
    <p:sldId id="518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1BnlicjuG2Lu88g+91Nnt26mEK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h downham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63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" name="Google Shape;18;p17"/>
          <p:cNvPicPr preferRelativeResize="0"/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15" y="0"/>
            <a:ext cx="117215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609599" y="4807464"/>
            <a:ext cx="7108241" cy="124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>
                <a:solidFill>
                  <a:schemeClr val="accent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609600" y="2091607"/>
            <a:ext cx="7108241" cy="271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/>
          <p:nvPr/>
        </p:nvSpPr>
        <p:spPr>
          <a:xfrm>
            <a:off x="758134" y="1692855"/>
            <a:ext cx="1810773" cy="131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17"/>
          <p:cNvGrpSpPr/>
          <p:nvPr/>
        </p:nvGrpSpPr>
        <p:grpSpPr>
          <a:xfrm>
            <a:off x="7717841" y="522043"/>
            <a:ext cx="4827755" cy="4827755"/>
            <a:chOff x="7793038" y="1094683"/>
            <a:chExt cx="4827755" cy="4827755"/>
          </a:xfrm>
        </p:grpSpPr>
        <p:sp>
          <p:nvSpPr>
            <p:cNvPr id="23" name="Google Shape;23;p17"/>
            <p:cNvSpPr/>
            <p:nvPr/>
          </p:nvSpPr>
          <p:spPr>
            <a:xfrm>
              <a:off x="7793038" y="1094683"/>
              <a:ext cx="4827755" cy="482775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</a:t>
              </a:r>
              <a:endParaRPr/>
            </a:p>
          </p:txBody>
        </p:sp>
        <p:pic>
          <p:nvPicPr>
            <p:cNvPr id="24" name="Google Shape;24;p17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21832" y="1910812"/>
              <a:ext cx="3970168" cy="31954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609600" y="457204"/>
            <a:ext cx="10972800" cy="91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634998" y="6356350"/>
            <a:ext cx="52565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124591" y="6356350"/>
            <a:ext cx="4213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/>
          <p:nvPr/>
        </p:nvSpPr>
        <p:spPr>
          <a:xfrm>
            <a:off x="0" y="0"/>
            <a:ext cx="12192000" cy="59232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15" y="0"/>
            <a:ext cx="11721585" cy="592323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8"/>
          <p:cNvSpPr txBox="1">
            <a:spLocks noGrp="1"/>
          </p:cNvSpPr>
          <p:nvPr>
            <p:ph type="subTitle" idx="1"/>
          </p:nvPr>
        </p:nvSpPr>
        <p:spPr>
          <a:xfrm>
            <a:off x="609599" y="3930306"/>
            <a:ext cx="9144000" cy="138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ctrTitle"/>
          </p:nvPr>
        </p:nvSpPr>
        <p:spPr>
          <a:xfrm>
            <a:off x="609599" y="1661652"/>
            <a:ext cx="9880601" cy="224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entury Gothic"/>
              <a:buNone/>
              <a:defRPr sz="5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/>
          <p:nvPr/>
        </p:nvSpPr>
        <p:spPr>
          <a:xfrm>
            <a:off x="758134" y="1376767"/>
            <a:ext cx="1810773" cy="131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634998" y="6356350"/>
            <a:ext cx="52565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124591" y="6356350"/>
            <a:ext cx="4213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bg>
      <p:bgPr>
        <a:solidFill>
          <a:schemeClr val="lt1">
            <a:alpha val="24705"/>
          </a:scheme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/>
          <p:nvPr/>
        </p:nvSpPr>
        <p:spPr>
          <a:xfrm>
            <a:off x="0" y="0"/>
            <a:ext cx="12192000" cy="1786759"/>
          </a:xfrm>
          <a:prstGeom prst="rect">
            <a:avLst/>
          </a:prstGeom>
          <a:solidFill>
            <a:schemeClr val="l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634999" y="590309"/>
            <a:ext cx="10515600" cy="54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entury Gothic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634999" y="1241951"/>
            <a:ext cx="10512424" cy="54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2"/>
          </p:nvPr>
        </p:nvSpPr>
        <p:spPr>
          <a:xfrm>
            <a:off x="634999" y="2071453"/>
            <a:ext cx="10512424" cy="376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/>
          <p:nvPr/>
        </p:nvSpPr>
        <p:spPr>
          <a:xfrm>
            <a:off x="634999" y="284695"/>
            <a:ext cx="1810773" cy="131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634998" y="6356350"/>
            <a:ext cx="52565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24591" y="6356350"/>
            <a:ext cx="4213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, Content">
  <p:cSld name="5_Title, Content">
    <p:bg>
      <p:bgPr>
        <a:solidFill>
          <a:schemeClr val="lt1">
            <a:alpha val="24705"/>
          </a:schemeClr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chemeClr val="l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634999" y="590309"/>
            <a:ext cx="10515600" cy="54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entury Gothic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/>
          <p:nvPr/>
        </p:nvSpPr>
        <p:spPr>
          <a:xfrm>
            <a:off x="634999" y="284695"/>
            <a:ext cx="1810773" cy="131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634998" y="6356350"/>
            <a:ext cx="52565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124591" y="6356350"/>
            <a:ext cx="4213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, Content">
  <p:cSld name="4_Title, Content">
    <p:bg>
      <p:bgPr>
        <a:solidFill>
          <a:schemeClr val="lt1">
            <a:alpha val="24705"/>
          </a:schemeClr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/>
          <p:nvPr/>
        </p:nvSpPr>
        <p:spPr>
          <a:xfrm>
            <a:off x="0" y="0"/>
            <a:ext cx="12192000" cy="1250066"/>
          </a:xfrm>
          <a:prstGeom prst="rect">
            <a:avLst/>
          </a:prstGeom>
          <a:solidFill>
            <a:schemeClr val="l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634999" y="590309"/>
            <a:ext cx="10515600" cy="54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entury Gothic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634999" y="1419813"/>
            <a:ext cx="10512424" cy="441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/>
          <p:nvPr/>
        </p:nvSpPr>
        <p:spPr>
          <a:xfrm>
            <a:off x="634999" y="284695"/>
            <a:ext cx="1810773" cy="131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634998" y="6356350"/>
            <a:ext cx="52565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124591" y="6356350"/>
            <a:ext cx="4213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lt1">
            <a:alpha val="49803"/>
          </a:schemeClr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/>
          <p:nvPr/>
        </p:nvSpPr>
        <p:spPr>
          <a:xfrm>
            <a:off x="0" y="0"/>
            <a:ext cx="6096000" cy="688677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565118" y="1749266"/>
            <a:ext cx="5020235" cy="148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6490447" y="1376767"/>
            <a:ext cx="5038165" cy="442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565118" y="3229339"/>
            <a:ext cx="5020235" cy="2349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3"/>
          <p:cNvSpPr/>
          <p:nvPr/>
        </p:nvSpPr>
        <p:spPr>
          <a:xfrm>
            <a:off x="758134" y="1376767"/>
            <a:ext cx="1810773" cy="131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Content">
  <p:cSld name="1_Title, Content">
    <p:bg>
      <p:bgPr>
        <a:solidFill>
          <a:schemeClr val="lt1">
            <a:alpha val="24705"/>
          </a:schemeClr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/>
          <p:nvPr/>
        </p:nvSpPr>
        <p:spPr>
          <a:xfrm>
            <a:off x="0" y="0"/>
            <a:ext cx="12192000" cy="1786759"/>
          </a:xfrm>
          <a:prstGeom prst="rect">
            <a:avLst/>
          </a:prstGeom>
          <a:solidFill>
            <a:schemeClr val="l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634999" y="1923393"/>
            <a:ext cx="5034281" cy="389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2"/>
          </p:nvPr>
        </p:nvSpPr>
        <p:spPr>
          <a:xfrm>
            <a:off x="6096000" y="1923393"/>
            <a:ext cx="5034281" cy="389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634999" y="587490"/>
            <a:ext cx="10515600" cy="46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entury Gothic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/>
          <p:nvPr/>
        </p:nvSpPr>
        <p:spPr>
          <a:xfrm>
            <a:off x="634999" y="284695"/>
            <a:ext cx="1810773" cy="131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3"/>
          </p:nvPr>
        </p:nvSpPr>
        <p:spPr>
          <a:xfrm>
            <a:off x="634999" y="1149448"/>
            <a:ext cx="5034281" cy="63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4"/>
          </p:nvPr>
        </p:nvSpPr>
        <p:spPr>
          <a:xfrm>
            <a:off x="6096000" y="1149448"/>
            <a:ext cx="5034281" cy="63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24"/>
          <p:cNvSpPr txBox="1"/>
          <p:nvPr/>
        </p:nvSpPr>
        <p:spPr>
          <a:xfrm>
            <a:off x="0" y="5923236"/>
            <a:ext cx="609599" cy="93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24"/>
          <p:cNvSpPr txBox="1">
            <a:spLocks noGrp="1"/>
          </p:cNvSpPr>
          <p:nvPr>
            <p:ph type="dt" idx="10"/>
          </p:nvPr>
        </p:nvSpPr>
        <p:spPr>
          <a:xfrm>
            <a:off x="634998" y="6356350"/>
            <a:ext cx="52565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124591" y="6356350"/>
            <a:ext cx="4213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Line Title, Content">
  <p:cSld name="1_2 Line Title, Content">
    <p:bg>
      <p:bgPr>
        <a:solidFill>
          <a:schemeClr val="lt1">
            <a:alpha val="24705"/>
          </a:schemeClr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/>
          <p:nvPr/>
        </p:nvSpPr>
        <p:spPr>
          <a:xfrm>
            <a:off x="0" y="0"/>
            <a:ext cx="12192000" cy="2048719"/>
          </a:xfrm>
          <a:prstGeom prst="rect">
            <a:avLst/>
          </a:prstGeom>
          <a:solidFill>
            <a:schemeClr val="l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>
            <a:off x="634999" y="2212479"/>
            <a:ext cx="5034281" cy="360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2"/>
          </p:nvPr>
        </p:nvSpPr>
        <p:spPr>
          <a:xfrm>
            <a:off x="6391580" y="2212479"/>
            <a:ext cx="5034281" cy="360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>
            <a:off x="634999" y="611745"/>
            <a:ext cx="10515600" cy="9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entury Gothic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3"/>
          </p:nvPr>
        </p:nvSpPr>
        <p:spPr>
          <a:xfrm>
            <a:off x="634999" y="1560837"/>
            <a:ext cx="10512424" cy="63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5"/>
          <p:cNvSpPr/>
          <p:nvPr/>
        </p:nvSpPr>
        <p:spPr>
          <a:xfrm>
            <a:off x="634999" y="284695"/>
            <a:ext cx="1810773" cy="131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634998" y="6356350"/>
            <a:ext cx="52565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124591" y="6356350"/>
            <a:ext cx="4213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34999" y="595518"/>
            <a:ext cx="10515600" cy="64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Gothic"/>
              <a:buNone/>
              <a:defRPr sz="3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34999" y="1417880"/>
            <a:ext cx="10515600" cy="475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634998" y="6356350"/>
            <a:ext cx="52565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124591" y="6356350"/>
            <a:ext cx="4213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6"/>
          <p:cNvSpPr/>
          <p:nvPr/>
        </p:nvSpPr>
        <p:spPr>
          <a:xfrm>
            <a:off x="634999" y="284695"/>
            <a:ext cx="1810773" cy="131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Google Shape;15;p16" descr="A picture containing text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40904" y="5952170"/>
            <a:ext cx="1819086" cy="915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ndy@serveminnesota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609599" y="4807464"/>
            <a:ext cx="7108241" cy="124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rPr lang="en-US" dirty="0"/>
              <a:t>March 2022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609601" y="2091607"/>
            <a:ext cx="6966856" cy="271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 dirty="0"/>
              <a:t>Math Corps</a:t>
            </a:r>
            <a:br>
              <a:rPr lang="en-US" dirty="0"/>
            </a:br>
            <a:r>
              <a:rPr lang="en-US" sz="3000" dirty="0">
                <a:solidFill>
                  <a:schemeClr val="accent4"/>
                </a:solidFill>
              </a:rPr>
              <a:t>A Strategic Initiative of ServeMinnesota</a:t>
            </a:r>
            <a:r>
              <a:rPr lang="en-US" sz="3000" dirty="0">
                <a:solidFill>
                  <a:schemeClr val="accent5"/>
                </a:solidFill>
              </a:rPr>
              <a:t>.</a:t>
            </a:r>
            <a:endParaRPr sz="3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609599" y="4807464"/>
            <a:ext cx="7765474" cy="124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rPr lang="en-US" dirty="0"/>
              <a:t>Sandra Pulles, Ph.D. – </a:t>
            </a:r>
            <a:r>
              <a:rPr lang="en-US" dirty="0">
                <a:hlinkClick r:id="rId3"/>
              </a:rPr>
              <a:t>sandy@serveminnesota.org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609601" y="2091607"/>
            <a:ext cx="6966856" cy="271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 dirty="0"/>
              <a:t>Math Corps</a:t>
            </a:r>
            <a:br>
              <a:rPr lang="en-US" dirty="0"/>
            </a:br>
            <a:r>
              <a:rPr lang="en-US" sz="3000" dirty="0">
                <a:solidFill>
                  <a:schemeClr val="accent4"/>
                </a:solidFill>
              </a:rPr>
              <a:t>A Strategic Initiative of ServeMinnesota</a:t>
            </a:r>
            <a:r>
              <a:rPr lang="en-US" sz="3000" dirty="0">
                <a:solidFill>
                  <a:schemeClr val="accent5"/>
                </a:solidFill>
              </a:rPr>
              <a:t>.</a:t>
            </a:r>
            <a:endParaRPr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634998" y="495902"/>
            <a:ext cx="9880601" cy="224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entury Gothic"/>
              <a:buNone/>
            </a:pPr>
            <a:r>
              <a:rPr lang="en-US"/>
              <a:t>Who We </a:t>
            </a:r>
            <a:r>
              <a:rPr lang="en-US">
                <a:solidFill>
                  <a:schemeClr val="accent6"/>
                </a:solidFill>
              </a:rPr>
              <a:t>Are</a:t>
            </a:r>
            <a:r>
              <a:rPr lang="en-US">
                <a:solidFill>
                  <a:schemeClr val="accent2"/>
                </a:solidFill>
              </a:rPr>
              <a:t>.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dt" idx="10"/>
          </p:nvPr>
        </p:nvSpPr>
        <p:spPr>
          <a:xfrm>
            <a:off x="634998" y="6356350"/>
            <a:ext cx="52565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ServeMinnesota. All Rights Reserved.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124591" y="6356350"/>
            <a:ext cx="4213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372845" y="1738289"/>
            <a:ext cx="703489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ServeMinnesota is Minnesota’s Commission </a:t>
            </a:r>
            <a:br>
              <a:rPr lang="en-US" sz="2400" b="0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b="0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National and Community Service.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Administer and leverage federal AmeriCorps funding</a:t>
            </a:r>
            <a:endParaRPr/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Offer life-changing national service opportunities to thousands of individuals.</a:t>
            </a:r>
            <a:endParaRPr/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 on education, safe &amp; affordable housing, employment, recovery from substance use disorder, the environment and now public health.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6675" y="715976"/>
            <a:ext cx="4891004" cy="4891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634999" y="590309"/>
            <a:ext cx="10515600" cy="54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Making an Impact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634999" y="1241951"/>
            <a:ext cx="10512424" cy="54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lang="en-US"/>
              <a:t>Blending the People Power of AmeriCorps with the Science of What Works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dt" idx="10"/>
          </p:nvPr>
        </p:nvSpPr>
        <p:spPr>
          <a:xfrm>
            <a:off x="634998" y="6356350"/>
            <a:ext cx="52565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8AC"/>
              </a:buClr>
              <a:buSzPts val="1000"/>
              <a:buFont typeface="Century Gothic"/>
              <a:buNone/>
            </a:pPr>
            <a:r>
              <a:rPr lang="en-US"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2021 ServeMinnesota. All Rights Reserved.</a:t>
            </a:r>
            <a:endParaRPr sz="1000" b="0" i="0" u="none" strike="noStrike" cap="none">
              <a:solidFill>
                <a:srgbClr val="A3A8A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124591" y="6356350"/>
            <a:ext cx="4213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8AC"/>
              </a:buClr>
              <a:buSzPts val="1000"/>
              <a:buFont typeface="Century Gothic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A3A8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 sz="1000" b="0" i="0" u="none" strike="noStrike" cap="none">
              <a:solidFill>
                <a:srgbClr val="A3A8A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8" name="Google Shape;108;p4"/>
          <p:cNvGrpSpPr/>
          <p:nvPr/>
        </p:nvGrpSpPr>
        <p:grpSpPr>
          <a:xfrm>
            <a:off x="642004" y="4617696"/>
            <a:ext cx="10907991" cy="1038549"/>
            <a:chOff x="661574" y="4798636"/>
            <a:chExt cx="10907991" cy="1038549"/>
          </a:xfrm>
        </p:grpSpPr>
        <p:sp>
          <p:nvSpPr>
            <p:cNvPr id="109" name="Google Shape;109;p4"/>
            <p:cNvSpPr/>
            <p:nvPr/>
          </p:nvSpPr>
          <p:spPr>
            <a:xfrm>
              <a:off x="661574" y="4798636"/>
              <a:ext cx="10907991" cy="103854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" name="Google Shape;110;p4"/>
            <p:cNvSpPr txBox="1"/>
            <p:nvPr/>
          </p:nvSpPr>
          <p:spPr>
            <a:xfrm>
              <a:off x="1825378" y="5010232"/>
              <a:ext cx="85412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Century Gothic"/>
                <a:buNone/>
              </a:pPr>
              <a:r>
                <a:rPr lang="en-US" sz="3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Real Positive Impact</a:t>
              </a: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>
            <a:off x="642004" y="1750996"/>
            <a:ext cx="5175855" cy="3100428"/>
            <a:chOff x="661574" y="1931936"/>
            <a:chExt cx="5175855" cy="3100428"/>
          </a:xfrm>
        </p:grpSpPr>
        <p:sp>
          <p:nvSpPr>
            <p:cNvPr id="112" name="Google Shape;112;p4"/>
            <p:cNvSpPr/>
            <p:nvPr/>
          </p:nvSpPr>
          <p:spPr>
            <a:xfrm>
              <a:off x="661574" y="1931936"/>
              <a:ext cx="5175855" cy="27072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F1BE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2700000">
              <a:off x="2971506" y="4361226"/>
              <a:ext cx="555990" cy="5559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4A7BB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2708823" y="2701115"/>
              <a:ext cx="2969623" cy="1717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94310" marR="0" lvl="0" indent="-19431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Data-Driven</a:t>
              </a:r>
              <a:br>
                <a:rPr lang="en-US"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US"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Decision Making</a:t>
              </a:r>
              <a:endParaRPr/>
            </a:p>
            <a:p>
              <a:pPr marL="194310" marR="0" lvl="0" indent="-9271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94310" marR="0" lvl="0" indent="-19431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Empirical Research</a:t>
              </a:r>
              <a:endParaRPr/>
            </a:p>
            <a:p>
              <a:pPr marL="194310" marR="0" lvl="0" indent="-9271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94310" marR="0" lvl="0" indent="-19431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Implementation Fidelity</a:t>
              </a:r>
              <a:endParaRPr/>
            </a:p>
            <a:p>
              <a:pPr marL="194310" marR="0" lvl="0" indent="-9271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94310" marR="0" lvl="0" indent="-19431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Culturally Relevant</a:t>
              </a: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892829" y="2008423"/>
              <a:ext cx="47133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entury Gothic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SCIENCE</a:t>
              </a:r>
              <a:endParaRPr/>
            </a:p>
          </p:txBody>
        </p:sp>
        <p:cxnSp>
          <p:nvCxnSpPr>
            <p:cNvPr id="116" name="Google Shape;116;p4"/>
            <p:cNvCxnSpPr/>
            <p:nvPr/>
          </p:nvCxnSpPr>
          <p:spPr>
            <a:xfrm>
              <a:off x="892829" y="2530875"/>
              <a:ext cx="4713345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17" name="Google Shape;117;p4" descr="A picture containing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3369" y="2899898"/>
              <a:ext cx="1521537" cy="15429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>
            <a:off x="6374141" y="1750996"/>
            <a:ext cx="5175854" cy="3078295"/>
            <a:chOff x="6393711" y="1931936"/>
            <a:chExt cx="5175854" cy="3078295"/>
          </a:xfrm>
        </p:grpSpPr>
        <p:sp>
          <p:nvSpPr>
            <p:cNvPr id="119" name="Google Shape;119;p4"/>
            <p:cNvSpPr/>
            <p:nvPr/>
          </p:nvSpPr>
          <p:spPr>
            <a:xfrm>
              <a:off x="6393711" y="1931936"/>
              <a:ext cx="5175854" cy="27072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F1BE4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20" name="Google Shape;120;p4"/>
            <p:cNvCxnSpPr/>
            <p:nvPr/>
          </p:nvCxnSpPr>
          <p:spPr>
            <a:xfrm>
              <a:off x="6610759" y="2530876"/>
              <a:ext cx="4741759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1" name="Google Shape;121;p4"/>
            <p:cNvSpPr/>
            <p:nvPr/>
          </p:nvSpPr>
          <p:spPr>
            <a:xfrm rot="2700000">
              <a:off x="8703643" y="4339093"/>
              <a:ext cx="555990" cy="5559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Google Shape;122;p4"/>
            <p:cNvSpPr txBox="1"/>
            <p:nvPr/>
          </p:nvSpPr>
          <p:spPr>
            <a:xfrm>
              <a:off x="7288823" y="3115443"/>
              <a:ext cx="2651366" cy="781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entury Gothic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Power of </a:t>
              </a:r>
              <a:r>
                <a:rPr lang="en-US" sz="28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AmeriCorps</a:t>
              </a:r>
              <a:endParaRPr/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6619947" y="2008424"/>
              <a:ext cx="47233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entury Gothic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SERVICE</a:t>
              </a:r>
              <a:endParaRPr/>
            </a:p>
          </p:txBody>
        </p:sp>
        <p:pic>
          <p:nvPicPr>
            <p:cNvPr id="124" name="Google Shape;124;p4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87387" y="2701116"/>
              <a:ext cx="1565336" cy="17917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" name="Google Shape;125;p4"/>
          <p:cNvGrpSpPr/>
          <p:nvPr/>
        </p:nvGrpSpPr>
        <p:grpSpPr>
          <a:xfrm>
            <a:off x="5341973" y="2495974"/>
            <a:ext cx="1503902" cy="1503902"/>
            <a:chOff x="5361543" y="2676914"/>
            <a:chExt cx="1503902" cy="1503902"/>
          </a:xfrm>
        </p:grpSpPr>
        <p:sp>
          <p:nvSpPr>
            <p:cNvPr id="126" name="Google Shape;126;p4"/>
            <p:cNvSpPr/>
            <p:nvPr/>
          </p:nvSpPr>
          <p:spPr>
            <a:xfrm>
              <a:off x="5361543" y="2676914"/>
              <a:ext cx="1503902" cy="150390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27" name="Google Shape;127;p4" descr="Shape&#10;&#10;Description automatically generated with medium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57230" y="2876303"/>
              <a:ext cx="1112528" cy="10788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/>
          <p:nvPr/>
        </p:nvSpPr>
        <p:spPr>
          <a:xfrm>
            <a:off x="2800353" y="1732050"/>
            <a:ext cx="2462214" cy="915172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2CC3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2CC3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500,000 Students</a:t>
            </a:r>
            <a:endParaRPr sz="1800" b="1">
              <a:solidFill>
                <a:srgbClr val="2CC3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CC3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Better at Reading</a:t>
            </a: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5267329" y="1731399"/>
            <a:ext cx="2971800" cy="915823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2CC3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2CC3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 Teachers</a:t>
            </a:r>
            <a:endParaRPr sz="1800" b="1">
              <a:solidFill>
                <a:srgbClr val="2CC3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CC3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Solving the Teacher Shortage</a:t>
            </a: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713433" y="518160"/>
            <a:ext cx="11488091" cy="74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entury Gothic"/>
              <a:buNone/>
            </a:pPr>
            <a:r>
              <a:rPr lang="en-US" sz="3600" dirty="0">
                <a:solidFill>
                  <a:schemeClr val="accent2"/>
                </a:solidFill>
              </a:rPr>
              <a:t>Domains of Educational Innovation</a:t>
            </a:r>
            <a:endParaRPr sz="3600" b="0" dirty="0">
              <a:solidFill>
                <a:schemeClr val="accent2"/>
              </a:solidFill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838204" y="2673355"/>
            <a:ext cx="10277478" cy="834646"/>
          </a:xfrm>
          <a:prstGeom prst="rect">
            <a:avLst/>
          </a:prstGeom>
          <a:solidFill>
            <a:srgbClr val="FFD949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7" name="Google Shape;137;p7"/>
          <p:cNvCxnSpPr/>
          <p:nvPr/>
        </p:nvCxnSpPr>
        <p:spPr>
          <a:xfrm>
            <a:off x="2800354" y="2644780"/>
            <a:ext cx="0" cy="217639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7"/>
          <p:cNvCxnSpPr/>
          <p:nvPr/>
        </p:nvCxnSpPr>
        <p:spPr>
          <a:xfrm>
            <a:off x="5267329" y="2673355"/>
            <a:ext cx="0" cy="214781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7"/>
          <p:cNvSpPr txBox="1"/>
          <p:nvPr/>
        </p:nvSpPr>
        <p:spPr>
          <a:xfrm>
            <a:off x="892971" y="2900507"/>
            <a:ext cx="18478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CC3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</a:t>
            </a:r>
            <a:endParaRPr sz="2000"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2786060" y="2900507"/>
            <a:ext cx="2495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CC3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Reading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5486404" y="2894356"/>
            <a:ext cx="24955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CC3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Pipeline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8405448" y="2889635"/>
            <a:ext cx="24955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CC3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&amp; Practice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838204" y="3682398"/>
            <a:ext cx="2000246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Numeracy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K-3 Math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4-8 Math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Facts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2828926" y="3692667"/>
            <a:ext cx="2386013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K-3 Reading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Paired tutoring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Literacy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1 </a:t>
            </a:r>
            <a:r>
              <a:rPr lang="en-US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Instruction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entury Gothic"/>
                <a:sym typeface="Century Gothic"/>
              </a:rPr>
              <a:t>Bridge2Read</a:t>
            </a:r>
            <a:endParaRPr dirty="0"/>
          </a:p>
        </p:txBody>
      </p:sp>
      <p:sp>
        <p:nvSpPr>
          <p:cNvPr id="145" name="Google Shape;145;p7"/>
          <p:cNvSpPr txBox="1"/>
          <p:nvPr/>
        </p:nvSpPr>
        <p:spPr>
          <a:xfrm>
            <a:off x="5295903" y="3655106"/>
            <a:ext cx="276701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Career Pathways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Representative Teachers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6" name="Google Shape;146;p7"/>
          <p:cNvCxnSpPr/>
          <p:nvPr/>
        </p:nvCxnSpPr>
        <p:spPr>
          <a:xfrm>
            <a:off x="8239129" y="2642711"/>
            <a:ext cx="0" cy="217846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p7"/>
          <p:cNvSpPr txBox="1"/>
          <p:nvPr/>
        </p:nvSpPr>
        <p:spPr>
          <a:xfrm>
            <a:off x="8243892" y="3627307"/>
            <a:ext cx="2967035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Equitable Instruction and Relationships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Data-based decision-making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Maintaining Intervention Success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more!</a:t>
            </a:r>
            <a:endParaRPr/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838203" y="1732050"/>
            <a:ext cx="1957388" cy="915172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2CC3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2CC3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50,000 Students</a:t>
            </a:r>
            <a:endParaRPr sz="1800" b="1">
              <a:solidFill>
                <a:srgbClr val="2CC3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CC3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Better at Math</a:t>
            </a: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8239127" y="1732050"/>
            <a:ext cx="2876548" cy="915823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2CC3B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2CC3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Students/Adults Everywhere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CC3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 Education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027F-F01A-4056-B937-C000DA969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Math Scores Before and During the Pandemic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7BE6E-663B-4830-A0C6-0220E859B1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88E56-7D5A-4980-881B-3E6AA7E82184}"/>
              </a:ext>
            </a:extLst>
          </p:cNvPr>
          <p:cNvSpPr/>
          <p:nvPr/>
        </p:nvSpPr>
        <p:spPr>
          <a:xfrm>
            <a:off x="0" y="1256586"/>
            <a:ext cx="12192000" cy="5601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2E848-F00F-482C-99DC-B3131280E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41"/>
          <a:stretch/>
        </p:blipFill>
        <p:spPr>
          <a:xfrm>
            <a:off x="1329458" y="1256586"/>
            <a:ext cx="9126682" cy="4861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BC9338-FFB8-4EA8-8D22-05A71F2DE09D}"/>
              </a:ext>
            </a:extLst>
          </p:cNvPr>
          <p:cNvSpPr txBox="1"/>
          <p:nvPr/>
        </p:nvSpPr>
        <p:spPr>
          <a:xfrm>
            <a:off x="356399" y="6186418"/>
            <a:ext cx="11479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Lewis, K., &amp; </a:t>
            </a:r>
            <a:r>
              <a:rPr lang="en-US" sz="12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Kuhfeld</a:t>
            </a:r>
            <a:r>
              <a:rPr lang="en-US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, M. (2021). </a:t>
            </a:r>
            <a:r>
              <a:rPr lang="en-US" sz="12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Learning during COVID-19: An update on student achievement and growth at the start of the 2021-22 school year. </a:t>
            </a:r>
            <a:r>
              <a:rPr lang="en-US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Portland, OR: NWEA Center for School and Student Progress. </a:t>
            </a:r>
          </a:p>
        </p:txBody>
      </p:sp>
    </p:spTree>
    <p:extLst>
      <p:ext uri="{BB962C8B-B14F-4D97-AF65-F5344CB8AC3E}">
        <p14:creationId xmlns:p14="http://schemas.microsoft.com/office/powerpoint/2010/main" val="3311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, line chart&#10;&#10;Description automatically generated">
            <a:extLst>
              <a:ext uri="{FF2B5EF4-FFF2-40B4-BE49-F238E27FC236}">
                <a16:creationId xmlns:a16="http://schemas.microsoft.com/office/drawing/2014/main" id="{521E86B7-762C-CC44-BDC6-C010A6682D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7542" y="1284160"/>
            <a:ext cx="7804087" cy="4748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C743A1-5C57-644C-80B8-FF5F8949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Why Math Corps?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B1857-BB68-CC4A-8AC8-48831F83C1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2021 ServeMinnesota.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3F1B7-6454-0542-BD41-6AEFC633A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4E700F-F0CB-0D4A-8209-16CF5CDE2CD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685D87D-A7FB-454F-A2EF-FCD5418B0193}"/>
              </a:ext>
            </a:extLst>
          </p:cNvPr>
          <p:cNvSpPr txBox="1">
            <a:spLocks/>
          </p:cNvSpPr>
          <p:nvPr/>
        </p:nvSpPr>
        <p:spPr>
          <a:xfrm>
            <a:off x="954947" y="3392443"/>
            <a:ext cx="2534200" cy="93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Supporting Students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Age 3 - Grade 8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28D428-387C-6C4E-AF9F-FC6CF1CE54DF}"/>
              </a:ext>
            </a:extLst>
          </p:cNvPr>
          <p:cNvCxnSpPr>
            <a:cxnSpLocks/>
          </p:cNvCxnSpPr>
          <p:nvPr/>
        </p:nvCxnSpPr>
        <p:spPr>
          <a:xfrm flipH="1">
            <a:off x="1017483" y="3272996"/>
            <a:ext cx="22091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07C7CCC-F754-471A-AD27-B25DA391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50" y="1309536"/>
            <a:ext cx="3295819" cy="20829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F6397F-CC75-4726-A284-3EC5B8FDC45B}"/>
              </a:ext>
            </a:extLst>
          </p:cNvPr>
          <p:cNvSpPr/>
          <p:nvPr/>
        </p:nvSpPr>
        <p:spPr>
          <a:xfrm>
            <a:off x="4404049" y="2127380"/>
            <a:ext cx="2724539" cy="895738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tx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056EC-A17D-49BB-87AB-37CCA109E6F0}"/>
              </a:ext>
            </a:extLst>
          </p:cNvPr>
          <p:cNvSpPr txBox="1"/>
          <p:nvPr/>
        </p:nvSpPr>
        <p:spPr>
          <a:xfrm>
            <a:off x="4434842" y="2282861"/>
            <a:ext cx="2662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Readiness for Academic </a:t>
            </a:r>
            <a:br>
              <a:rPr lang="en-US" sz="16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and Career Success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09A103-2B8C-4A26-9283-FC26948E2DF3}"/>
              </a:ext>
            </a:extLst>
          </p:cNvPr>
          <p:cNvSpPr/>
          <p:nvPr/>
        </p:nvSpPr>
        <p:spPr>
          <a:xfrm>
            <a:off x="7944592" y="3978234"/>
            <a:ext cx="2208811" cy="59376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2"/>
          <p:cNvGrpSpPr/>
          <p:nvPr/>
        </p:nvGrpSpPr>
        <p:grpSpPr>
          <a:xfrm>
            <a:off x="6761595" y="1519886"/>
            <a:ext cx="3722318" cy="4035510"/>
            <a:chOff x="6535259" y="1411245"/>
            <a:chExt cx="3722318" cy="4035510"/>
          </a:xfrm>
        </p:grpSpPr>
        <p:sp>
          <p:nvSpPr>
            <p:cNvPr id="166" name="Google Shape;166;p12"/>
            <p:cNvSpPr/>
            <p:nvPr/>
          </p:nvSpPr>
          <p:spPr>
            <a:xfrm>
              <a:off x="6844421" y="1411245"/>
              <a:ext cx="3413156" cy="403551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67" name="Google Shape;167;p1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35259" y="1568585"/>
              <a:ext cx="309161" cy="15114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2"/>
          <p:cNvSpPr txBox="1">
            <a:spLocks noGrp="1"/>
          </p:cNvSpPr>
          <p:nvPr>
            <p:ph type="title"/>
          </p:nvPr>
        </p:nvSpPr>
        <p:spPr>
          <a:xfrm>
            <a:off x="634999" y="590309"/>
            <a:ext cx="10515600" cy="54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Star Math Growth</a:t>
            </a:r>
            <a:endParaRPr/>
          </a:p>
        </p:txBody>
      </p:sp>
      <p:sp>
        <p:nvSpPr>
          <p:cNvPr id="169" name="Google Shape;169;p12"/>
          <p:cNvSpPr txBox="1">
            <a:spLocks noGrp="1"/>
          </p:cNvSpPr>
          <p:nvPr>
            <p:ph type="dt" idx="10"/>
          </p:nvPr>
        </p:nvSpPr>
        <p:spPr>
          <a:xfrm>
            <a:off x="634998" y="6356350"/>
            <a:ext cx="52565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ServeMinnesota. All Rights Reserved.</a:t>
            </a:r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sldNum" idx="12"/>
          </p:nvPr>
        </p:nvSpPr>
        <p:spPr>
          <a:xfrm>
            <a:off x="124591" y="6356350"/>
            <a:ext cx="4213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171" name="Google Shape;171;p12"/>
          <p:cNvGrpSpPr/>
          <p:nvPr/>
        </p:nvGrpSpPr>
        <p:grpSpPr>
          <a:xfrm>
            <a:off x="7474543" y="1749078"/>
            <a:ext cx="2873568" cy="3425949"/>
            <a:chOff x="7474543" y="1749078"/>
            <a:chExt cx="2873568" cy="3425949"/>
          </a:xfrm>
        </p:grpSpPr>
        <p:pic>
          <p:nvPicPr>
            <p:cNvPr id="172" name="Google Shape;172;p12" descr="A picture containing furniture, tabl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94997" y="1749078"/>
              <a:ext cx="1564675" cy="15114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12"/>
            <p:cNvSpPr txBox="1"/>
            <p:nvPr/>
          </p:nvSpPr>
          <p:spPr>
            <a:xfrm>
              <a:off x="7474543" y="3398597"/>
              <a:ext cx="274732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Math Corps students </a:t>
              </a:r>
              <a:r>
                <a:rPr lang="en-US" sz="2000" b="1">
                  <a:solidFill>
                    <a:schemeClr val="accent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outperform</a:t>
              </a:r>
              <a:r>
                <a:rPr lang="en-US" sz="2000" b="1">
                  <a:solidFill>
                    <a:schemeClr val="accent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national average growth</a:t>
              </a:r>
              <a:endParaRPr sz="2000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74" name="Google Shape;174;p12"/>
            <p:cNvCxnSpPr/>
            <p:nvPr/>
          </p:nvCxnSpPr>
          <p:spPr>
            <a:xfrm>
              <a:off x="7577751" y="4526732"/>
              <a:ext cx="2480648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5" name="Google Shape;175;p12"/>
            <p:cNvSpPr txBox="1"/>
            <p:nvPr/>
          </p:nvSpPr>
          <p:spPr>
            <a:xfrm>
              <a:off x="7474543" y="4651807"/>
              <a:ext cx="28735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scoring 28 points higher </a:t>
              </a:r>
              <a:b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than the comparison group.</a:t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76" name="Google Shape;176;p12" descr="A screenshot of a computer&#10;&#10;Description automatically generated with medium confidence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1" t="15275" r="40118" b="4382"/>
          <a:stretch/>
        </p:blipFill>
        <p:spPr>
          <a:xfrm>
            <a:off x="1330439" y="1386037"/>
            <a:ext cx="5538426" cy="497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>
            <a:spLocks noGrp="1"/>
          </p:cNvSpPr>
          <p:nvPr>
            <p:ph type="title"/>
          </p:nvPr>
        </p:nvSpPr>
        <p:spPr>
          <a:xfrm>
            <a:off x="9773921" y="478922"/>
            <a:ext cx="2214880" cy="84047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entury Gothic"/>
              <a:buNone/>
            </a:pPr>
            <a:r>
              <a:rPr lang="en-US">
                <a:solidFill>
                  <a:schemeClr val="accent4"/>
                </a:solidFill>
              </a:rPr>
              <a:t>Math</a:t>
            </a:r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dt" idx="10"/>
          </p:nvPr>
        </p:nvSpPr>
        <p:spPr>
          <a:xfrm>
            <a:off x="634998" y="6356350"/>
            <a:ext cx="52565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ServeMinnesota. All Rights Reserved.</a:t>
            </a:r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sldNum" idx="12"/>
          </p:nvPr>
        </p:nvSpPr>
        <p:spPr>
          <a:xfrm>
            <a:off x="124591" y="6356350"/>
            <a:ext cx="4213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84" name="Google Shape;184;p14"/>
          <p:cNvSpPr txBox="1"/>
          <p:nvPr/>
        </p:nvSpPr>
        <p:spPr>
          <a:xfrm>
            <a:off x="634997" y="478922"/>
            <a:ext cx="11566527" cy="78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entury Gothic"/>
              <a:buNone/>
            </a:pPr>
            <a:r>
              <a:rPr lang="en-US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Recent Recognition</a:t>
            </a:r>
            <a:endParaRPr sz="28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14"/>
          <p:cNvSpPr txBox="1"/>
          <p:nvPr/>
        </p:nvSpPr>
        <p:spPr>
          <a:xfrm>
            <a:off x="223520" y="1635760"/>
            <a:ext cx="1150112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Corps won the F. M. Kirby Prize for Scaling Social Impact, an international competition. The Kirby Prize comes through the Fuqua School of Business at Duke University.</a:t>
            </a:r>
          </a:p>
          <a:p>
            <a:pPr marL="457200" lvl="8" indent="-457200"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$100,000 prize which will be used toward creation of an assessment for grades 4-8 that more closely aligns with the skills Math Corps addresses. </a:t>
            </a:r>
            <a:endParaRPr dirty="0"/>
          </a:p>
          <a:p>
            <a:pPr marL="457200" indent="-457200"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Math Corps and Reading Corps were recognized by the Annenberg Institute's National Student Support Accelerator as proven high dosage tutoring programs that are effective and replicable.</a:t>
            </a:r>
            <a:endParaRPr sz="2800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0500-1A64-4056-A0A3-B3030AD6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PreK-Grade 8 Math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AE626-CE5E-4C36-AFD8-66BC6CD3F3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Google Shape;190;p9">
            <a:extLst>
              <a:ext uri="{FF2B5EF4-FFF2-40B4-BE49-F238E27FC236}">
                <a16:creationId xmlns:a16="http://schemas.microsoft.com/office/drawing/2014/main" id="{9B00A1D2-D30D-4164-B875-16B4193805A6}"/>
              </a:ext>
            </a:extLst>
          </p:cNvPr>
          <p:cNvSpPr txBox="1">
            <a:spLocks/>
          </p:cNvSpPr>
          <p:nvPr/>
        </p:nvSpPr>
        <p:spPr>
          <a:xfrm>
            <a:off x="9773921" y="478922"/>
            <a:ext cx="2214880" cy="84047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entury Gothic"/>
              <a:buNone/>
              <a:defRPr sz="3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4"/>
              </a:buClr>
            </a:pPr>
            <a:r>
              <a:rPr lang="en-US">
                <a:solidFill>
                  <a:schemeClr val="accent4"/>
                </a:solidFill>
              </a:rPr>
              <a:t>Math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3759A-3B33-4146-9939-E4E51BC96ADB}"/>
              </a:ext>
            </a:extLst>
          </p:cNvPr>
          <p:cNvSpPr txBox="1"/>
          <p:nvPr/>
        </p:nvSpPr>
        <p:spPr>
          <a:xfrm>
            <a:off x="292359" y="1743376"/>
            <a:ext cx="384421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dk2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Integrated evidence-based numeracy learning activities into the former PreK Reading Program – now called Early Learning Corps.  </a:t>
            </a:r>
            <a:endParaRPr lang="en-US" sz="2000" b="1" dirty="0">
              <a:solidFill>
                <a:schemeClr val="dk2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US" sz="2000" b="1" dirty="0">
                <a:solidFill>
                  <a:schemeClr val="dk2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Why: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457200" lvl="0" indent="-457200">
              <a:buClr>
                <a:schemeClr val="dk2"/>
              </a:buClr>
              <a:buSzPct val="100000"/>
              <a:buFont typeface="Noto Sans Symbols"/>
              <a:buChar char="✔"/>
            </a:pPr>
            <a:r>
              <a:rPr lang="en-US" sz="2000" dirty="0">
                <a:solidFill>
                  <a:schemeClr val="dk2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Early numeracy is a foundation for future learning (even beyond math).  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457200" lvl="0" indent="-457200">
              <a:buClr>
                <a:schemeClr val="dk2"/>
              </a:buClr>
              <a:buSzPct val="100000"/>
              <a:buFont typeface="Noto Sans Symbols"/>
              <a:buChar char="✔"/>
            </a:pPr>
            <a:r>
              <a:rPr lang="en-US" sz="2000" dirty="0">
                <a:solidFill>
                  <a:schemeClr val="dk2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AmeriCorps in PreK settings are perfectly positioned to supported early numeracy development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78360-4E2E-46AD-AC53-8952DF570BD2}"/>
              </a:ext>
            </a:extLst>
          </p:cNvPr>
          <p:cNvSpPr txBox="1"/>
          <p:nvPr/>
        </p:nvSpPr>
        <p:spPr>
          <a:xfrm>
            <a:off x="4687077" y="1743375"/>
            <a:ext cx="31319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chemeClr val="dk2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Brand new AmeriCorps program to provide K-3 Math tutoring.</a:t>
            </a:r>
          </a:p>
          <a:p>
            <a:pPr lvl="0"/>
            <a:r>
              <a:rPr lang="en-US" sz="2000" b="1" dirty="0">
                <a:solidFill>
                  <a:schemeClr val="dk2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Why: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457200" lvl="0" indent="-457200">
              <a:buClr>
                <a:schemeClr val="dk2"/>
              </a:buClr>
              <a:buSzPct val="100000"/>
              <a:buFont typeface="Noto Sans Symbols"/>
              <a:buChar char="✔"/>
            </a:pPr>
            <a:r>
              <a:rPr lang="en-US" sz="2000" dirty="0">
                <a:solidFill>
                  <a:schemeClr val="dk2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Students who have a strong foundation in working with whole and rational numbers are better prepared for algebra.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457200" lvl="0" indent="-457200">
              <a:buClr>
                <a:schemeClr val="dk2"/>
              </a:buClr>
              <a:buSzPct val="100000"/>
              <a:buFont typeface="Noto Sans Symbols"/>
              <a:buChar char="✔"/>
            </a:pPr>
            <a:r>
              <a:rPr lang="en-US" sz="2000" dirty="0">
                <a:solidFill>
                  <a:schemeClr val="dk2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AmeriCorps members make great tutors.  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94B93-D8CD-4828-AA04-B2B34D5CA46C}"/>
              </a:ext>
            </a:extLst>
          </p:cNvPr>
          <p:cNvSpPr txBox="1"/>
          <p:nvPr/>
        </p:nvSpPr>
        <p:spPr>
          <a:xfrm>
            <a:off x="8369559" y="1743376"/>
            <a:ext cx="33403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en-US" sz="2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scaled and sustainable evidence-based math tutoring program.</a:t>
            </a:r>
          </a:p>
          <a:p>
            <a:pPr lvl="0">
              <a:buClr>
                <a:schemeClr val="dk2"/>
              </a:buClr>
              <a:buSzPts val="2800"/>
            </a:pPr>
            <a:endParaRPr lang="en-US" sz="20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US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Why:</a:t>
            </a:r>
            <a:endParaRPr lang="en-US" sz="2000" dirty="0"/>
          </a:p>
          <a:p>
            <a:pPr marL="457200" lvl="0" indent="-457200">
              <a:buClr>
                <a:schemeClr val="dk2"/>
              </a:buClr>
              <a:buSzPct val="100000"/>
              <a:buFont typeface="Noto Sans Symbols"/>
              <a:buChar char="✔"/>
            </a:pPr>
            <a:r>
              <a:rPr lang="en-US" sz="2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who have a strong foundation in working with whole and rational numbers are better prepared for algebra.</a:t>
            </a:r>
            <a:endParaRPr lang="en-US" sz="2000" dirty="0"/>
          </a:p>
          <a:p>
            <a:pPr marL="457200" lvl="0" indent="-457200">
              <a:buClr>
                <a:schemeClr val="dk2"/>
              </a:buClr>
              <a:buSzPct val="100000"/>
              <a:buFont typeface="Noto Sans Symbols"/>
              <a:buChar char="✔"/>
            </a:pPr>
            <a:r>
              <a:rPr lang="en-US" sz="20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AmeriCorps members make great tutors.  </a:t>
            </a:r>
            <a:endParaRPr lang="en-US" sz="2000" dirty="0"/>
          </a:p>
          <a:p>
            <a:pPr marL="457200" lvl="0" indent="-457200">
              <a:buClr>
                <a:schemeClr val="dk2"/>
              </a:buClr>
              <a:buSzPts val="2800"/>
              <a:buFont typeface="Noto Sans Symbols"/>
              <a:buChar char="✔"/>
            </a:pPr>
            <a:endParaRPr lang="en-US" b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2F289-9779-4DED-8154-7E7AB6C60576}"/>
              </a:ext>
            </a:extLst>
          </p:cNvPr>
          <p:cNvSpPr txBox="1"/>
          <p:nvPr/>
        </p:nvSpPr>
        <p:spPr>
          <a:xfrm>
            <a:off x="292359" y="1319399"/>
            <a:ext cx="3646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Early Numeracy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C9E4E-3B50-418E-8B88-8A64D0FA6AB9}"/>
              </a:ext>
            </a:extLst>
          </p:cNvPr>
          <p:cNvSpPr txBox="1"/>
          <p:nvPr/>
        </p:nvSpPr>
        <p:spPr>
          <a:xfrm>
            <a:off x="4640424" y="1332469"/>
            <a:ext cx="37322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K-3 Math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1FA09-4429-4F42-9606-1E23B6AC223F}"/>
              </a:ext>
            </a:extLst>
          </p:cNvPr>
          <p:cNvSpPr txBox="1"/>
          <p:nvPr/>
        </p:nvSpPr>
        <p:spPr>
          <a:xfrm>
            <a:off x="8369559" y="1332469"/>
            <a:ext cx="37322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4-8 Math</a:t>
            </a:r>
          </a:p>
        </p:txBody>
      </p:sp>
    </p:spTree>
    <p:extLst>
      <p:ext uri="{BB962C8B-B14F-4D97-AF65-F5344CB8AC3E}">
        <p14:creationId xmlns:p14="http://schemas.microsoft.com/office/powerpoint/2010/main" val="2896610860"/>
      </p:ext>
    </p:extLst>
  </p:cSld>
  <p:clrMapOvr>
    <a:masterClrMapping/>
  </p:clrMapOvr>
</p:sld>
</file>

<file path=ppt/theme/theme1.xml><?xml version="1.0" encoding="utf-8"?>
<a:theme xmlns:a="http://schemas.openxmlformats.org/drawingml/2006/main" name="Teal">
  <a:themeElements>
    <a:clrScheme name="ServeMN 1">
      <a:dk1>
        <a:srgbClr val="717B82"/>
      </a:dk1>
      <a:lt1>
        <a:srgbClr val="FFFFFF"/>
      </a:lt1>
      <a:dk2>
        <a:srgbClr val="2CC3B6"/>
      </a:dk2>
      <a:lt2>
        <a:srgbClr val="FFF4D2"/>
      </a:lt2>
      <a:accent1>
        <a:srgbClr val="2CC3B6"/>
      </a:accent1>
      <a:accent2>
        <a:srgbClr val="FF9F24"/>
      </a:accent2>
      <a:accent3>
        <a:srgbClr val="FFD949"/>
      </a:accent3>
      <a:accent4>
        <a:srgbClr val="3B2B93"/>
      </a:accent4>
      <a:accent5>
        <a:srgbClr val="FD2F32"/>
      </a:accent5>
      <a:accent6>
        <a:srgbClr val="1550ED"/>
      </a:accent6>
      <a:hlink>
        <a:srgbClr val="1550ED"/>
      </a:hlink>
      <a:folHlink>
        <a:srgbClr val="717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538</Words>
  <Application>Microsoft Office PowerPoint</Application>
  <PresentationFormat>Widescreen</PresentationFormat>
  <Paragraphs>97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Calibri</vt:lpstr>
      <vt:lpstr>Noto Sans Symbols</vt:lpstr>
      <vt:lpstr>Teal</vt:lpstr>
      <vt:lpstr>Math Corps A Strategic Initiative of ServeMinnesota.</vt:lpstr>
      <vt:lpstr>Who We Are.</vt:lpstr>
      <vt:lpstr>Making an Impact</vt:lpstr>
      <vt:lpstr>Domains of Educational Innovation</vt:lpstr>
      <vt:lpstr>Math Scores Before and During the Pandemic</vt:lpstr>
      <vt:lpstr>Why Math Corps?</vt:lpstr>
      <vt:lpstr>Star Math Growth</vt:lpstr>
      <vt:lpstr>Math</vt:lpstr>
      <vt:lpstr>PreK-Grade 8 Math</vt:lpstr>
      <vt:lpstr>Math Corps A Strategic Initiative of ServeMinnesota.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Corps A Strategic Initiative of ServeMinnesota.</dc:title>
  <dc:creator>Abby Hill</dc:creator>
  <cp:lastModifiedBy>Lisa Winkler</cp:lastModifiedBy>
  <cp:revision>13</cp:revision>
  <dcterms:created xsi:type="dcterms:W3CDTF">2021-07-13T18:06:24Z</dcterms:created>
  <dcterms:modified xsi:type="dcterms:W3CDTF">2022-03-08T18:00:15Z</dcterms:modified>
</cp:coreProperties>
</file>