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5" r:id="rId3"/>
    <p:sldId id="269" r:id="rId4"/>
    <p:sldId id="268" r:id="rId5"/>
    <p:sldId id="308" r:id="rId6"/>
    <p:sldId id="276" r:id="rId7"/>
    <p:sldId id="272" r:id="rId8"/>
    <p:sldId id="275" r:id="rId9"/>
    <p:sldId id="270" r:id="rId10"/>
    <p:sldId id="271" r:id="rId11"/>
    <p:sldId id="273" r:id="rId12"/>
    <p:sldId id="310" r:id="rId13"/>
    <p:sldId id="27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04286B"/>
    <a:srgbClr val="EEECE1"/>
    <a:srgbClr val="D7D7D7"/>
    <a:srgbClr val="E1E1E1"/>
    <a:srgbClr val="EBEBEB"/>
    <a:srgbClr val="F5F5E1"/>
    <a:srgbClr val="F5F5D2"/>
    <a:srgbClr val="F0F0F0"/>
    <a:srgbClr val="042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Senate Education Finance Committee</a:t>
            </a:r>
          </a:p>
          <a:p>
            <a:r>
              <a:rPr lang="en-US" dirty="0"/>
              <a:t>April 4,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Office of the Legislative Auditor</a:t>
            </a:r>
          </a:p>
          <a:p>
            <a:fld id="{7407B302-74A1-4400-98D8-938C4A79FB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72894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Grantee Oversight</a:t>
            </a:r>
          </a:p>
        </p:txBody>
      </p:sp>
    </p:spTree>
    <p:extLst>
      <p:ext uri="{BB962C8B-B14F-4D97-AF65-F5344CB8AC3E}">
        <p14:creationId xmlns:p14="http://schemas.microsoft.com/office/powerpoint/2010/main" val="96508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11E22-7F72-474F-A492-E13A15C17622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DBCA7-3692-402F-AFFC-87FB8C879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Color 238-236-225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DBCA7-3692-402F-AFFC-87FB8C8791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12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5DBCA7-3692-402F-AFFC-87FB8C8791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2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Summer Food Program </a:t>
            </a:r>
          </a:p>
          <a:p>
            <a:pPr lvl="1"/>
            <a:r>
              <a:rPr lang="en-US" dirty="0"/>
              <a:t>March 26, 2020 - August 31, 2020</a:t>
            </a:r>
          </a:p>
          <a:p>
            <a:pPr lvl="2"/>
            <a:r>
              <a:rPr lang="en-US" dirty="0"/>
              <a:t>Monitoring onsite at least once during the first four weeks operation </a:t>
            </a:r>
          </a:p>
          <a:p>
            <a:pPr lvl="2"/>
            <a:r>
              <a:rPr lang="en-US" dirty="0"/>
              <a:t>Annual reviews for new sponsors</a:t>
            </a:r>
          </a:p>
          <a:p>
            <a:r>
              <a:rPr lang="en-US" dirty="0"/>
              <a:t>Child and Adult Care Food Program</a:t>
            </a:r>
          </a:p>
          <a:p>
            <a:pPr lvl="1"/>
            <a:r>
              <a:rPr lang="en-US" dirty="0"/>
              <a:t>March 26, 2020 – August 31, 2020</a:t>
            </a:r>
          </a:p>
          <a:p>
            <a:pPr lvl="2"/>
            <a:r>
              <a:rPr lang="en-US" dirty="0"/>
              <a:t>Monitoring must be done onsite</a:t>
            </a:r>
          </a:p>
          <a:p>
            <a:pPr lvl="1"/>
            <a:r>
              <a:rPr lang="en-US" dirty="0"/>
              <a:t>April 24, 2020 – August 31, 2020</a:t>
            </a:r>
          </a:p>
          <a:p>
            <a:pPr lvl="2"/>
            <a:r>
              <a:rPr lang="en-US" dirty="0"/>
              <a:t>Scheduled visits at no less than three year intervals </a:t>
            </a:r>
          </a:p>
          <a:p>
            <a:pPr lvl="2"/>
            <a:r>
              <a:rPr lang="en-US" dirty="0"/>
              <a:t>Annually review at least 33.3 percent of all institutions with 15 percent unannounced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5DBCA7-3692-402F-AFFC-87FB8C8791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28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Summer Food Program </a:t>
            </a:r>
          </a:p>
          <a:p>
            <a:pPr lvl="1"/>
            <a:r>
              <a:rPr lang="en-US" dirty="0"/>
              <a:t>March 26, 2020 - August 31, 2020</a:t>
            </a:r>
          </a:p>
          <a:p>
            <a:pPr lvl="2"/>
            <a:r>
              <a:rPr lang="en-US" dirty="0"/>
              <a:t>Monitoring onsite at least once during the first four weeks operation </a:t>
            </a:r>
          </a:p>
          <a:p>
            <a:pPr lvl="2"/>
            <a:r>
              <a:rPr lang="en-US" dirty="0"/>
              <a:t>Annual reviews for new sponsors</a:t>
            </a:r>
          </a:p>
          <a:p>
            <a:r>
              <a:rPr lang="en-US" dirty="0"/>
              <a:t>Child and Adult Care Food Program</a:t>
            </a:r>
          </a:p>
          <a:p>
            <a:pPr lvl="1"/>
            <a:r>
              <a:rPr lang="en-US" dirty="0"/>
              <a:t>March 26, 2020 – August 31, 2020</a:t>
            </a:r>
          </a:p>
          <a:p>
            <a:pPr lvl="2"/>
            <a:r>
              <a:rPr lang="en-US" dirty="0"/>
              <a:t>Monitoring must be done onsite</a:t>
            </a:r>
          </a:p>
          <a:p>
            <a:pPr lvl="1"/>
            <a:r>
              <a:rPr lang="en-US" dirty="0"/>
              <a:t>April 24, 2020 – August 31, 2020</a:t>
            </a:r>
          </a:p>
          <a:p>
            <a:pPr lvl="2"/>
            <a:r>
              <a:rPr lang="en-US" dirty="0"/>
              <a:t>Scheduled visits at no less than three year intervals </a:t>
            </a:r>
          </a:p>
          <a:p>
            <a:pPr lvl="2"/>
            <a:r>
              <a:rPr lang="en-US" dirty="0"/>
              <a:t>Annually review at least 33.3 percent of all institutions with 15 percent unannounced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5DBCA7-3692-402F-AFFC-87FB8C8791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6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01912"/>
            <a:ext cx="11125200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10" name="TextBox 9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835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4286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01912"/>
            <a:ext cx="11125200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10" name="TextBox 9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096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01912"/>
            <a:ext cx="11125200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10" name="TextBox 9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635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b="1" kern="1200" dirty="0">
                <a:solidFill>
                  <a:srgbClr val="04286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01912"/>
            <a:ext cx="11125200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11" name="TextBox 10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257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01912"/>
            <a:ext cx="11125200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13" name="TextBox 12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824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b="1" kern="1200" dirty="0">
                <a:solidFill>
                  <a:srgbClr val="04286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01912"/>
            <a:ext cx="11125200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9" name="TextBox 8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81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01912"/>
            <a:ext cx="11125200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8" name="TextBox 7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2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01912"/>
            <a:ext cx="11125200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11" name="TextBox 10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003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01912"/>
            <a:ext cx="11125200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11" name="TextBox 10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957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01912"/>
            <a:ext cx="11125200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10" name="TextBox 9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200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4400" b="1" kern="1200" dirty="0">
          <a:solidFill>
            <a:srgbClr val="04286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1981201"/>
            <a:ext cx="10515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>
                <a:solidFill>
                  <a:srgbClr val="042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Grantee Oversight: </a:t>
            </a:r>
          </a:p>
          <a:p>
            <a:r>
              <a:rPr lang="en-US" sz="3800" b="1" i="1" dirty="0">
                <a:solidFill>
                  <a:srgbClr val="042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Audit Requirements, COVID-19 Waivers, and State Policies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19200" y="3314700"/>
            <a:ext cx="8106508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4, 2022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53600" y="6356351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FDAC31-C97D-4531-B63B-DAD1A88064B0}" type="slidenum">
              <a:rPr lang="en-US" smtClean="0"/>
              <a:pPr/>
              <a:t>1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304800"/>
            <a:ext cx="11430000" cy="0"/>
          </a:xfrm>
          <a:prstGeom prst="line">
            <a:avLst/>
          </a:prstGeom>
          <a:ln w="63500">
            <a:solidFill>
              <a:srgbClr val="0428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57200"/>
            <a:ext cx="304800" cy="400110"/>
          </a:xfrm>
          <a:prstGeom prst="rect">
            <a:avLst/>
          </a:prstGeom>
          <a:solidFill>
            <a:srgbClr val="04286B"/>
          </a:solidFill>
          <a:ln w="15875">
            <a:solidFill>
              <a:srgbClr val="EEECE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dirty="0">
              <a:solidFill>
                <a:srgbClr val="EEECE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57200"/>
            <a:ext cx="304800" cy="400110"/>
          </a:xfrm>
          <a:prstGeom prst="rect">
            <a:avLst/>
          </a:prstGeom>
          <a:solidFill>
            <a:srgbClr val="04286B"/>
          </a:solidFill>
          <a:ln w="15875">
            <a:solidFill>
              <a:srgbClr val="EEECE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b="1" dirty="0">
              <a:solidFill>
                <a:srgbClr val="EEECE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57200"/>
            <a:ext cx="304800" cy="400110"/>
          </a:xfrm>
          <a:prstGeom prst="rect">
            <a:avLst/>
          </a:prstGeom>
          <a:solidFill>
            <a:srgbClr val="04286B"/>
          </a:solidFill>
          <a:ln w="15875">
            <a:solidFill>
              <a:srgbClr val="EEECE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dirty="0">
              <a:solidFill>
                <a:srgbClr val="EEECE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381000"/>
            <a:ext cx="403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28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the Legislative Auditor</a:t>
            </a:r>
          </a:p>
          <a:p>
            <a:r>
              <a:rPr lang="en-US" sz="1200" dirty="0">
                <a:solidFill>
                  <a:srgbClr val="04286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of Minnesota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161BB63-87A8-4761-9CFF-2E6DD5B5D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D1F7BF5-AE18-4D25-9A8D-0E14CF0DC719}"/>
              </a:ext>
            </a:extLst>
          </p:cNvPr>
          <p:cNvSpPr txBox="1">
            <a:spLocks/>
          </p:cNvSpPr>
          <p:nvPr/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FDAC31-C97D-4531-B63B-DAD1A88064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62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BE17-04D8-4302-AA6C-5A65E8013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54" y="457200"/>
            <a:ext cx="10972800" cy="868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Federal Waivers for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Subrecipient Monitoring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95D1-67C4-45F2-AA80-8B3146647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MDE not required to: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Monitor onsite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Annual review of subrecipient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56559DE-470A-4060-A4EC-96E885DB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AAB610-B67C-45DF-B3CF-4FA9EA3D8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9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A869-9C0A-451B-ACAF-81B919AE9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156" y="457200"/>
            <a:ext cx="10972800" cy="868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in Funding for SFSP and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CACFP at MDE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485D66-7F6D-437F-A1E3-3DD6F7E50A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881346"/>
              </p:ext>
            </p:extLst>
          </p:nvPr>
        </p:nvGraphicFramePr>
        <p:xfrm>
          <a:off x="609600" y="1600200"/>
          <a:ext cx="9982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3528">
                  <a:extLst>
                    <a:ext uri="{9D8B030D-6E8A-4147-A177-3AD203B41FA5}">
                      <a16:colId xmlns:a16="http://schemas.microsoft.com/office/drawing/2014/main" val="2957402954"/>
                    </a:ext>
                  </a:extLst>
                </a:gridCol>
                <a:gridCol w="2403122">
                  <a:extLst>
                    <a:ext uri="{9D8B030D-6E8A-4147-A177-3AD203B41FA5}">
                      <a16:colId xmlns:a16="http://schemas.microsoft.com/office/drawing/2014/main" val="2411594759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1140240298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749588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Federal Expenditures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$158 million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$736 million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628663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lvl="1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Grants, Aids, and Subsidies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$156 million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$734 million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506027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lvl="2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Grants, Aids, and Subsidies to NGOs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$72 million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$324 million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836357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lvl="3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Feeding Our Future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$4.8 million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$140 million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337701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5AFF7-2DEB-433E-99E3-FFBBBCA7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717ED-893E-4342-8603-494203D2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43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BE17-04D8-4302-AA6C-5A65E801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Mitigation for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95D1-67C4-45F2-AA80-8B3146647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Robust monitoring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Obtaining and reviewing documentation 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Observing performance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Office of Grants Management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Required visits in person or by phone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reconciliation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assessment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56559DE-470A-4060-A4EC-96E885DB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8CC9318-A3B7-4589-AFD5-32CA63FA7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56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83FF-E0FC-49B6-A722-68868998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Mitigation for the Legislature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D0D49-7B48-426F-B6BB-98205040C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Clear purpose for a grant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Refrain from naming grant recipients in law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monitoring requirements</a:t>
            </a:r>
          </a:p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43A2B61-BD86-48A2-82DB-BF928057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316625B-53F5-46AC-897A-B8B0AB0C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94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066800" y="1371600"/>
            <a:ext cx="9982200" cy="1482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spcAft>
                <a:spcPts val="1200"/>
              </a:spcAft>
            </a:pPr>
            <a:r>
              <a:rPr lang="en-US" sz="2400" b="1" i="1" dirty="0">
                <a:solidFill>
                  <a:srgbClr val="04286B"/>
                </a:solidFill>
              </a:rPr>
              <a:t>Grantee Oversight: </a:t>
            </a:r>
          </a:p>
          <a:p>
            <a:pPr algn="ctr"/>
            <a:r>
              <a:rPr lang="en-US" sz="2400" b="1" i="1" dirty="0">
                <a:solidFill>
                  <a:srgbClr val="04286B"/>
                </a:solidFill>
              </a:rPr>
              <a:t>Single Audit Requirements, COVID-19 Waivers, and State Policies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4038600" y="2895601"/>
            <a:ext cx="4343400" cy="565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srgbClr val="04286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www.auditor.leg.state.mn.us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15" name="TextBox 14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231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>
                <a:solidFill>
                  <a:srgbClr val="04286B"/>
                </a:solidFill>
              </a:rPr>
              <a:t>Federal Single Audit - Purpose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9" name="TextBox 8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6858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Audit Act of 1984</a:t>
            </a:r>
          </a:p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 audit requirements of:</a:t>
            </a:r>
          </a:p>
          <a:p>
            <a:pPr marL="1371600" lvl="2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</a:p>
          <a:p>
            <a:pPr marL="1371600" lvl="2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governments</a:t>
            </a:r>
          </a:p>
          <a:p>
            <a:pPr marL="1371600" lvl="2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tribal governments </a:t>
            </a:r>
          </a:p>
          <a:p>
            <a:pPr algn="l">
              <a:spcAft>
                <a:spcPts val="60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86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76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>
                <a:solidFill>
                  <a:srgbClr val="04286B"/>
                </a:solidFill>
              </a:rPr>
              <a:t>Federal Single Audit – Programs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85800" y="1112837"/>
            <a:ext cx="853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federal programs, over a federally established threshold, are subject to audit</a:t>
            </a:r>
          </a:p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federal programs over $30 million are audited every three years</a:t>
            </a:r>
          </a:p>
          <a:p>
            <a:pPr marL="1371600" lvl="2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Minnesota Department of Education </a:t>
            </a:r>
          </a:p>
          <a:p>
            <a:pPr marL="1828800" lvl="3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and Adult Care Food Program (CACFP)</a:t>
            </a:r>
          </a:p>
          <a:p>
            <a:pPr marL="1828800" lvl="3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Nutrition Cluster </a:t>
            </a:r>
          </a:p>
          <a:p>
            <a:pPr marL="2286000" lvl="4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Food Service Program for Children (SFSP)</a:t>
            </a:r>
          </a:p>
          <a:p>
            <a:pPr lvl="1" algn="l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6301913"/>
            <a:ext cx="1237224" cy="400110"/>
            <a:chOff x="0" y="6301913"/>
            <a:chExt cx="1237224" cy="400110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0" y="6301913"/>
              <a:ext cx="412408" cy="400110"/>
            </a:xfrm>
            <a:prstGeom prst="rect">
              <a:avLst/>
            </a:prstGeom>
            <a:solidFill>
              <a:srgbClr val="04286B"/>
            </a:solidFill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412408" y="6301913"/>
              <a:ext cx="412408" cy="400110"/>
            </a:xfrm>
            <a:prstGeom prst="rect">
              <a:avLst/>
            </a:prstGeom>
            <a:solidFill>
              <a:srgbClr val="04286B"/>
            </a:solidFill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824816" y="6301913"/>
              <a:ext cx="412408" cy="400110"/>
            </a:xfrm>
            <a:prstGeom prst="rect">
              <a:avLst/>
            </a:prstGeom>
            <a:solidFill>
              <a:srgbClr val="04286B"/>
            </a:solidFill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951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7224" y="6299687"/>
            <a:ext cx="10893154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20345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>
                <a:solidFill>
                  <a:srgbClr val="04286B"/>
                </a:solidFill>
              </a:rPr>
              <a:t>Federal Single Audit – Audit Testing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85800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compliance requirements</a:t>
            </a:r>
          </a:p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of 6 requirements selected by federal agencies each year </a:t>
            </a:r>
          </a:p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control and compliance testing </a:t>
            </a:r>
          </a:p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 on all prior audit findings</a:t>
            </a:r>
          </a:p>
          <a:p>
            <a:pPr marL="914400" lvl="1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6301913"/>
            <a:ext cx="1237224" cy="400110"/>
            <a:chOff x="0" y="6301913"/>
            <a:chExt cx="1237224" cy="400110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0" y="6301913"/>
              <a:ext cx="412408" cy="400110"/>
            </a:xfrm>
            <a:prstGeom prst="rect">
              <a:avLst/>
            </a:prstGeom>
            <a:solidFill>
              <a:srgbClr val="04286B"/>
            </a:solidFill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412408" y="6301913"/>
              <a:ext cx="412408" cy="400110"/>
            </a:xfrm>
            <a:prstGeom prst="rect">
              <a:avLst/>
            </a:prstGeom>
            <a:solidFill>
              <a:srgbClr val="04286B"/>
            </a:solidFill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824816" y="6301913"/>
              <a:ext cx="412408" cy="400110"/>
            </a:xfrm>
            <a:prstGeom prst="rect">
              <a:avLst/>
            </a:prstGeom>
            <a:solidFill>
              <a:srgbClr val="04286B"/>
            </a:solidFill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939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6301913"/>
            <a:ext cx="1237224" cy="400110"/>
            <a:chOff x="7257" y="6324600"/>
            <a:chExt cx="914400" cy="400110"/>
          </a:xfrm>
          <a:solidFill>
            <a:srgbClr val="04286B"/>
          </a:solidFill>
        </p:grpSpPr>
        <p:sp>
          <p:nvSpPr>
            <p:cNvPr id="9" name="TextBox 8"/>
            <p:cNvSpPr txBox="1"/>
            <p:nvPr userDrawn="1"/>
          </p:nvSpPr>
          <p:spPr>
            <a:xfrm>
              <a:off x="72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3120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616857" y="6324600"/>
              <a:ext cx="304800" cy="400110"/>
            </a:xfrm>
            <a:prstGeom prst="rect">
              <a:avLst/>
            </a:prstGeom>
            <a:grpFill/>
            <a:ln w="15875">
              <a:solidFill>
                <a:srgbClr val="EEECE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EEECE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b="1" dirty="0">
                <a:solidFill>
                  <a:srgbClr val="EEECE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685800" y="1143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77E3874-E5C9-4EE2-ACCE-1F2766E4C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41781"/>
              </p:ext>
            </p:extLst>
          </p:nvPr>
        </p:nvGraphicFramePr>
        <p:xfrm>
          <a:off x="457199" y="1055439"/>
          <a:ext cx="11125201" cy="51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1476971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71439077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87531095"/>
                    </a:ext>
                  </a:extLst>
                </a:gridCol>
              </a:tblGrid>
              <a:tr h="698478"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Summer Food Service Program </a:t>
                      </a: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Children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28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and Adult Care </a:t>
                      </a: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Program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28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783559"/>
                  </a:ext>
                </a:extLst>
              </a:tr>
              <a:tr h="610336">
                <a:tc>
                  <a:txBody>
                    <a:bodyPr/>
                    <a:lstStyle/>
                    <a:p>
                      <a:pPr marL="914400" lvl="1" indent="-4572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 allowed or unallowed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 lvl="1" indent="-4572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 allowed or unallowed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4365485"/>
                  </a:ext>
                </a:extLst>
              </a:tr>
              <a:tr h="610336">
                <a:tc>
                  <a:txBody>
                    <a:bodyPr/>
                    <a:lstStyle/>
                    <a:p>
                      <a:pPr marL="914400" lvl="1" indent="-4572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Allowable costs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Allowable costs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7373556"/>
                  </a:ext>
                </a:extLst>
              </a:tr>
              <a:tr h="610336">
                <a:tc>
                  <a:txBody>
                    <a:bodyPr/>
                    <a:lstStyle/>
                    <a:p>
                      <a:pPr marL="914400" lvl="1" indent="-4572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management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management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270625"/>
                  </a:ext>
                </a:extLst>
              </a:tr>
              <a:tr h="610336">
                <a:tc>
                  <a:txBody>
                    <a:bodyPr/>
                    <a:lstStyle/>
                    <a:p>
                      <a:pPr marL="914400" lvl="1" indent="-4572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Eligibility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Eligibility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433324"/>
                  </a:ext>
                </a:extLst>
              </a:tr>
              <a:tr h="610336">
                <a:tc>
                  <a:txBody>
                    <a:bodyPr/>
                    <a:lstStyle/>
                    <a:p>
                      <a:pPr marL="914400" lvl="1" indent="-4572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Procurement, suspension, and debarment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Procurement, suspension, and debarment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3293482"/>
                  </a:ext>
                </a:extLst>
              </a:tr>
              <a:tr h="610336">
                <a:tc>
                  <a:txBody>
                    <a:bodyPr/>
                    <a:lstStyle/>
                    <a:p>
                      <a:pPr marL="914400" lvl="1" indent="-4572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tests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tests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18661710"/>
                  </a:ext>
                </a:extLst>
              </a:tr>
              <a:tr h="610336">
                <a:tc>
                  <a:txBody>
                    <a:bodyPr/>
                    <a:lstStyle/>
                    <a:p>
                      <a:pPr marL="914400" lvl="1" indent="-457200" algn="l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income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Subrecipient monitoring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6826497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9270DDE2-C3F5-459A-B828-48F5B65102EB}"/>
              </a:ext>
            </a:extLst>
          </p:cNvPr>
          <p:cNvSpPr txBox="1">
            <a:spLocks/>
          </p:cNvSpPr>
          <p:nvPr/>
        </p:nvSpPr>
        <p:spPr>
          <a:xfrm>
            <a:off x="533400" y="220345"/>
            <a:ext cx="10972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>
                <a:solidFill>
                  <a:srgbClr val="04286B"/>
                </a:solidFill>
              </a:rPr>
              <a:t>Audit Requirements for MDE Food Programs</a:t>
            </a:r>
          </a:p>
        </p:txBody>
      </p:sp>
    </p:spTree>
    <p:extLst>
      <p:ext uri="{BB962C8B-B14F-4D97-AF65-F5344CB8AC3E}">
        <p14:creationId xmlns:p14="http://schemas.microsoft.com/office/powerpoint/2010/main" val="380699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5104-CEE0-4A65-A559-8A897A19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Subrecipient Monitoring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7333D-2FF4-43A9-8766-0F7D00867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the award and applicable requirements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Evaluate risk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Monitor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24333-6111-4282-83BA-F67C10155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6663" y="6302375"/>
            <a:ext cx="10802937" cy="401638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3616F0-F305-4E1D-A5BD-9C438E07F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27528-C31D-445D-A950-923C74A77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Subrecipient Monitoring Testing at MDE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D1424-8586-4517-8FA3-910137928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6018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Summer Food Service Program for Children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Child and Audit Care Food Program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754499A-B4FE-4EE3-9B8C-9320FD94D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51780"/>
              </p:ext>
            </p:extLst>
          </p:nvPr>
        </p:nvGraphicFramePr>
        <p:xfrm>
          <a:off x="1066800" y="17526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058853232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102730418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6645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Year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 of Subrecipient Monitoring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 Performed By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92804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245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required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0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required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7575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C88AB7-22AD-44ED-8A8C-4CC07D6B9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034764"/>
              </p:ext>
            </p:extLst>
          </p:nvPr>
        </p:nvGraphicFramePr>
        <p:xfrm>
          <a:off x="1066800" y="4244347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058853232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1027304180"/>
                    </a:ext>
                  </a:extLst>
                </a:gridCol>
                <a:gridCol w="2412999">
                  <a:extLst>
                    <a:ext uri="{9D8B030D-6E8A-4147-A177-3AD203B41FA5}">
                      <a16:colId xmlns:a16="http://schemas.microsoft.com/office/drawing/2014/main" val="36645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Year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 of Subrecipient Monitoring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 Performed By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92804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245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0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75751"/>
                  </a:ext>
                </a:extLst>
              </a:tr>
            </a:tbl>
          </a:graphicData>
        </a:graphic>
      </p:graphicFrame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8E02F0-72C9-4119-98A5-27CDAC1E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6DC7AED-0C1E-4335-80F1-295E8CB9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5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5011E-5E1B-4500-8DB5-B616C0A4D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07" y="457200"/>
            <a:ext cx="10972800" cy="868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MDE Subrecipient Monitoring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Findings 2020 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C529C-74FA-48AE-8235-0003CE6F3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Subrecipient single audits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31 of 74 single audits were not reviewed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0E9F770-6DB2-4D45-AA90-9E05E1953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A542EC2-306B-495E-BE5B-0B465D38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57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4E2C0-9C4A-460E-9CDE-5BA09F403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7655"/>
            <a:ext cx="10972800" cy="868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Risk Associated with the Pandemic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341C9-8CD2-444C-BEC7-E93A62272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Waivers to bypass normal controls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in funding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354E8CD-7CBA-40C8-8BA1-A1595BDAA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7224" y="6301912"/>
            <a:ext cx="10802376" cy="402336"/>
          </a:xfrm>
          <a:prstGeom prst="rect">
            <a:avLst/>
          </a:prstGeom>
          <a:gradFill flip="none" rotWithShape="1">
            <a:gsLst>
              <a:gs pos="48000">
                <a:srgbClr val="04286B"/>
              </a:gs>
              <a:gs pos="100000">
                <a:srgbClr val="EEECE1"/>
              </a:gs>
            </a:gsLst>
            <a:lin ang="0" scaled="1"/>
            <a:tileRect/>
          </a:gradFill>
          <a:ln w="15875">
            <a:solidFill>
              <a:srgbClr val="EEECE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F32DEC5-58C0-4A66-B449-F52D6A67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000" y="6339123"/>
            <a:ext cx="609600" cy="365125"/>
          </a:xfrm>
          <a:prstGeom prst="rect">
            <a:avLst/>
          </a:prstGeom>
        </p:spPr>
        <p:txBody>
          <a:bodyPr/>
          <a:lstStyle/>
          <a:p>
            <a:fld id="{7AFDAC31-C97D-4531-B63B-DAD1A88064B0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12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1691</TotalTime>
  <Words>630</Words>
  <Application>Microsoft Office PowerPoint</Application>
  <PresentationFormat>Widescreen</PresentationFormat>
  <Paragraphs>177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Subrecipient Monitoring Testing</vt:lpstr>
      <vt:lpstr>Subrecipient Monitoring Testing at MDE</vt:lpstr>
      <vt:lpstr>Key MDE Subrecipient Monitoring  Findings 2020 </vt:lpstr>
      <vt:lpstr>Increased Risk Associated with the Pandemic </vt:lpstr>
      <vt:lpstr>COVID-19 Federal Waivers for  Subrecipient Monitoring </vt:lpstr>
      <vt:lpstr>Increase in Funding for SFSP and  CACFP at MDE</vt:lpstr>
      <vt:lpstr>Risk Mitigation for Agencies</vt:lpstr>
      <vt:lpstr>Risk Mitigation for the Legislature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Randall</dc:creator>
  <cp:lastModifiedBy>Lori Leysen</cp:lastModifiedBy>
  <cp:revision>164</cp:revision>
  <dcterms:created xsi:type="dcterms:W3CDTF">2017-02-10T22:10:07Z</dcterms:created>
  <dcterms:modified xsi:type="dcterms:W3CDTF">2022-04-04T16:53:16Z</dcterms:modified>
</cp:coreProperties>
</file>