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256" r:id="rId2"/>
    <p:sldId id="262" r:id="rId3"/>
    <p:sldId id="278" r:id="rId4"/>
    <p:sldId id="263" r:id="rId5"/>
    <p:sldId id="279" r:id="rId6"/>
    <p:sldId id="280" r:id="rId7"/>
    <p:sldId id="268" r:id="rId8"/>
    <p:sldId id="271" r:id="rId9"/>
    <p:sldId id="272" r:id="rId10"/>
    <p:sldId id="274" r:id="rId11"/>
    <p:sldId id="269" r:id="rId1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87646" autoAdjust="0"/>
  </p:normalViewPr>
  <p:slideViewPr>
    <p:cSldViewPr snapToGrid="0" snapToObjects="1">
      <p:cViewPr varScale="1">
        <p:scale>
          <a:sx n="100" d="100"/>
          <a:sy n="100" d="100"/>
        </p:scale>
        <p:origin x="95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a:pPr>
            <a:r>
              <a:rPr lang="en-US" sz="1400" b="1" i="0" baseline="0" dirty="0"/>
              <a:t>Population % Increase</a:t>
            </a:r>
          </a:p>
          <a:p>
            <a:pPr algn="ctr">
              <a:defRPr/>
            </a:pPr>
            <a:r>
              <a:rPr lang="en-US" sz="1400" b="1" i="0" baseline="0" dirty="0"/>
              <a:t>from 2010-2040</a:t>
            </a:r>
          </a:p>
        </c:rich>
      </c:tx>
      <c:layout>
        <c:manualLayout>
          <c:xMode val="edge"/>
          <c:yMode val="edge"/>
          <c:x val="0.25034397154361088"/>
          <c:y val="4.9098808129654357E-2"/>
        </c:manualLayout>
      </c:layout>
      <c:overlay val="0"/>
    </c:title>
    <c:autoTitleDeleted val="0"/>
    <c:plotArea>
      <c:layout>
        <c:manualLayout>
          <c:layoutTarget val="inner"/>
          <c:xMode val="edge"/>
          <c:yMode val="edge"/>
          <c:x val="0.15047736086752461"/>
          <c:y val="0.23937677857045883"/>
          <c:w val="0.80638724896870295"/>
          <c:h val="0.48247690089174117"/>
        </c:manualLayout>
      </c:layout>
      <c:barChart>
        <c:barDir val="col"/>
        <c:grouping val="stacked"/>
        <c:varyColors val="0"/>
        <c:dLbls>
          <c:showLegendKey val="0"/>
          <c:showVal val="0"/>
          <c:showCatName val="0"/>
          <c:showSerName val="0"/>
          <c:showPercent val="0"/>
          <c:showBubbleSize val="0"/>
        </c:dLbls>
        <c:gapWidth val="149"/>
        <c:overlap val="100"/>
        <c:axId val="423932528"/>
        <c:axId val="423932920"/>
      </c:barChart>
      <c:catAx>
        <c:axId val="423932528"/>
        <c:scaling>
          <c:orientation val="minMax"/>
        </c:scaling>
        <c:delete val="0"/>
        <c:axPos val="b"/>
        <c:numFmt formatCode="General" sourceLinked="0"/>
        <c:majorTickMark val="none"/>
        <c:minorTickMark val="none"/>
        <c:tickLblPos val="nextTo"/>
        <c:txPr>
          <a:bodyPr/>
          <a:lstStyle/>
          <a:p>
            <a:pPr>
              <a:defRPr sz="1400"/>
            </a:pPr>
            <a:endParaRPr lang="en-US"/>
          </a:p>
        </c:txPr>
        <c:crossAx val="423932920"/>
        <c:crosses val="autoZero"/>
        <c:auto val="1"/>
        <c:lblAlgn val="ctr"/>
        <c:lblOffset val="100"/>
        <c:noMultiLvlLbl val="0"/>
      </c:catAx>
      <c:valAx>
        <c:axId val="423932920"/>
        <c:scaling>
          <c:orientation val="minMax"/>
        </c:scaling>
        <c:delete val="0"/>
        <c:axPos val="l"/>
        <c:majorGridlines/>
        <c:numFmt formatCode="0%" sourceLinked="0"/>
        <c:majorTickMark val="none"/>
        <c:minorTickMark val="none"/>
        <c:tickLblPos val="nextTo"/>
        <c:txPr>
          <a:bodyPr/>
          <a:lstStyle/>
          <a:p>
            <a:pPr>
              <a:defRPr sz="1200"/>
            </a:pPr>
            <a:endParaRPr lang="en-US"/>
          </a:p>
        </c:txPr>
        <c:crossAx val="42393252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66057A8-B15B-41C8-A679-8397607725EB}" type="datetimeFigureOut">
              <a:rPr lang="en-US" smtClean="0"/>
              <a:t>2/16/2021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CF91AB9-1BEC-47D0-9283-4150349F5D7A}" type="slidenum">
              <a:rPr lang="en-US" smtClean="0"/>
              <a:t>‹#›</a:t>
            </a:fld>
            <a:endParaRPr lang="en-US" dirty="0"/>
          </a:p>
        </p:txBody>
      </p:sp>
    </p:spTree>
    <p:extLst>
      <p:ext uri="{BB962C8B-B14F-4D97-AF65-F5344CB8AC3E}">
        <p14:creationId xmlns:p14="http://schemas.microsoft.com/office/powerpoint/2010/main" val="2833779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suburban transit. The Legislative Auditor determined that suburban transit agencies have established</a:t>
            </a:r>
          </a:p>
          <a:p>
            <a:r>
              <a:rPr lang="en-US" dirty="0"/>
              <a:t>themselves as </a:t>
            </a:r>
            <a:r>
              <a:rPr lang="en-US" b="1" dirty="0"/>
              <a:t>productive contributors to the regional transit system and have developed</a:t>
            </a:r>
          </a:p>
          <a:p>
            <a:r>
              <a:rPr lang="en-US" b="1" dirty="0"/>
              <a:t>close relationships with the communities they serve. </a:t>
            </a:r>
            <a:r>
              <a:rPr lang="en-US" dirty="0"/>
              <a:t>Suburban transit agencies have been</a:t>
            </a:r>
          </a:p>
          <a:p>
            <a:r>
              <a:rPr lang="en-US" dirty="0"/>
              <a:t>known for their innovations and the Legislative Auditor highlighted our pilot tests of new</a:t>
            </a:r>
          </a:p>
          <a:p>
            <a:r>
              <a:rPr lang="en-US" dirty="0"/>
              <a:t>approaches and technologies.</a:t>
            </a:r>
          </a:p>
        </p:txBody>
      </p:sp>
      <p:sp>
        <p:nvSpPr>
          <p:cNvPr id="4" name="Slide Number Placeholder 3"/>
          <p:cNvSpPr>
            <a:spLocks noGrp="1"/>
          </p:cNvSpPr>
          <p:nvPr>
            <p:ph type="sldNum" sz="quarter" idx="5"/>
          </p:nvPr>
        </p:nvSpPr>
        <p:spPr/>
        <p:txBody>
          <a:bodyPr/>
          <a:lstStyle/>
          <a:p>
            <a:fld id="{4CF91AB9-1BEC-47D0-9283-4150349F5D7A}" type="slidenum">
              <a:rPr lang="en-US" smtClean="0"/>
              <a:t>2</a:t>
            </a:fld>
            <a:endParaRPr lang="en-US" dirty="0"/>
          </a:p>
        </p:txBody>
      </p:sp>
    </p:spTree>
    <p:extLst>
      <p:ext uri="{BB962C8B-B14F-4D97-AF65-F5344CB8AC3E}">
        <p14:creationId xmlns:p14="http://schemas.microsoft.com/office/powerpoint/2010/main" val="2750254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Maple Grove: </a:t>
            </a:r>
            <a:r>
              <a:rPr lang="en-US" dirty="0"/>
              <a:t>During the pandemic, we also expanded our service to two food shelve locations outside the City of Maple Grove for no cost and we also will pick up grocery orders at local MG stores and bring them to the homes of seniors at no cost. </a:t>
            </a:r>
          </a:p>
          <a:p>
            <a:endParaRPr lang="en-US" dirty="0"/>
          </a:p>
        </p:txBody>
      </p:sp>
      <p:sp>
        <p:nvSpPr>
          <p:cNvPr id="4" name="Slide Number Placeholder 3"/>
          <p:cNvSpPr>
            <a:spLocks noGrp="1"/>
          </p:cNvSpPr>
          <p:nvPr>
            <p:ph type="sldNum" sz="quarter" idx="5"/>
          </p:nvPr>
        </p:nvSpPr>
        <p:spPr/>
        <p:txBody>
          <a:bodyPr/>
          <a:lstStyle/>
          <a:p>
            <a:fld id="{4CF91AB9-1BEC-47D0-9283-4150349F5D7A}" type="slidenum">
              <a:rPr lang="en-US" smtClean="0"/>
              <a:t>3</a:t>
            </a:fld>
            <a:endParaRPr lang="en-US" dirty="0"/>
          </a:p>
        </p:txBody>
      </p:sp>
    </p:spTree>
    <p:extLst>
      <p:ext uri="{BB962C8B-B14F-4D97-AF65-F5344CB8AC3E}">
        <p14:creationId xmlns:p14="http://schemas.microsoft.com/office/powerpoint/2010/main" val="2602531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Employment lifeline – </a:t>
            </a:r>
            <a:r>
              <a:rPr lang="en-US" b="1" dirty="0"/>
              <a:t>Connecting customers to employment centers in suburban</a:t>
            </a:r>
          </a:p>
          <a:p>
            <a:r>
              <a:rPr lang="en-US" b="1" dirty="0"/>
              <a:t>communities and the downtown areas is a top priority of suburban transit agencies.</a:t>
            </a:r>
          </a:p>
          <a:p>
            <a:r>
              <a:rPr lang="en-US" dirty="0"/>
              <a:t>Suburban transit agencies have the longest-serving reverse commutes, which have</a:t>
            </a:r>
          </a:p>
          <a:p>
            <a:r>
              <a:rPr lang="en-US" dirty="0"/>
              <a:t>connected residents in the core cities, including Cedar Riverside, to jobs in the</a:t>
            </a:r>
          </a:p>
          <a:p>
            <a:r>
              <a:rPr lang="en-US" dirty="0"/>
              <a:t>suburbs. According to Metropolitan forecasts, more new jobs are expected to be</a:t>
            </a:r>
          </a:p>
          <a:p>
            <a:r>
              <a:rPr lang="en-US" dirty="0"/>
              <a:t>located in suburban areas than the urban core in the next 30 years.</a:t>
            </a:r>
          </a:p>
          <a:p>
            <a:endParaRPr lang="en-US" dirty="0"/>
          </a:p>
        </p:txBody>
      </p:sp>
      <p:sp>
        <p:nvSpPr>
          <p:cNvPr id="4" name="Slide Number Placeholder 3"/>
          <p:cNvSpPr>
            <a:spLocks noGrp="1"/>
          </p:cNvSpPr>
          <p:nvPr>
            <p:ph type="sldNum" sz="quarter" idx="5"/>
          </p:nvPr>
        </p:nvSpPr>
        <p:spPr/>
        <p:txBody>
          <a:bodyPr/>
          <a:lstStyle/>
          <a:p>
            <a:fld id="{4CF91AB9-1BEC-47D0-9283-4150349F5D7A}" type="slidenum">
              <a:rPr lang="en-US" smtClean="0"/>
              <a:t>4</a:t>
            </a:fld>
            <a:endParaRPr lang="en-US" dirty="0"/>
          </a:p>
        </p:txBody>
      </p:sp>
    </p:spTree>
    <p:extLst>
      <p:ext uri="{BB962C8B-B14F-4D97-AF65-F5344CB8AC3E}">
        <p14:creationId xmlns:p14="http://schemas.microsoft.com/office/powerpoint/2010/main" val="2260155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91AB9-1BEC-47D0-9283-4150349F5D7A}" type="slidenum">
              <a:rPr lang="en-US" smtClean="0"/>
              <a:t>5</a:t>
            </a:fld>
            <a:endParaRPr lang="en-US" dirty="0"/>
          </a:p>
        </p:txBody>
      </p:sp>
    </p:spTree>
    <p:extLst>
      <p:ext uri="{BB962C8B-B14F-4D97-AF65-F5344CB8AC3E}">
        <p14:creationId xmlns:p14="http://schemas.microsoft.com/office/powerpoint/2010/main" val="2570454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91AB9-1BEC-47D0-9283-4150349F5D7A}" type="slidenum">
              <a:rPr lang="en-US" smtClean="0"/>
              <a:t>6</a:t>
            </a:fld>
            <a:endParaRPr lang="en-US" dirty="0"/>
          </a:p>
        </p:txBody>
      </p:sp>
    </p:spTree>
    <p:extLst>
      <p:ext uri="{BB962C8B-B14F-4D97-AF65-F5344CB8AC3E}">
        <p14:creationId xmlns:p14="http://schemas.microsoft.com/office/powerpoint/2010/main" val="697712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91AB9-1BEC-47D0-9283-4150349F5D7A}" type="slidenum">
              <a:rPr lang="en-US" smtClean="0"/>
              <a:t>7</a:t>
            </a:fld>
            <a:endParaRPr lang="en-US" dirty="0"/>
          </a:p>
        </p:txBody>
      </p:sp>
    </p:spTree>
    <p:extLst>
      <p:ext uri="{BB962C8B-B14F-4D97-AF65-F5344CB8AC3E}">
        <p14:creationId xmlns:p14="http://schemas.microsoft.com/office/powerpoint/2010/main" val="2339505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Acronyms. While suburban ridership has grown from 1 million passengers per year to more than 5</a:t>
            </a:r>
          </a:p>
          <a:p>
            <a:r>
              <a:rPr lang="en-US" dirty="0"/>
              <a:t>million passengers per year since the creation of the suburban transit agencies,</a:t>
            </a:r>
          </a:p>
          <a:p>
            <a:r>
              <a:rPr lang="en-US" dirty="0"/>
              <a:t>funding equity has remained an ongoing concern. A 2016 analysis by the Suburban</a:t>
            </a:r>
          </a:p>
          <a:p>
            <a:r>
              <a:rPr lang="en-US" dirty="0"/>
              <a:t>Transit Association found that </a:t>
            </a:r>
            <a:r>
              <a:rPr lang="en-US" b="1" dirty="0"/>
              <a:t>suburban communities were contributing more than 10</a:t>
            </a:r>
          </a:p>
          <a:p>
            <a:r>
              <a:rPr lang="en-US" b="1" dirty="0"/>
              <a:t>percent to the MVST funding formula but only receiving back under 4 percent of their</a:t>
            </a:r>
          </a:p>
          <a:p>
            <a:r>
              <a:rPr lang="en-US" b="1" dirty="0"/>
              <a:t>contribution.</a:t>
            </a:r>
            <a:endParaRPr lang="en-US" dirty="0"/>
          </a:p>
        </p:txBody>
      </p:sp>
      <p:sp>
        <p:nvSpPr>
          <p:cNvPr id="4" name="Slide Number Placeholder 3"/>
          <p:cNvSpPr>
            <a:spLocks noGrp="1"/>
          </p:cNvSpPr>
          <p:nvPr>
            <p:ph type="sldNum" sz="quarter" idx="5"/>
          </p:nvPr>
        </p:nvSpPr>
        <p:spPr/>
        <p:txBody>
          <a:bodyPr/>
          <a:lstStyle/>
          <a:p>
            <a:fld id="{4CF91AB9-1BEC-47D0-9283-4150349F5D7A}" type="slidenum">
              <a:rPr lang="en-US" smtClean="0"/>
              <a:t>8</a:t>
            </a:fld>
            <a:endParaRPr lang="en-US" dirty="0"/>
          </a:p>
        </p:txBody>
      </p:sp>
    </p:spTree>
    <p:extLst>
      <p:ext uri="{BB962C8B-B14F-4D97-AF65-F5344CB8AC3E}">
        <p14:creationId xmlns:p14="http://schemas.microsoft.com/office/powerpoint/2010/main" val="1510711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latin typeface="Avenir LT Pro 45 Book" panose="020B0502020203020204" pitchFamily="34" charset="0"/>
              </a:rPr>
              <a:t>A 2016 analysis found suburban communities were </a:t>
            </a:r>
            <a:r>
              <a:rPr lang="en-US" b="1" dirty="0">
                <a:latin typeface="Avenir LT Pro 45 Book" panose="020B0502020203020204" pitchFamily="34" charset="0"/>
              </a:rPr>
              <a:t>contributing more than 10 percent</a:t>
            </a:r>
            <a:r>
              <a:rPr lang="en-US" dirty="0">
                <a:latin typeface="Avenir LT Pro 45 Book" panose="020B0502020203020204" pitchFamily="34" charset="0"/>
              </a:rPr>
              <a:t> MVST funding formula but only </a:t>
            </a:r>
            <a:r>
              <a:rPr lang="en-US" b="1" dirty="0">
                <a:latin typeface="Avenir LT Pro 45 Book" panose="020B0502020203020204" pitchFamily="34" charset="0"/>
              </a:rPr>
              <a:t>receiving back under 4 percent</a:t>
            </a:r>
            <a:r>
              <a:rPr lang="en-US" dirty="0">
                <a:latin typeface="Avenir LT Pro 45 Book" panose="020B0502020203020204" pitchFamily="34" charset="0"/>
              </a:rPr>
              <a:t> of their contribution. </a:t>
            </a:r>
          </a:p>
          <a:p>
            <a:endParaRPr lang="en-US" dirty="0"/>
          </a:p>
        </p:txBody>
      </p:sp>
      <p:sp>
        <p:nvSpPr>
          <p:cNvPr id="4" name="Slide Number Placeholder 3"/>
          <p:cNvSpPr>
            <a:spLocks noGrp="1"/>
          </p:cNvSpPr>
          <p:nvPr>
            <p:ph type="sldNum" sz="quarter" idx="5"/>
          </p:nvPr>
        </p:nvSpPr>
        <p:spPr/>
        <p:txBody>
          <a:bodyPr/>
          <a:lstStyle/>
          <a:p>
            <a:fld id="{4CF91AB9-1BEC-47D0-9283-4150349F5D7A}" type="slidenum">
              <a:rPr lang="en-US" smtClean="0"/>
              <a:t>9</a:t>
            </a:fld>
            <a:endParaRPr lang="en-US" dirty="0"/>
          </a:p>
        </p:txBody>
      </p:sp>
    </p:spTree>
    <p:extLst>
      <p:ext uri="{BB962C8B-B14F-4D97-AF65-F5344CB8AC3E}">
        <p14:creationId xmlns:p14="http://schemas.microsoft.com/office/powerpoint/2010/main" val="2552487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DA047-1E29-584E-A774-166CC356A5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23ED28-898D-8F46-842F-357C8C5B6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07A5BD5-2891-FE4B-9DA7-E9E50C956B7F}"/>
              </a:ext>
            </a:extLst>
          </p:cNvPr>
          <p:cNvSpPr>
            <a:spLocks noGrp="1"/>
          </p:cNvSpPr>
          <p:nvPr>
            <p:ph type="dt" sz="half" idx="10"/>
          </p:nvPr>
        </p:nvSpPr>
        <p:spPr/>
        <p:txBody>
          <a:bodyPr/>
          <a:lstStyle/>
          <a:p>
            <a:fld id="{6853C46C-4F29-0E4D-B15E-AA5D128B0B4D}" type="datetimeFigureOut">
              <a:rPr lang="en-US" smtClean="0"/>
              <a:t>2/16/2021</a:t>
            </a:fld>
            <a:endParaRPr lang="en-US" dirty="0"/>
          </a:p>
        </p:txBody>
      </p:sp>
      <p:sp>
        <p:nvSpPr>
          <p:cNvPr id="5" name="Footer Placeholder 4">
            <a:extLst>
              <a:ext uri="{FF2B5EF4-FFF2-40B4-BE49-F238E27FC236}">
                <a16:creationId xmlns:a16="http://schemas.microsoft.com/office/drawing/2014/main" id="{146A504D-404C-4C4A-B81A-837560EE46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DF6142-1191-1246-ADA7-10D419AC18AE}"/>
              </a:ext>
            </a:extLst>
          </p:cNvPr>
          <p:cNvSpPr>
            <a:spLocks noGrp="1"/>
          </p:cNvSpPr>
          <p:nvPr>
            <p:ph type="sldNum" sz="quarter" idx="12"/>
          </p:nvPr>
        </p:nvSpPr>
        <p:spPr/>
        <p:txBody>
          <a:bodyPr/>
          <a:lstStyle/>
          <a:p>
            <a:fld id="{0B81F04D-4898-8142-A206-CDF82158A22B}" type="slidenum">
              <a:rPr lang="en-US" smtClean="0"/>
              <a:t>‹#›</a:t>
            </a:fld>
            <a:endParaRPr lang="en-US" dirty="0"/>
          </a:p>
        </p:txBody>
      </p:sp>
    </p:spTree>
    <p:extLst>
      <p:ext uri="{BB962C8B-B14F-4D97-AF65-F5344CB8AC3E}">
        <p14:creationId xmlns:p14="http://schemas.microsoft.com/office/powerpoint/2010/main" val="1506111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B2DDD-F44A-8E4E-A1EE-4CD075B106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EED60F-D8FC-B64C-89B0-2AFA808790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269BE5-36ED-EE48-8FAB-E60FC4729C64}"/>
              </a:ext>
            </a:extLst>
          </p:cNvPr>
          <p:cNvSpPr>
            <a:spLocks noGrp="1"/>
          </p:cNvSpPr>
          <p:nvPr>
            <p:ph type="dt" sz="half" idx="10"/>
          </p:nvPr>
        </p:nvSpPr>
        <p:spPr/>
        <p:txBody>
          <a:bodyPr/>
          <a:lstStyle/>
          <a:p>
            <a:fld id="{6853C46C-4F29-0E4D-B15E-AA5D128B0B4D}" type="datetimeFigureOut">
              <a:rPr lang="en-US" smtClean="0"/>
              <a:t>2/16/2021</a:t>
            </a:fld>
            <a:endParaRPr lang="en-US" dirty="0"/>
          </a:p>
        </p:txBody>
      </p:sp>
      <p:sp>
        <p:nvSpPr>
          <p:cNvPr id="5" name="Footer Placeholder 4">
            <a:extLst>
              <a:ext uri="{FF2B5EF4-FFF2-40B4-BE49-F238E27FC236}">
                <a16:creationId xmlns:a16="http://schemas.microsoft.com/office/drawing/2014/main" id="{11BD21E4-B285-6F49-9587-F16120570C9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B27928-9E08-CA41-A258-AB6220709660}"/>
              </a:ext>
            </a:extLst>
          </p:cNvPr>
          <p:cNvSpPr>
            <a:spLocks noGrp="1"/>
          </p:cNvSpPr>
          <p:nvPr>
            <p:ph type="sldNum" sz="quarter" idx="12"/>
          </p:nvPr>
        </p:nvSpPr>
        <p:spPr/>
        <p:txBody>
          <a:bodyPr/>
          <a:lstStyle/>
          <a:p>
            <a:fld id="{0B81F04D-4898-8142-A206-CDF82158A22B}" type="slidenum">
              <a:rPr lang="en-US" smtClean="0"/>
              <a:t>‹#›</a:t>
            </a:fld>
            <a:endParaRPr lang="en-US" dirty="0"/>
          </a:p>
        </p:txBody>
      </p:sp>
    </p:spTree>
    <p:extLst>
      <p:ext uri="{BB962C8B-B14F-4D97-AF65-F5344CB8AC3E}">
        <p14:creationId xmlns:p14="http://schemas.microsoft.com/office/powerpoint/2010/main" val="51392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8ABB3-06BE-1947-9848-BD25AC5054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100578-0974-A14E-981F-739BDCA3D7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EFF356-7A4E-4946-B780-8E133CB9CA3E}"/>
              </a:ext>
            </a:extLst>
          </p:cNvPr>
          <p:cNvSpPr>
            <a:spLocks noGrp="1"/>
          </p:cNvSpPr>
          <p:nvPr>
            <p:ph type="dt" sz="half" idx="10"/>
          </p:nvPr>
        </p:nvSpPr>
        <p:spPr/>
        <p:txBody>
          <a:bodyPr/>
          <a:lstStyle/>
          <a:p>
            <a:fld id="{6853C46C-4F29-0E4D-B15E-AA5D128B0B4D}" type="datetimeFigureOut">
              <a:rPr lang="en-US" smtClean="0"/>
              <a:t>2/16/2021</a:t>
            </a:fld>
            <a:endParaRPr lang="en-US" dirty="0"/>
          </a:p>
        </p:txBody>
      </p:sp>
      <p:sp>
        <p:nvSpPr>
          <p:cNvPr id="5" name="Footer Placeholder 4">
            <a:extLst>
              <a:ext uri="{FF2B5EF4-FFF2-40B4-BE49-F238E27FC236}">
                <a16:creationId xmlns:a16="http://schemas.microsoft.com/office/drawing/2014/main" id="{DD90464C-5FE8-6D41-881D-E98BC6DDED9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02E753-83A0-5D4B-AF1D-211BBF7BD426}"/>
              </a:ext>
            </a:extLst>
          </p:cNvPr>
          <p:cNvSpPr>
            <a:spLocks noGrp="1"/>
          </p:cNvSpPr>
          <p:nvPr>
            <p:ph type="sldNum" sz="quarter" idx="12"/>
          </p:nvPr>
        </p:nvSpPr>
        <p:spPr/>
        <p:txBody>
          <a:bodyPr/>
          <a:lstStyle/>
          <a:p>
            <a:fld id="{0B81F04D-4898-8142-A206-CDF82158A22B}" type="slidenum">
              <a:rPr lang="en-US" smtClean="0"/>
              <a:t>‹#›</a:t>
            </a:fld>
            <a:endParaRPr lang="en-US" dirty="0"/>
          </a:p>
        </p:txBody>
      </p:sp>
    </p:spTree>
    <p:extLst>
      <p:ext uri="{BB962C8B-B14F-4D97-AF65-F5344CB8AC3E}">
        <p14:creationId xmlns:p14="http://schemas.microsoft.com/office/powerpoint/2010/main" val="3890423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2F782-4C02-FB41-9723-A8DE9E830B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3EC1D2-885F-E54D-9490-FAABA9F9103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F0279D-BD58-5347-9CE3-E75ABDFEABD2}"/>
              </a:ext>
            </a:extLst>
          </p:cNvPr>
          <p:cNvSpPr>
            <a:spLocks noGrp="1"/>
          </p:cNvSpPr>
          <p:nvPr>
            <p:ph type="dt" sz="half" idx="10"/>
          </p:nvPr>
        </p:nvSpPr>
        <p:spPr/>
        <p:txBody>
          <a:bodyPr/>
          <a:lstStyle/>
          <a:p>
            <a:fld id="{6853C46C-4F29-0E4D-B15E-AA5D128B0B4D}" type="datetimeFigureOut">
              <a:rPr lang="en-US" smtClean="0"/>
              <a:t>2/16/2021</a:t>
            </a:fld>
            <a:endParaRPr lang="en-US" dirty="0"/>
          </a:p>
        </p:txBody>
      </p:sp>
      <p:sp>
        <p:nvSpPr>
          <p:cNvPr id="5" name="Footer Placeholder 4">
            <a:extLst>
              <a:ext uri="{FF2B5EF4-FFF2-40B4-BE49-F238E27FC236}">
                <a16:creationId xmlns:a16="http://schemas.microsoft.com/office/drawing/2014/main" id="{30FE446A-C582-F54E-A895-9BE934BBF12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2F5317-8794-B444-8383-884D71682774}"/>
              </a:ext>
            </a:extLst>
          </p:cNvPr>
          <p:cNvSpPr>
            <a:spLocks noGrp="1"/>
          </p:cNvSpPr>
          <p:nvPr>
            <p:ph type="sldNum" sz="quarter" idx="12"/>
          </p:nvPr>
        </p:nvSpPr>
        <p:spPr/>
        <p:txBody>
          <a:bodyPr/>
          <a:lstStyle/>
          <a:p>
            <a:fld id="{0B81F04D-4898-8142-A206-CDF82158A22B}" type="slidenum">
              <a:rPr lang="en-US" smtClean="0"/>
              <a:t>‹#›</a:t>
            </a:fld>
            <a:endParaRPr lang="en-US" dirty="0"/>
          </a:p>
        </p:txBody>
      </p:sp>
    </p:spTree>
    <p:extLst>
      <p:ext uri="{BB962C8B-B14F-4D97-AF65-F5344CB8AC3E}">
        <p14:creationId xmlns:p14="http://schemas.microsoft.com/office/powerpoint/2010/main" val="193851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04D8C-17CB-C84C-924B-AB16FAB301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8B8EA8-E4B1-8340-AAEA-30E882E732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78C085-553C-2949-843F-79005138002D}"/>
              </a:ext>
            </a:extLst>
          </p:cNvPr>
          <p:cNvSpPr>
            <a:spLocks noGrp="1"/>
          </p:cNvSpPr>
          <p:nvPr>
            <p:ph type="dt" sz="half" idx="10"/>
          </p:nvPr>
        </p:nvSpPr>
        <p:spPr/>
        <p:txBody>
          <a:bodyPr/>
          <a:lstStyle/>
          <a:p>
            <a:fld id="{6853C46C-4F29-0E4D-B15E-AA5D128B0B4D}" type="datetimeFigureOut">
              <a:rPr lang="en-US" smtClean="0"/>
              <a:t>2/16/2021</a:t>
            </a:fld>
            <a:endParaRPr lang="en-US" dirty="0"/>
          </a:p>
        </p:txBody>
      </p:sp>
      <p:sp>
        <p:nvSpPr>
          <p:cNvPr id="5" name="Footer Placeholder 4">
            <a:extLst>
              <a:ext uri="{FF2B5EF4-FFF2-40B4-BE49-F238E27FC236}">
                <a16:creationId xmlns:a16="http://schemas.microsoft.com/office/drawing/2014/main" id="{D933052E-B3D2-6C49-A25F-981B85AC46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EA3818-2DC9-8A44-9F36-0B47A477E9E7}"/>
              </a:ext>
            </a:extLst>
          </p:cNvPr>
          <p:cNvSpPr>
            <a:spLocks noGrp="1"/>
          </p:cNvSpPr>
          <p:nvPr>
            <p:ph type="sldNum" sz="quarter" idx="12"/>
          </p:nvPr>
        </p:nvSpPr>
        <p:spPr/>
        <p:txBody>
          <a:bodyPr/>
          <a:lstStyle/>
          <a:p>
            <a:fld id="{0B81F04D-4898-8142-A206-CDF82158A22B}" type="slidenum">
              <a:rPr lang="en-US" smtClean="0"/>
              <a:t>‹#›</a:t>
            </a:fld>
            <a:endParaRPr lang="en-US" dirty="0"/>
          </a:p>
        </p:txBody>
      </p:sp>
    </p:spTree>
    <p:extLst>
      <p:ext uri="{BB962C8B-B14F-4D97-AF65-F5344CB8AC3E}">
        <p14:creationId xmlns:p14="http://schemas.microsoft.com/office/powerpoint/2010/main" val="367786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31F9C-DF32-4048-9163-F91642100B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BA7F5C-F607-F844-A416-FEB3A4280D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DD80C3-D0E0-6148-9580-38869276AF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B36CE9-84CA-8445-8EA7-F6DB10376902}"/>
              </a:ext>
            </a:extLst>
          </p:cNvPr>
          <p:cNvSpPr>
            <a:spLocks noGrp="1"/>
          </p:cNvSpPr>
          <p:nvPr>
            <p:ph type="dt" sz="half" idx="10"/>
          </p:nvPr>
        </p:nvSpPr>
        <p:spPr/>
        <p:txBody>
          <a:bodyPr/>
          <a:lstStyle/>
          <a:p>
            <a:fld id="{6853C46C-4F29-0E4D-B15E-AA5D128B0B4D}" type="datetimeFigureOut">
              <a:rPr lang="en-US" smtClean="0"/>
              <a:t>2/16/2021</a:t>
            </a:fld>
            <a:endParaRPr lang="en-US" dirty="0"/>
          </a:p>
        </p:txBody>
      </p:sp>
      <p:sp>
        <p:nvSpPr>
          <p:cNvPr id="6" name="Footer Placeholder 5">
            <a:extLst>
              <a:ext uri="{FF2B5EF4-FFF2-40B4-BE49-F238E27FC236}">
                <a16:creationId xmlns:a16="http://schemas.microsoft.com/office/drawing/2014/main" id="{1BF036A7-920C-1047-B12A-4B1EA185C47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033C469-56AE-1847-A6EF-82ACC3E66965}"/>
              </a:ext>
            </a:extLst>
          </p:cNvPr>
          <p:cNvSpPr>
            <a:spLocks noGrp="1"/>
          </p:cNvSpPr>
          <p:nvPr>
            <p:ph type="sldNum" sz="quarter" idx="12"/>
          </p:nvPr>
        </p:nvSpPr>
        <p:spPr/>
        <p:txBody>
          <a:bodyPr/>
          <a:lstStyle/>
          <a:p>
            <a:fld id="{0B81F04D-4898-8142-A206-CDF82158A22B}" type="slidenum">
              <a:rPr lang="en-US" smtClean="0"/>
              <a:t>‹#›</a:t>
            </a:fld>
            <a:endParaRPr lang="en-US" dirty="0"/>
          </a:p>
        </p:txBody>
      </p:sp>
    </p:spTree>
    <p:extLst>
      <p:ext uri="{BB962C8B-B14F-4D97-AF65-F5344CB8AC3E}">
        <p14:creationId xmlns:p14="http://schemas.microsoft.com/office/powerpoint/2010/main" val="1688391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5B4D-6D28-4E4B-BBE4-27288D75E7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1D66D9-0AC3-D446-BD5E-56C1651A93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B1C28A-0579-BD4F-B69D-0A92AB2E87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C935015-E07E-7A46-8B24-AFFE21E406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3F366F-A132-4042-8F73-04CA16C978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F2D8FA-6316-AF42-921D-2E1DC86BB2DE}"/>
              </a:ext>
            </a:extLst>
          </p:cNvPr>
          <p:cNvSpPr>
            <a:spLocks noGrp="1"/>
          </p:cNvSpPr>
          <p:nvPr>
            <p:ph type="dt" sz="half" idx="10"/>
          </p:nvPr>
        </p:nvSpPr>
        <p:spPr/>
        <p:txBody>
          <a:bodyPr/>
          <a:lstStyle/>
          <a:p>
            <a:fld id="{6853C46C-4F29-0E4D-B15E-AA5D128B0B4D}" type="datetimeFigureOut">
              <a:rPr lang="en-US" smtClean="0"/>
              <a:t>2/16/2021</a:t>
            </a:fld>
            <a:endParaRPr lang="en-US" dirty="0"/>
          </a:p>
        </p:txBody>
      </p:sp>
      <p:sp>
        <p:nvSpPr>
          <p:cNvPr id="8" name="Footer Placeholder 7">
            <a:extLst>
              <a:ext uri="{FF2B5EF4-FFF2-40B4-BE49-F238E27FC236}">
                <a16:creationId xmlns:a16="http://schemas.microsoft.com/office/drawing/2014/main" id="{D21CBFDF-8B20-5E44-B61A-569D6B1DA82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59B5493-D67C-C941-9469-F11B90CB4BA0}"/>
              </a:ext>
            </a:extLst>
          </p:cNvPr>
          <p:cNvSpPr>
            <a:spLocks noGrp="1"/>
          </p:cNvSpPr>
          <p:nvPr>
            <p:ph type="sldNum" sz="quarter" idx="12"/>
          </p:nvPr>
        </p:nvSpPr>
        <p:spPr/>
        <p:txBody>
          <a:bodyPr/>
          <a:lstStyle/>
          <a:p>
            <a:fld id="{0B81F04D-4898-8142-A206-CDF82158A22B}" type="slidenum">
              <a:rPr lang="en-US" smtClean="0"/>
              <a:t>‹#›</a:t>
            </a:fld>
            <a:endParaRPr lang="en-US" dirty="0"/>
          </a:p>
        </p:txBody>
      </p:sp>
    </p:spTree>
    <p:extLst>
      <p:ext uri="{BB962C8B-B14F-4D97-AF65-F5344CB8AC3E}">
        <p14:creationId xmlns:p14="http://schemas.microsoft.com/office/powerpoint/2010/main" val="61500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5A110-2BB8-054C-A8B4-B0F1726A46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F8AA0B-23F7-BD43-8674-07F6ABBDFE46}"/>
              </a:ext>
            </a:extLst>
          </p:cNvPr>
          <p:cNvSpPr>
            <a:spLocks noGrp="1"/>
          </p:cNvSpPr>
          <p:nvPr>
            <p:ph type="dt" sz="half" idx="10"/>
          </p:nvPr>
        </p:nvSpPr>
        <p:spPr/>
        <p:txBody>
          <a:bodyPr/>
          <a:lstStyle/>
          <a:p>
            <a:fld id="{6853C46C-4F29-0E4D-B15E-AA5D128B0B4D}" type="datetimeFigureOut">
              <a:rPr lang="en-US" smtClean="0"/>
              <a:t>2/16/2021</a:t>
            </a:fld>
            <a:endParaRPr lang="en-US" dirty="0"/>
          </a:p>
        </p:txBody>
      </p:sp>
      <p:sp>
        <p:nvSpPr>
          <p:cNvPr id="4" name="Footer Placeholder 3">
            <a:extLst>
              <a:ext uri="{FF2B5EF4-FFF2-40B4-BE49-F238E27FC236}">
                <a16:creationId xmlns:a16="http://schemas.microsoft.com/office/drawing/2014/main" id="{318DDE43-0FD0-8848-9766-C1D464A30D3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6521606-1983-9F4C-90A1-F36CEA95E798}"/>
              </a:ext>
            </a:extLst>
          </p:cNvPr>
          <p:cNvSpPr>
            <a:spLocks noGrp="1"/>
          </p:cNvSpPr>
          <p:nvPr>
            <p:ph type="sldNum" sz="quarter" idx="12"/>
          </p:nvPr>
        </p:nvSpPr>
        <p:spPr/>
        <p:txBody>
          <a:bodyPr/>
          <a:lstStyle/>
          <a:p>
            <a:fld id="{0B81F04D-4898-8142-A206-CDF82158A22B}" type="slidenum">
              <a:rPr lang="en-US" smtClean="0"/>
              <a:t>‹#›</a:t>
            </a:fld>
            <a:endParaRPr lang="en-US" dirty="0"/>
          </a:p>
        </p:txBody>
      </p:sp>
    </p:spTree>
    <p:extLst>
      <p:ext uri="{BB962C8B-B14F-4D97-AF65-F5344CB8AC3E}">
        <p14:creationId xmlns:p14="http://schemas.microsoft.com/office/powerpoint/2010/main" val="1590431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725566-44EA-324C-9CA6-935D9A1D6C82}"/>
              </a:ext>
            </a:extLst>
          </p:cNvPr>
          <p:cNvSpPr>
            <a:spLocks noGrp="1"/>
          </p:cNvSpPr>
          <p:nvPr>
            <p:ph type="dt" sz="half" idx="10"/>
          </p:nvPr>
        </p:nvSpPr>
        <p:spPr/>
        <p:txBody>
          <a:bodyPr/>
          <a:lstStyle/>
          <a:p>
            <a:fld id="{6853C46C-4F29-0E4D-B15E-AA5D128B0B4D}" type="datetimeFigureOut">
              <a:rPr lang="en-US" smtClean="0"/>
              <a:t>2/16/2021</a:t>
            </a:fld>
            <a:endParaRPr lang="en-US" dirty="0"/>
          </a:p>
        </p:txBody>
      </p:sp>
      <p:sp>
        <p:nvSpPr>
          <p:cNvPr id="3" name="Footer Placeholder 2">
            <a:extLst>
              <a:ext uri="{FF2B5EF4-FFF2-40B4-BE49-F238E27FC236}">
                <a16:creationId xmlns:a16="http://schemas.microsoft.com/office/drawing/2014/main" id="{68752B77-1235-504C-8AA8-514FD3060ED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B425CA0-5ED9-8F41-9758-28EE2E1F1B11}"/>
              </a:ext>
            </a:extLst>
          </p:cNvPr>
          <p:cNvSpPr>
            <a:spLocks noGrp="1"/>
          </p:cNvSpPr>
          <p:nvPr>
            <p:ph type="sldNum" sz="quarter" idx="12"/>
          </p:nvPr>
        </p:nvSpPr>
        <p:spPr/>
        <p:txBody>
          <a:bodyPr/>
          <a:lstStyle/>
          <a:p>
            <a:fld id="{0B81F04D-4898-8142-A206-CDF82158A22B}" type="slidenum">
              <a:rPr lang="en-US" smtClean="0"/>
              <a:t>‹#›</a:t>
            </a:fld>
            <a:endParaRPr lang="en-US" dirty="0"/>
          </a:p>
        </p:txBody>
      </p:sp>
    </p:spTree>
    <p:extLst>
      <p:ext uri="{BB962C8B-B14F-4D97-AF65-F5344CB8AC3E}">
        <p14:creationId xmlns:p14="http://schemas.microsoft.com/office/powerpoint/2010/main" val="3431506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0DFE2-242D-5648-BCB4-EE096B5A4F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A285CE-5EEC-6040-BA1C-342144C5D4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21246C-5CD6-B74C-B2B1-4C66070F5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A72409-C860-4445-9389-757582623594}"/>
              </a:ext>
            </a:extLst>
          </p:cNvPr>
          <p:cNvSpPr>
            <a:spLocks noGrp="1"/>
          </p:cNvSpPr>
          <p:nvPr>
            <p:ph type="dt" sz="half" idx="10"/>
          </p:nvPr>
        </p:nvSpPr>
        <p:spPr/>
        <p:txBody>
          <a:bodyPr/>
          <a:lstStyle/>
          <a:p>
            <a:fld id="{6853C46C-4F29-0E4D-B15E-AA5D128B0B4D}" type="datetimeFigureOut">
              <a:rPr lang="en-US" smtClean="0"/>
              <a:t>2/16/2021</a:t>
            </a:fld>
            <a:endParaRPr lang="en-US" dirty="0"/>
          </a:p>
        </p:txBody>
      </p:sp>
      <p:sp>
        <p:nvSpPr>
          <p:cNvPr id="6" name="Footer Placeholder 5">
            <a:extLst>
              <a:ext uri="{FF2B5EF4-FFF2-40B4-BE49-F238E27FC236}">
                <a16:creationId xmlns:a16="http://schemas.microsoft.com/office/drawing/2014/main" id="{5D4F3949-99FE-3D4D-A74B-B9223034B7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347869-2670-674D-8459-8A7CF00E5722}"/>
              </a:ext>
            </a:extLst>
          </p:cNvPr>
          <p:cNvSpPr>
            <a:spLocks noGrp="1"/>
          </p:cNvSpPr>
          <p:nvPr>
            <p:ph type="sldNum" sz="quarter" idx="12"/>
          </p:nvPr>
        </p:nvSpPr>
        <p:spPr/>
        <p:txBody>
          <a:bodyPr/>
          <a:lstStyle/>
          <a:p>
            <a:fld id="{0B81F04D-4898-8142-A206-CDF82158A22B}" type="slidenum">
              <a:rPr lang="en-US" smtClean="0"/>
              <a:t>‹#›</a:t>
            </a:fld>
            <a:endParaRPr lang="en-US" dirty="0"/>
          </a:p>
        </p:txBody>
      </p:sp>
    </p:spTree>
    <p:extLst>
      <p:ext uri="{BB962C8B-B14F-4D97-AF65-F5344CB8AC3E}">
        <p14:creationId xmlns:p14="http://schemas.microsoft.com/office/powerpoint/2010/main" val="1533300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019C0-1297-F945-8296-AC5FC580E3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DF6E47-EF25-8E4D-AA60-78565AE96C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B58DDC4-17AE-8C43-A170-BFD6D2E7C7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274DEB-3B7D-1048-9DF0-9116E1F02413}"/>
              </a:ext>
            </a:extLst>
          </p:cNvPr>
          <p:cNvSpPr>
            <a:spLocks noGrp="1"/>
          </p:cNvSpPr>
          <p:nvPr>
            <p:ph type="dt" sz="half" idx="10"/>
          </p:nvPr>
        </p:nvSpPr>
        <p:spPr/>
        <p:txBody>
          <a:bodyPr/>
          <a:lstStyle/>
          <a:p>
            <a:fld id="{6853C46C-4F29-0E4D-B15E-AA5D128B0B4D}" type="datetimeFigureOut">
              <a:rPr lang="en-US" smtClean="0"/>
              <a:t>2/16/2021</a:t>
            </a:fld>
            <a:endParaRPr lang="en-US" dirty="0"/>
          </a:p>
        </p:txBody>
      </p:sp>
      <p:sp>
        <p:nvSpPr>
          <p:cNvPr id="6" name="Footer Placeholder 5">
            <a:extLst>
              <a:ext uri="{FF2B5EF4-FFF2-40B4-BE49-F238E27FC236}">
                <a16:creationId xmlns:a16="http://schemas.microsoft.com/office/drawing/2014/main" id="{A974B917-B15C-6048-96D1-A4726D1EB1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FE809EC-4839-6C4C-9334-DF2F221E8FA1}"/>
              </a:ext>
            </a:extLst>
          </p:cNvPr>
          <p:cNvSpPr>
            <a:spLocks noGrp="1"/>
          </p:cNvSpPr>
          <p:nvPr>
            <p:ph type="sldNum" sz="quarter" idx="12"/>
          </p:nvPr>
        </p:nvSpPr>
        <p:spPr/>
        <p:txBody>
          <a:bodyPr/>
          <a:lstStyle/>
          <a:p>
            <a:fld id="{0B81F04D-4898-8142-A206-CDF82158A22B}" type="slidenum">
              <a:rPr lang="en-US" smtClean="0"/>
              <a:t>‹#›</a:t>
            </a:fld>
            <a:endParaRPr lang="en-US" dirty="0"/>
          </a:p>
        </p:txBody>
      </p:sp>
    </p:spTree>
    <p:extLst>
      <p:ext uri="{BB962C8B-B14F-4D97-AF65-F5344CB8AC3E}">
        <p14:creationId xmlns:p14="http://schemas.microsoft.com/office/powerpoint/2010/main" val="4019197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DDF547-AF1B-DF4B-9451-0D530EF37E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137E7B-1F23-FF43-9AAB-44D0E05D4E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8FF97A-8EA7-AF4C-AF1B-3D3795A8AB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3C46C-4F29-0E4D-B15E-AA5D128B0B4D}" type="datetimeFigureOut">
              <a:rPr lang="en-US" smtClean="0"/>
              <a:t>2/16/2021</a:t>
            </a:fld>
            <a:endParaRPr lang="en-US" dirty="0"/>
          </a:p>
        </p:txBody>
      </p:sp>
      <p:sp>
        <p:nvSpPr>
          <p:cNvPr id="5" name="Footer Placeholder 4">
            <a:extLst>
              <a:ext uri="{FF2B5EF4-FFF2-40B4-BE49-F238E27FC236}">
                <a16:creationId xmlns:a16="http://schemas.microsoft.com/office/drawing/2014/main" id="{128D54FA-B0C7-D34A-B046-E7696487F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47A8584-5BBF-5B4E-84DC-32CFF4A484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81F04D-4898-8142-A206-CDF82158A22B}" type="slidenum">
              <a:rPr lang="en-US" smtClean="0"/>
              <a:t>‹#›</a:t>
            </a:fld>
            <a:endParaRPr lang="en-US" dirty="0"/>
          </a:p>
        </p:txBody>
      </p:sp>
    </p:spTree>
    <p:extLst>
      <p:ext uri="{BB962C8B-B14F-4D97-AF65-F5344CB8AC3E}">
        <p14:creationId xmlns:p14="http://schemas.microsoft.com/office/powerpoint/2010/main" val="992534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4.jpg"/><Relationship Id="rId4" Type="http://schemas.openxmlformats.org/officeDocument/2006/relationships/chart" Target="../charts/char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B2DEC82D-5D01-7844-B949-FDADE9311744}"/>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p:cNvSpPr txBox="1"/>
          <p:nvPr/>
        </p:nvSpPr>
        <p:spPr>
          <a:xfrm>
            <a:off x="1895913" y="4169329"/>
            <a:ext cx="9580227" cy="1446550"/>
          </a:xfrm>
          <a:prstGeom prst="rect">
            <a:avLst/>
          </a:prstGeom>
          <a:noFill/>
        </p:spPr>
        <p:txBody>
          <a:bodyPr wrap="square" rtlCol="0">
            <a:spAutoFit/>
          </a:bodyPr>
          <a:lstStyle/>
          <a:p>
            <a:r>
              <a:rPr lang="en-US" sz="2800" b="1" dirty="0">
                <a:latin typeface="Avenir LT Pro 65 Medium" panose="020B0603020203020204" pitchFamily="34" charset="0"/>
              </a:rPr>
              <a:t>Working Together for Transit Solutions</a:t>
            </a:r>
          </a:p>
          <a:p>
            <a:pPr algn="r"/>
            <a:endParaRPr lang="en-US" sz="2000" dirty="0">
              <a:latin typeface="Avenir LT Pro 65 Medium" panose="020B0603020203020204" pitchFamily="34" charset="0"/>
            </a:endParaRPr>
          </a:p>
          <a:p>
            <a:pPr algn="r"/>
            <a:endParaRPr lang="en-US" sz="2000" dirty="0">
              <a:latin typeface="Avenir LT Pro 65 Medium" panose="020B0603020203020204" pitchFamily="34" charset="0"/>
            </a:endParaRPr>
          </a:p>
          <a:p>
            <a:pPr algn="r"/>
            <a:r>
              <a:rPr lang="en-US" sz="2000" dirty="0">
                <a:latin typeface="Avenir LT Pro 65 Medium" panose="020B0603020203020204" pitchFamily="34" charset="0"/>
              </a:rPr>
              <a:t>SENATE TRANSPORTATION COMMITTEE                                 February 16, 2021</a:t>
            </a:r>
          </a:p>
        </p:txBody>
      </p:sp>
    </p:spTree>
    <p:extLst>
      <p:ext uri="{BB962C8B-B14F-4D97-AF65-F5344CB8AC3E}">
        <p14:creationId xmlns:p14="http://schemas.microsoft.com/office/powerpoint/2010/main" val="3522457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AC19F64-1118-AA42-B5C0-AD7998629A1C}"/>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p:cNvSpPr txBox="1"/>
          <p:nvPr/>
        </p:nvSpPr>
        <p:spPr>
          <a:xfrm>
            <a:off x="4125433" y="133774"/>
            <a:ext cx="6634716" cy="461665"/>
          </a:xfrm>
          <a:prstGeom prst="rect">
            <a:avLst/>
          </a:prstGeom>
          <a:noFill/>
        </p:spPr>
        <p:txBody>
          <a:bodyPr wrap="square" rtlCol="0">
            <a:spAutoFit/>
          </a:bodyPr>
          <a:lstStyle/>
          <a:p>
            <a:r>
              <a:rPr lang="en-US" sz="2400" b="1" dirty="0">
                <a:latin typeface="Avenir LT Pro 65 Medium" panose="020B0603020203020204" pitchFamily="34" charset="0"/>
              </a:rPr>
              <a:t>2021 LEGISLATIVE PRIORITIES</a:t>
            </a:r>
          </a:p>
        </p:txBody>
      </p:sp>
      <p:sp>
        <p:nvSpPr>
          <p:cNvPr id="3" name="TextBox 2"/>
          <p:cNvSpPr txBox="1"/>
          <p:nvPr/>
        </p:nvSpPr>
        <p:spPr>
          <a:xfrm>
            <a:off x="243840" y="2031764"/>
            <a:ext cx="11639320" cy="4031873"/>
          </a:xfrm>
          <a:prstGeom prst="rect">
            <a:avLst/>
          </a:prstGeom>
          <a:noFill/>
        </p:spPr>
        <p:txBody>
          <a:bodyPr wrap="square" rtlCol="0">
            <a:spAutoFit/>
          </a:bodyPr>
          <a:lstStyle/>
          <a:p>
            <a:r>
              <a:rPr lang="en-US" sz="2800" b="1" dirty="0">
                <a:latin typeface="Avenir LT Pro 65 Medium" panose="020B0603020203020204" pitchFamily="34" charset="0"/>
              </a:rPr>
              <a:t>Priority 3. Provide more flexibility to suburban providers and more equitable oversight</a:t>
            </a:r>
          </a:p>
          <a:p>
            <a:pPr marL="457200" indent="-457200">
              <a:buFont typeface="Arial" panose="020B0604020202020204" pitchFamily="34" charset="0"/>
              <a:buChar char="•"/>
            </a:pPr>
            <a:r>
              <a:rPr lang="en-US" sz="2600" dirty="0">
                <a:latin typeface="Avenir LT Pro 45 Book" panose="020B0502020203020204"/>
              </a:rPr>
              <a:t>The MPO is also the regions largest operator which unfortunately has created unhealthy competition as well as a conflict of interest, limiting opportunities for equitable funding, collaboration, and overall accountability.  </a:t>
            </a:r>
          </a:p>
          <a:p>
            <a:pPr marL="457200" indent="-457200">
              <a:buFont typeface="Arial" panose="020B0604020202020204" pitchFamily="34" charset="0"/>
              <a:buChar char="•"/>
            </a:pPr>
            <a:r>
              <a:rPr lang="en-US" sz="2600" dirty="0">
                <a:latin typeface="Avenir LT Pro 45 Book" panose="020B0502020203020204"/>
              </a:rPr>
              <a:t>The STA members should become </a:t>
            </a:r>
            <a:r>
              <a:rPr lang="en-US" sz="2600" b="1" dirty="0">
                <a:latin typeface="Avenir LT Pro 45 Book" panose="020B0502020203020204"/>
              </a:rPr>
              <a:t>Direct Recipients</a:t>
            </a:r>
            <a:r>
              <a:rPr lang="en-US" sz="2600" dirty="0">
                <a:latin typeface="Avenir LT Pro 45 Book" panose="020B0502020203020204"/>
              </a:rPr>
              <a:t> for federal funding like similar-sized transit providers around the state, and have the ability to set: </a:t>
            </a:r>
          </a:p>
          <a:p>
            <a:pPr lvl="1"/>
            <a:r>
              <a:rPr lang="en-US" sz="2600" b="1" dirty="0">
                <a:latin typeface="Avenir LT Pro 45 Book" panose="020B0502020203020204"/>
              </a:rPr>
              <a:t>Fare Policy </a:t>
            </a:r>
            <a:r>
              <a:rPr lang="en-US" sz="2600" dirty="0">
                <a:latin typeface="Avenir LT Pro 45 Book" panose="020B0502020203020204"/>
              </a:rPr>
              <a:t>- Allow STA members to set appropriate fares  based on distance </a:t>
            </a:r>
          </a:p>
          <a:p>
            <a:pPr lvl="1"/>
            <a:r>
              <a:rPr lang="en-US" sz="2600" b="1" dirty="0">
                <a:latin typeface="Avenir LT Pro 45 Book" panose="020B0502020203020204"/>
              </a:rPr>
              <a:t>Fleet Replacement </a:t>
            </a:r>
            <a:r>
              <a:rPr lang="en-US" sz="2600" dirty="0">
                <a:latin typeface="Avenir LT Pro 45 Book" panose="020B0502020203020204"/>
              </a:rPr>
              <a:t>– Ensure STA stake in vehicle ownership and replacement</a:t>
            </a:r>
          </a:p>
          <a:p>
            <a:endParaRPr lang="en-US" dirty="0"/>
          </a:p>
        </p:txBody>
      </p:sp>
      <p:pic>
        <p:nvPicPr>
          <p:cNvPr id="7" name="Picture 6">
            <a:extLst>
              <a:ext uri="{FF2B5EF4-FFF2-40B4-BE49-F238E27FC236}">
                <a16:creationId xmlns:a16="http://schemas.microsoft.com/office/drawing/2014/main" id="{0ABCA1AE-CCE2-4D8B-AC09-A50E81F6BAF3}"/>
              </a:ext>
            </a:extLst>
          </p:cNvPr>
          <p:cNvPicPr>
            <a:picLocks noChangeAspect="1"/>
          </p:cNvPicPr>
          <p:nvPr/>
        </p:nvPicPr>
        <p:blipFill rotWithShape="1">
          <a:blip r:embed="rId3"/>
          <a:srcRect l="19717" t="1740" r="31289" b="47241"/>
          <a:stretch/>
        </p:blipFill>
        <p:spPr>
          <a:xfrm>
            <a:off x="4429756" y="675942"/>
            <a:ext cx="1045546" cy="1339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7455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AC19F64-1118-AA42-B5C0-AD7998629A1C}"/>
              </a:ext>
            </a:extLst>
          </p:cNvPr>
          <p:cNvPicPr>
            <a:picLocks noChangeAspect="1"/>
          </p:cNvPicPr>
          <p:nvPr/>
        </p:nvPicPr>
        <p:blipFill>
          <a:blip r:embed="rId2"/>
          <a:stretch>
            <a:fillRect/>
          </a:stretch>
        </p:blipFill>
        <p:spPr>
          <a:xfrm>
            <a:off x="0" y="24063"/>
            <a:ext cx="12192000" cy="6858000"/>
          </a:xfrm>
          <a:prstGeom prst="rect">
            <a:avLst/>
          </a:prstGeom>
        </p:spPr>
      </p:pic>
      <p:sp>
        <p:nvSpPr>
          <p:cNvPr id="2" name="TextBox 1"/>
          <p:cNvSpPr txBox="1"/>
          <p:nvPr/>
        </p:nvSpPr>
        <p:spPr>
          <a:xfrm>
            <a:off x="324853" y="2072081"/>
            <a:ext cx="11718758" cy="3477875"/>
          </a:xfrm>
          <a:prstGeom prst="rect">
            <a:avLst/>
          </a:prstGeom>
          <a:noFill/>
        </p:spPr>
        <p:txBody>
          <a:bodyPr wrap="square" rtlCol="0">
            <a:spAutoFit/>
          </a:bodyPr>
          <a:lstStyle/>
          <a:p>
            <a:pPr marL="342900" indent="-342900">
              <a:lnSpc>
                <a:spcPct val="100000"/>
              </a:lnSpc>
              <a:buFont typeface="Arial" panose="020B0604020202020204" pitchFamily="34" charset="0"/>
              <a:buChar char="•"/>
            </a:pPr>
            <a:r>
              <a:rPr lang="en-US" sz="2200" b="1" dirty="0">
                <a:latin typeface="Avenir LT Pro 45 Book" panose="020B0502020203020204" pitchFamily="34" charset="0"/>
              </a:rPr>
              <a:t>Kevin Burkart, STA chair: </a:t>
            </a:r>
            <a:r>
              <a:rPr lang="nn-NO" sz="2200" dirty="0">
                <a:latin typeface="Avenir LT Pro 45 Book" panose="020B0502020203020204" pitchFamily="34" charset="0"/>
              </a:rPr>
              <a:t>kburkart@cityofpriorlake.com</a:t>
            </a:r>
            <a:r>
              <a:rPr lang="en-US" sz="2200" dirty="0">
                <a:latin typeface="Avenir LT Pro 45 Book" panose="020B0502020203020204" pitchFamily="34" charset="0"/>
              </a:rPr>
              <a:t> or (952) 457-8066</a:t>
            </a:r>
          </a:p>
          <a:p>
            <a:pPr marL="342900" indent="-342900">
              <a:buFont typeface="Arial" panose="020B0604020202020204" pitchFamily="34" charset="0"/>
              <a:buChar char="•"/>
            </a:pPr>
            <a:r>
              <a:rPr lang="en-US" sz="2200" b="1" dirty="0">
                <a:latin typeface="Avenir LT Pro 45 Book" panose="020B0502020203020204" pitchFamily="34" charset="0"/>
              </a:rPr>
              <a:t>Mike Huang, STA vice chair: </a:t>
            </a:r>
            <a:r>
              <a:rPr lang="en-US" sz="2200" dirty="0">
                <a:latin typeface="Avenir LT Pro 45 Book" panose="020B0502020203020204" pitchFamily="34" charset="0"/>
              </a:rPr>
              <a:t>mhuang@chaskamn.com or 952-393-3723</a:t>
            </a:r>
            <a:endParaRPr lang="en-US" sz="2200" b="1" dirty="0">
              <a:latin typeface="Avenir LT Pro 45 Book" panose="020B0502020203020204" pitchFamily="34" charset="0"/>
            </a:endParaRPr>
          </a:p>
          <a:p>
            <a:pPr marL="342900" indent="-342900">
              <a:lnSpc>
                <a:spcPct val="100000"/>
              </a:lnSpc>
              <a:buFont typeface="Arial" panose="020B0604020202020204" pitchFamily="34" charset="0"/>
              <a:buChar char="•"/>
            </a:pPr>
            <a:r>
              <a:rPr lang="en-US" sz="2200" b="1" dirty="0">
                <a:latin typeface="Avenir LT Pro 45 Book" panose="020B0502020203020204" pitchFamily="34" charset="0"/>
              </a:rPr>
              <a:t>Mike Opatz, Maple Grove Transit</a:t>
            </a:r>
            <a:r>
              <a:rPr lang="en-US" sz="2200" dirty="0">
                <a:latin typeface="Avenir LT Pro 45 Book" panose="020B0502020203020204" pitchFamily="34" charset="0"/>
              </a:rPr>
              <a:t>: mopatz@maplegrovemn.gov or (763) 494-6005</a:t>
            </a:r>
          </a:p>
          <a:p>
            <a:pPr marL="342900" indent="-342900">
              <a:lnSpc>
                <a:spcPct val="100000"/>
              </a:lnSpc>
              <a:buFont typeface="Arial" panose="020B0604020202020204" pitchFamily="34" charset="0"/>
              <a:buChar char="•"/>
            </a:pPr>
            <a:r>
              <a:rPr lang="en-US" sz="2200" b="1" dirty="0">
                <a:latin typeface="Avenir LT Pro 45 Book" panose="020B0502020203020204" pitchFamily="34" charset="0"/>
              </a:rPr>
              <a:t>Luther Wynder, Minnesota Valley Transit Authority</a:t>
            </a:r>
            <a:r>
              <a:rPr lang="en-US" sz="2200" dirty="0">
                <a:latin typeface="Avenir LT Pro 45 Book" panose="020B0502020203020204" pitchFamily="34" charset="0"/>
              </a:rPr>
              <a:t>: lwynder@mvta.com or (952) 882-7501</a:t>
            </a:r>
          </a:p>
          <a:p>
            <a:pPr marL="342900" indent="-342900">
              <a:lnSpc>
                <a:spcPct val="100000"/>
              </a:lnSpc>
              <a:buFont typeface="Arial" panose="020B0604020202020204" pitchFamily="34" charset="0"/>
              <a:buChar char="•"/>
            </a:pPr>
            <a:r>
              <a:rPr lang="en-US" sz="2200" b="1" dirty="0">
                <a:latin typeface="Avenir LT Pro 45 Book" panose="020B0502020203020204" pitchFamily="34" charset="0"/>
              </a:rPr>
              <a:t>Len Simich, SouthWest Transit</a:t>
            </a:r>
            <a:r>
              <a:rPr lang="en-US" sz="2200" dirty="0">
                <a:latin typeface="Avenir LT Pro 45 Book" panose="020B0502020203020204" pitchFamily="34" charset="0"/>
              </a:rPr>
              <a:t>: lensimich@swtransit.org or (952) 974-3110</a:t>
            </a:r>
          </a:p>
          <a:p>
            <a:pPr marL="342900" indent="-342900">
              <a:lnSpc>
                <a:spcPct val="100000"/>
              </a:lnSpc>
              <a:buFont typeface="Arial" panose="020B0604020202020204" pitchFamily="34" charset="0"/>
              <a:buChar char="•"/>
            </a:pPr>
            <a:r>
              <a:rPr lang="en-US" sz="2200" b="1" dirty="0">
                <a:latin typeface="Avenir LT Pro 45 Book" panose="020B0502020203020204" pitchFamily="34" charset="0"/>
              </a:rPr>
              <a:t>Laurie Hokkanen, Plymouth Metrolink</a:t>
            </a:r>
            <a:r>
              <a:rPr lang="en-US" sz="2200" dirty="0">
                <a:latin typeface="Avenir LT Pro 45 Book" panose="020B0502020203020204" pitchFamily="34" charset="0"/>
              </a:rPr>
              <a:t>: lhokkanen@plymouthmn.gov or (763) 509-5300</a:t>
            </a:r>
          </a:p>
          <a:p>
            <a:pPr marL="342900" indent="-342900">
              <a:lnSpc>
                <a:spcPct val="100000"/>
              </a:lnSpc>
              <a:buFont typeface="Arial" panose="020B0604020202020204" pitchFamily="34" charset="0"/>
              <a:buChar char="•"/>
            </a:pPr>
            <a:r>
              <a:rPr lang="en-US" sz="2200" b="1" dirty="0">
                <a:latin typeface="Avenir LT Pro 45 Book" panose="020B0502020203020204" pitchFamily="34" charset="0"/>
              </a:rPr>
              <a:t>Government Relations:</a:t>
            </a:r>
          </a:p>
          <a:p>
            <a:pPr marL="342900" indent="-342900">
              <a:lnSpc>
                <a:spcPct val="100000"/>
              </a:lnSpc>
              <a:buFont typeface="Arial" panose="020B0604020202020204" pitchFamily="34" charset="0"/>
              <a:buChar char="•"/>
            </a:pPr>
            <a:r>
              <a:rPr lang="en-US" sz="2200" b="1" dirty="0">
                <a:latin typeface="Avenir LT Pro 45 Book" panose="020B0502020203020204" pitchFamily="34" charset="0"/>
              </a:rPr>
              <a:t>James Clark, Messerli &amp; Kramer</a:t>
            </a:r>
            <a:r>
              <a:rPr lang="en-US" sz="2200" dirty="0">
                <a:latin typeface="Avenir LT Pro 45 Book" panose="020B0502020203020204" pitchFamily="34" charset="0"/>
              </a:rPr>
              <a:t>: jclark@messerlikramer.com or (651) 343-3032</a:t>
            </a:r>
          </a:p>
          <a:p>
            <a:pPr marL="342900" indent="-342900">
              <a:lnSpc>
                <a:spcPct val="100000"/>
              </a:lnSpc>
              <a:buFont typeface="Arial" panose="020B0604020202020204" pitchFamily="34" charset="0"/>
              <a:buChar char="•"/>
            </a:pPr>
            <a:r>
              <a:rPr lang="en-US" sz="2200" b="1" dirty="0">
                <a:latin typeface="Avenir LT Pro 45 Book" panose="020B0502020203020204" pitchFamily="34" charset="0"/>
              </a:rPr>
              <a:t>Courtney Jasper, Messerli &amp; Kramer: </a:t>
            </a:r>
            <a:r>
              <a:rPr lang="en-US" sz="2200" dirty="0">
                <a:latin typeface="Avenir LT Pro 45 Book" panose="020B0502020203020204" pitchFamily="34" charset="0"/>
              </a:rPr>
              <a:t>cjasper@MesserliKramer.com or (651) 556-9203</a:t>
            </a:r>
          </a:p>
          <a:p>
            <a:pPr marL="342900" indent="-342900">
              <a:lnSpc>
                <a:spcPct val="100000"/>
              </a:lnSpc>
              <a:buFont typeface="Arial" panose="020B0604020202020204" pitchFamily="34" charset="0"/>
              <a:buChar char="•"/>
            </a:pPr>
            <a:r>
              <a:rPr lang="en-US" sz="2200" b="1" dirty="0">
                <a:latin typeface="Avenir LT Pro 45 Book" panose="020B0502020203020204" pitchFamily="34" charset="0"/>
              </a:rPr>
              <a:t>Sherry Munyon, Capitol Access</a:t>
            </a:r>
            <a:r>
              <a:rPr lang="en-US" sz="2200" dirty="0">
                <a:latin typeface="Avenir LT Pro 45 Book" panose="020B0502020203020204" pitchFamily="34" charset="0"/>
              </a:rPr>
              <a:t>: smunyon@capitolaccess.us or (612) 723-4245</a:t>
            </a:r>
          </a:p>
        </p:txBody>
      </p:sp>
      <p:sp>
        <p:nvSpPr>
          <p:cNvPr id="3" name="TextBox 2">
            <a:extLst>
              <a:ext uri="{FF2B5EF4-FFF2-40B4-BE49-F238E27FC236}">
                <a16:creationId xmlns:a16="http://schemas.microsoft.com/office/drawing/2014/main" id="{1FE838BC-1DE5-4669-9B31-FA99603F1698}"/>
              </a:ext>
            </a:extLst>
          </p:cNvPr>
          <p:cNvSpPr txBox="1"/>
          <p:nvPr/>
        </p:nvSpPr>
        <p:spPr>
          <a:xfrm>
            <a:off x="5137484" y="892545"/>
            <a:ext cx="4896853" cy="830997"/>
          </a:xfrm>
          <a:prstGeom prst="rect">
            <a:avLst/>
          </a:prstGeom>
          <a:noFill/>
        </p:spPr>
        <p:txBody>
          <a:bodyPr wrap="square" rtlCol="0">
            <a:spAutoFit/>
          </a:bodyPr>
          <a:lstStyle/>
          <a:p>
            <a:r>
              <a:rPr lang="en-US" sz="2400" b="1" dirty="0">
                <a:latin typeface="Avenir LT Pro 65 Medium" panose="020B0603020203020204" pitchFamily="34" charset="0"/>
              </a:rPr>
              <a:t>SUBURBAN TRANSIT ASSOCIATION CONTACTS</a:t>
            </a:r>
          </a:p>
        </p:txBody>
      </p:sp>
    </p:spTree>
    <p:extLst>
      <p:ext uri="{BB962C8B-B14F-4D97-AF65-F5344CB8AC3E}">
        <p14:creationId xmlns:p14="http://schemas.microsoft.com/office/powerpoint/2010/main" val="2534277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4063"/>
            <a:ext cx="12192000" cy="6858000"/>
          </a:xfrm>
        </p:spPr>
      </p:pic>
      <p:sp>
        <p:nvSpPr>
          <p:cNvPr id="5" name="TextBox 4"/>
          <p:cNvSpPr txBox="1"/>
          <p:nvPr/>
        </p:nvSpPr>
        <p:spPr>
          <a:xfrm>
            <a:off x="138160" y="2115856"/>
            <a:ext cx="8568122" cy="3785652"/>
          </a:xfrm>
          <a:prstGeom prst="rect">
            <a:avLst/>
          </a:prstGeom>
          <a:noFill/>
        </p:spPr>
        <p:txBody>
          <a:bodyPr wrap="square" rtlCol="0">
            <a:spAutoFit/>
          </a:bodyPr>
          <a:lstStyle/>
          <a:p>
            <a:pPr marL="457200" indent="-457200">
              <a:buFont typeface="Arial" panose="020B0604020202020204" pitchFamily="34" charset="0"/>
              <a:buChar char="•"/>
            </a:pPr>
            <a:endParaRPr lang="en-US" sz="2800" dirty="0">
              <a:latin typeface="Avenir LT Pro 45 Book" panose="020B0502020203020204" pitchFamily="34" charset="0"/>
            </a:endParaRPr>
          </a:p>
          <a:p>
            <a:pPr marL="457200" indent="-457200">
              <a:buFont typeface="Arial" panose="020B0604020202020204" pitchFamily="34" charset="0"/>
              <a:buChar char="•"/>
            </a:pPr>
            <a:r>
              <a:rPr lang="en-US" sz="2800" dirty="0">
                <a:latin typeface="Avenir LT Pro 45 Book" panose="020B0502020203020204" pitchFamily="34" charset="0"/>
              </a:rPr>
              <a:t>Suburbs sought legislation in 1982 to </a:t>
            </a:r>
            <a:r>
              <a:rPr lang="en-US" sz="2800" b="1" dirty="0">
                <a:latin typeface="Avenir LT Pro 45 Book" panose="020B0502020203020204" pitchFamily="34" charset="0"/>
              </a:rPr>
              <a:t>create transit agencies to serve</a:t>
            </a:r>
            <a:r>
              <a:rPr lang="en-US" sz="2800" dirty="0">
                <a:latin typeface="Avenir LT Pro 45 Book" panose="020B0502020203020204" pitchFamily="34" charset="0"/>
              </a:rPr>
              <a:t> </a:t>
            </a:r>
            <a:r>
              <a:rPr lang="en-US" sz="2800" b="1" dirty="0">
                <a:latin typeface="Avenir LT Pro 45 Book" panose="020B0502020203020204" pitchFamily="34" charset="0"/>
              </a:rPr>
              <a:t>fast-growing areas</a:t>
            </a:r>
            <a:r>
              <a:rPr lang="en-US" sz="2800" dirty="0">
                <a:latin typeface="Avenir LT Pro 45 Book" panose="020B0502020203020204" pitchFamily="34" charset="0"/>
              </a:rPr>
              <a:t> that were paying for transit but not being served. </a:t>
            </a:r>
          </a:p>
          <a:p>
            <a:pPr marL="457200" indent="-457200">
              <a:buFont typeface="Arial" panose="020B0604020202020204" pitchFamily="34" charset="0"/>
              <a:buChar char="•"/>
            </a:pPr>
            <a:r>
              <a:rPr lang="en-US" sz="2800" dirty="0">
                <a:latin typeface="Avenir LT Pro 45 Book" panose="020B0502020203020204" pitchFamily="34" charset="0"/>
              </a:rPr>
              <a:t>Funding Changes over the years: </a:t>
            </a:r>
            <a:r>
              <a:rPr lang="en-US" sz="2800" b="1" dirty="0">
                <a:latin typeface="Avenir LT Pro 45 Book" panose="020B0502020203020204" pitchFamily="34" charset="0"/>
              </a:rPr>
              <a:t>Property Tax-MVST.</a:t>
            </a:r>
          </a:p>
          <a:p>
            <a:r>
              <a:rPr lang="en-US" sz="2800" b="1" dirty="0">
                <a:latin typeface="Avenir LT Pro 45 Book" panose="020B0502020203020204" pitchFamily="34" charset="0"/>
              </a:rPr>
              <a:t>Legislative Auditor Report</a:t>
            </a:r>
          </a:p>
          <a:p>
            <a:r>
              <a:rPr lang="en-US" sz="2400" i="1" dirty="0">
                <a:latin typeface="Avenir LT Pro 45 Book" panose="020B0502020203020204" pitchFamily="34" charset="0"/>
              </a:rPr>
              <a:t>“Suburban transit agencies are productive contributors to the region and have developed close relationships with member communities.”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7891" y="782341"/>
            <a:ext cx="3038474" cy="117892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9392" y="2317898"/>
            <a:ext cx="3038475" cy="223029"/>
          </a:xfrm>
          <a:prstGeom prst="rect">
            <a:avLst/>
          </a:prstGeom>
        </p:spPr>
      </p:pic>
      <p:pic>
        <p:nvPicPr>
          <p:cNvPr id="8" name="Picture 7"/>
          <p:cNvPicPr>
            <a:picLocks noChangeAspect="1"/>
          </p:cNvPicPr>
          <p:nvPr/>
        </p:nvPicPr>
        <p:blipFill>
          <a:blip r:embed="rId6"/>
          <a:stretch>
            <a:fillRect/>
          </a:stretch>
        </p:blipFill>
        <p:spPr>
          <a:xfrm>
            <a:off x="8947891" y="3031157"/>
            <a:ext cx="3069976" cy="764068"/>
          </a:xfrm>
          <a:prstGeom prst="rect">
            <a:avLst/>
          </a:prstGeom>
        </p:spPr>
      </p:pic>
      <p:pic>
        <p:nvPicPr>
          <p:cNvPr id="9" name="Picture 5" descr="SW Logo.jpg"/>
          <p:cNvPicPr>
            <a:picLocks noChangeAspect="1"/>
          </p:cNvPicPr>
          <p:nvPr/>
        </p:nvPicPr>
        <p:blipFill>
          <a:blip r:embed="rId7" cstate="print"/>
          <a:stretch>
            <a:fillRect/>
          </a:stretch>
        </p:blipFill>
        <p:spPr bwMode="auto">
          <a:xfrm>
            <a:off x="8911916" y="4024071"/>
            <a:ext cx="3074449" cy="1302541"/>
          </a:xfrm>
          <a:prstGeom prst="rect">
            <a:avLst/>
          </a:prstGeom>
          <a:noFill/>
          <a:ln w="9525">
            <a:noFill/>
            <a:miter lim="800000"/>
            <a:headEnd/>
            <a:tailEnd/>
          </a:ln>
        </p:spPr>
      </p:pic>
      <p:sp>
        <p:nvSpPr>
          <p:cNvPr id="10" name="TextBox 9"/>
          <p:cNvSpPr txBox="1"/>
          <p:nvPr/>
        </p:nvSpPr>
        <p:spPr>
          <a:xfrm>
            <a:off x="5627061" y="782341"/>
            <a:ext cx="3038474" cy="646331"/>
          </a:xfrm>
          <a:prstGeom prst="rect">
            <a:avLst/>
          </a:prstGeom>
          <a:noFill/>
        </p:spPr>
        <p:txBody>
          <a:bodyPr wrap="square" rtlCol="0">
            <a:spAutoFit/>
          </a:bodyPr>
          <a:lstStyle/>
          <a:p>
            <a:endParaRPr lang="en-US" sz="3600" b="1" dirty="0">
              <a:latin typeface="Avenir LT Pro 65 Medium" panose="020B0603020203020204" pitchFamily="34" charset="0"/>
            </a:endParaRPr>
          </a:p>
        </p:txBody>
      </p:sp>
      <p:sp>
        <p:nvSpPr>
          <p:cNvPr id="2" name="Rectangle 1">
            <a:extLst>
              <a:ext uri="{FF2B5EF4-FFF2-40B4-BE49-F238E27FC236}">
                <a16:creationId xmlns:a16="http://schemas.microsoft.com/office/drawing/2014/main" id="{CE445B09-6A47-4F83-AEBC-A51D14483A4B}"/>
              </a:ext>
            </a:extLst>
          </p:cNvPr>
          <p:cNvSpPr/>
          <p:nvPr/>
        </p:nvSpPr>
        <p:spPr>
          <a:xfrm>
            <a:off x="138160" y="2148520"/>
            <a:ext cx="6347117" cy="523220"/>
          </a:xfrm>
          <a:prstGeom prst="rect">
            <a:avLst/>
          </a:prstGeom>
        </p:spPr>
        <p:txBody>
          <a:bodyPr wrap="square">
            <a:spAutoFit/>
          </a:bodyPr>
          <a:lstStyle/>
          <a:p>
            <a:r>
              <a:rPr lang="en-US" sz="2800" b="1" dirty="0">
                <a:latin typeface="Avenir LT Pro 65 Medium" panose="020B0603020203020204" pitchFamily="34" charset="0"/>
              </a:rPr>
              <a:t>HISTORY</a:t>
            </a:r>
          </a:p>
        </p:txBody>
      </p:sp>
      <p:pic>
        <p:nvPicPr>
          <p:cNvPr id="11" name="Picture 10">
            <a:extLst>
              <a:ext uri="{FF2B5EF4-FFF2-40B4-BE49-F238E27FC236}">
                <a16:creationId xmlns:a16="http://schemas.microsoft.com/office/drawing/2014/main" id="{611AC509-F1B1-4F49-97C3-1FA1CA71F61C}"/>
              </a:ext>
            </a:extLst>
          </p:cNvPr>
          <p:cNvPicPr>
            <a:picLocks noChangeAspect="1"/>
          </p:cNvPicPr>
          <p:nvPr/>
        </p:nvPicPr>
        <p:blipFill rotWithShape="1">
          <a:blip r:embed="rId8"/>
          <a:srcRect l="19717" t="1740" r="31289" b="47241"/>
          <a:stretch/>
        </p:blipFill>
        <p:spPr>
          <a:xfrm>
            <a:off x="4496837" y="728317"/>
            <a:ext cx="1045546" cy="1339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01986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0" name="TextBox 9"/>
          <p:cNvSpPr txBox="1"/>
          <p:nvPr/>
        </p:nvSpPr>
        <p:spPr>
          <a:xfrm>
            <a:off x="6773780" y="541709"/>
            <a:ext cx="4834300" cy="523220"/>
          </a:xfrm>
          <a:prstGeom prst="rect">
            <a:avLst/>
          </a:prstGeom>
          <a:noFill/>
        </p:spPr>
        <p:txBody>
          <a:bodyPr wrap="square" rtlCol="0">
            <a:spAutoFit/>
          </a:bodyPr>
          <a:lstStyle/>
          <a:p>
            <a:r>
              <a:rPr lang="en-US" sz="2800" b="1" dirty="0">
                <a:latin typeface="Avenir LT Pro 65 Medium" panose="020B0603020203020204" pitchFamily="34" charset="0"/>
                <a:ea typeface="Malgun Gothic" panose="020B0503020000020004" pitchFamily="34" charset="-127"/>
              </a:rPr>
              <a:t> HALLMARKS OF SUCCESS</a:t>
            </a:r>
          </a:p>
        </p:txBody>
      </p:sp>
      <p:pic>
        <p:nvPicPr>
          <p:cNvPr id="7" name="Picture 6">
            <a:extLst>
              <a:ext uri="{FF2B5EF4-FFF2-40B4-BE49-F238E27FC236}">
                <a16:creationId xmlns:a16="http://schemas.microsoft.com/office/drawing/2014/main" id="{A6A851B4-2570-4B92-9625-752619DE36C5}"/>
              </a:ext>
            </a:extLst>
          </p:cNvPr>
          <p:cNvPicPr>
            <a:picLocks noChangeAspect="1"/>
          </p:cNvPicPr>
          <p:nvPr/>
        </p:nvPicPr>
        <p:blipFill>
          <a:blip r:embed="rId4"/>
          <a:stretch>
            <a:fillRect/>
          </a:stretch>
        </p:blipFill>
        <p:spPr>
          <a:xfrm rot="215252">
            <a:off x="8294554" y="1706375"/>
            <a:ext cx="3811561" cy="314366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ACF35BEC-8A57-42DD-9DB2-30626ACB86D5}"/>
              </a:ext>
            </a:extLst>
          </p:cNvPr>
          <p:cNvSpPr txBox="1"/>
          <p:nvPr/>
        </p:nvSpPr>
        <p:spPr>
          <a:xfrm>
            <a:off x="404996" y="2168893"/>
            <a:ext cx="7974600" cy="3914918"/>
          </a:xfrm>
          <a:prstGeom prst="rect">
            <a:avLst/>
          </a:prstGeom>
          <a:noFill/>
        </p:spPr>
        <p:txBody>
          <a:bodyPr wrap="square" rtlCol="0">
            <a:spAutoFit/>
          </a:bodyPr>
          <a:lstStyle/>
          <a:p>
            <a:pPr>
              <a:lnSpc>
                <a:spcPct val="90000"/>
              </a:lnSpc>
            </a:pPr>
            <a:r>
              <a:rPr lang="en-US" sz="2800" dirty="0">
                <a:latin typeface="Avenir LT Pro 45 Book"/>
              </a:rPr>
              <a:t>Innovation, customer service and cost effectiveness are the hallmarks of </a:t>
            </a:r>
            <a:r>
              <a:rPr lang="en-US" sz="2800">
                <a:latin typeface="Avenir LT Pro 45 Book"/>
              </a:rPr>
              <a:t>our success</a:t>
            </a:r>
            <a:r>
              <a:rPr lang="en-US" sz="2800" dirty="0">
                <a:latin typeface="Avenir LT Pro 45 Book"/>
              </a:rPr>
              <a:t>.</a:t>
            </a:r>
          </a:p>
          <a:p>
            <a:pPr lvl="0"/>
            <a:r>
              <a:rPr lang="en-US" sz="2000" b="1" dirty="0"/>
              <a:t>-</a:t>
            </a:r>
            <a:r>
              <a:rPr lang="en-US" sz="2000" b="1" i="1" dirty="0"/>
              <a:t>Suburban Providers </a:t>
            </a:r>
            <a:r>
              <a:rPr lang="en-US" sz="2000" dirty="0"/>
              <a:t>have customer satisfaction rankings of 95% or better.</a:t>
            </a:r>
          </a:p>
          <a:p>
            <a:pPr lvl="0"/>
            <a:r>
              <a:rPr lang="en-US" sz="2000" b="1" dirty="0"/>
              <a:t>-</a:t>
            </a:r>
            <a:r>
              <a:rPr lang="en-US" sz="2000" b="1" i="1" dirty="0"/>
              <a:t>Suburban Providers </a:t>
            </a:r>
            <a:r>
              <a:rPr lang="en-US" sz="2000" dirty="0"/>
              <a:t>operate the region’s longest routes, and have the most effective “cost per passenger mile” in the region.</a:t>
            </a:r>
          </a:p>
          <a:p>
            <a:pPr lvl="0"/>
            <a:r>
              <a:rPr lang="en-US" sz="2000" b="1" dirty="0"/>
              <a:t>-</a:t>
            </a:r>
            <a:r>
              <a:rPr lang="en-US" sz="2000" b="1" i="1" dirty="0"/>
              <a:t>Suburban Providers </a:t>
            </a:r>
            <a:r>
              <a:rPr lang="en-US" sz="2000" dirty="0"/>
              <a:t>have received numerous awards for their innovation              and were the first to bring the region:</a:t>
            </a:r>
          </a:p>
          <a:p>
            <a:pPr marL="285750" lvl="0" indent="-285750">
              <a:buFont typeface="Arial" panose="020B0604020202020204" pitchFamily="34" charset="0"/>
              <a:buChar char="•"/>
            </a:pPr>
            <a:r>
              <a:rPr lang="en-US" sz="2000" b="1" dirty="0"/>
              <a:t>Coach Buses</a:t>
            </a:r>
          </a:p>
          <a:p>
            <a:pPr marL="285750" lvl="0" indent="-285750">
              <a:buFont typeface="Arial" panose="020B0604020202020204" pitchFamily="34" charset="0"/>
              <a:buChar char="•"/>
            </a:pPr>
            <a:r>
              <a:rPr lang="en-US" sz="2000" b="1" dirty="0"/>
              <a:t>Transit Oriented Development</a:t>
            </a:r>
          </a:p>
          <a:p>
            <a:pPr marL="285750" lvl="0" indent="-285750">
              <a:buFont typeface="Arial" panose="020B0604020202020204" pitchFamily="34" charset="0"/>
              <a:buChar char="•"/>
            </a:pPr>
            <a:r>
              <a:rPr lang="en-US" sz="2000" b="1" dirty="0"/>
              <a:t>Real-time phone/computer apps</a:t>
            </a:r>
          </a:p>
          <a:p>
            <a:pPr marL="285750" lvl="0" indent="-285750">
              <a:buFont typeface="Arial" panose="020B0604020202020204" pitchFamily="34" charset="0"/>
              <a:buChar char="•"/>
            </a:pPr>
            <a:r>
              <a:rPr lang="en-US" sz="2000" b="1" dirty="0"/>
              <a:t>WiFi on Vehicles and in Stations</a:t>
            </a:r>
          </a:p>
          <a:p>
            <a:endParaRPr lang="en-US" dirty="0"/>
          </a:p>
        </p:txBody>
      </p:sp>
      <p:pic>
        <p:nvPicPr>
          <p:cNvPr id="6" name="Picture 5">
            <a:extLst>
              <a:ext uri="{FF2B5EF4-FFF2-40B4-BE49-F238E27FC236}">
                <a16:creationId xmlns:a16="http://schemas.microsoft.com/office/drawing/2014/main" id="{40E0447C-13B2-445E-B6AD-BAA1EB469631}"/>
              </a:ext>
            </a:extLst>
          </p:cNvPr>
          <p:cNvPicPr>
            <a:picLocks noChangeAspect="1"/>
          </p:cNvPicPr>
          <p:nvPr/>
        </p:nvPicPr>
        <p:blipFill rotWithShape="1">
          <a:blip r:embed="rId5"/>
          <a:srcRect l="19717" t="1740" r="31289" b="47241"/>
          <a:stretch/>
        </p:blipFill>
        <p:spPr>
          <a:xfrm>
            <a:off x="4496837" y="728317"/>
            <a:ext cx="1045546" cy="1339185"/>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8312DA8E-67B0-4EE9-B964-4F7149D6A5A5}"/>
              </a:ext>
            </a:extLst>
          </p:cNvPr>
          <p:cNvSpPr txBox="1"/>
          <p:nvPr/>
        </p:nvSpPr>
        <p:spPr>
          <a:xfrm>
            <a:off x="4162504" y="4485747"/>
            <a:ext cx="4713424" cy="1323439"/>
          </a:xfrm>
          <a:prstGeom prst="rect">
            <a:avLst/>
          </a:prstGeom>
          <a:noFill/>
        </p:spPr>
        <p:txBody>
          <a:bodyPr wrap="square" rtlCol="0">
            <a:spAutoFit/>
          </a:bodyPr>
          <a:lstStyle/>
          <a:p>
            <a:pPr marL="285750" lvl="0" indent="-285750">
              <a:buFont typeface="Arial" panose="020B0604020202020204" pitchFamily="34" charset="0"/>
              <a:buChar char="•"/>
            </a:pPr>
            <a:r>
              <a:rPr lang="en-US" sz="2000" b="1" dirty="0"/>
              <a:t>Micro Transit Operations</a:t>
            </a:r>
          </a:p>
          <a:p>
            <a:pPr marL="285750" lvl="0" indent="-285750">
              <a:buFont typeface="Arial" panose="020B0604020202020204" pitchFamily="34" charset="0"/>
              <a:buChar char="•"/>
            </a:pPr>
            <a:r>
              <a:rPr lang="en-US" sz="2000" b="1" dirty="0"/>
              <a:t>Innovative Suburb to Suburb Service                (Rt. 495, Prime and Prime MD)</a:t>
            </a:r>
          </a:p>
          <a:p>
            <a:pPr marL="285750" lvl="0" indent="-285750">
              <a:buFont typeface="Arial" panose="020B0604020202020204" pitchFamily="34" charset="0"/>
              <a:buChar char="•"/>
            </a:pPr>
            <a:r>
              <a:rPr lang="en-US" sz="2000" b="1" dirty="0"/>
              <a:t>Public Private Partnerships</a:t>
            </a:r>
          </a:p>
        </p:txBody>
      </p:sp>
    </p:spTree>
    <p:extLst>
      <p:ext uri="{BB962C8B-B14F-4D97-AF65-F5344CB8AC3E}">
        <p14:creationId xmlns:p14="http://schemas.microsoft.com/office/powerpoint/2010/main" val="3218931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 name="TextBox 1"/>
          <p:cNvSpPr txBox="1"/>
          <p:nvPr/>
        </p:nvSpPr>
        <p:spPr>
          <a:xfrm>
            <a:off x="818707" y="2541181"/>
            <a:ext cx="5156791" cy="2870791"/>
          </a:xfrm>
          <a:prstGeom prst="rect">
            <a:avLst/>
          </a:prstGeom>
          <a:noFill/>
        </p:spPr>
        <p:txBody>
          <a:bodyPr wrap="square" rtlCol="0">
            <a:spAutoFit/>
          </a:bodyPr>
          <a:lstStyle/>
          <a:p>
            <a:endParaRPr lang="en-US" dirty="0"/>
          </a:p>
        </p:txBody>
      </p:sp>
      <p:sp>
        <p:nvSpPr>
          <p:cNvPr id="3" name="TextBox 2"/>
          <p:cNvSpPr txBox="1"/>
          <p:nvPr/>
        </p:nvSpPr>
        <p:spPr>
          <a:xfrm>
            <a:off x="204536" y="2055581"/>
            <a:ext cx="11663345" cy="3293209"/>
          </a:xfrm>
          <a:prstGeom prst="rect">
            <a:avLst/>
          </a:prstGeom>
          <a:noFill/>
        </p:spPr>
        <p:txBody>
          <a:bodyPr wrap="square" rtlCol="0">
            <a:spAutoFit/>
          </a:bodyPr>
          <a:lstStyle/>
          <a:p>
            <a:pPr marL="457200" lvl="0" indent="-457200">
              <a:buFont typeface="Arial" panose="020B0604020202020204" pitchFamily="34" charset="0"/>
              <a:buChar char="•"/>
            </a:pPr>
            <a:r>
              <a:rPr lang="en-US" sz="2600" b="1" dirty="0">
                <a:latin typeface="Avenir LT Pro 65 Medium" panose="020B0603020203020204" pitchFamily="34" charset="0"/>
              </a:rPr>
              <a:t>Express ridership not coming back</a:t>
            </a:r>
          </a:p>
          <a:p>
            <a:pPr marL="457200" lvl="0" indent="-457200">
              <a:buFont typeface="Arial" panose="020B0604020202020204" pitchFamily="34" charset="0"/>
              <a:buChar char="•"/>
            </a:pPr>
            <a:r>
              <a:rPr lang="en-US" sz="2600" b="1" dirty="0">
                <a:latin typeface="Avenir LT Pro 65 Medium" panose="020B0603020203020204" pitchFamily="34" charset="0"/>
              </a:rPr>
              <a:t>Suburban providers only serve choice riders</a:t>
            </a:r>
          </a:p>
          <a:p>
            <a:pPr marL="457200" lvl="0" indent="-457200">
              <a:buFont typeface="Arial" panose="020B0604020202020204" pitchFamily="34" charset="0"/>
              <a:buChar char="•"/>
            </a:pPr>
            <a:r>
              <a:rPr lang="en-US" sz="2600" b="1" dirty="0">
                <a:latin typeface="Avenir LT Pro 65 Medium" panose="020B0603020203020204" pitchFamily="34" charset="0"/>
              </a:rPr>
              <a:t>Long-haul ridership not as important</a:t>
            </a:r>
          </a:p>
          <a:p>
            <a:pPr lvl="0"/>
            <a:endParaRPr lang="en-US" sz="2600" dirty="0">
              <a:latin typeface="Avenir LT Pro 45 Book" panose="020B0502020203020204"/>
            </a:endParaRPr>
          </a:p>
          <a:p>
            <a:pPr lvl="0"/>
            <a:r>
              <a:rPr lang="en-US" sz="2600" b="1" dirty="0">
                <a:latin typeface="Avenir LT Pro 45 Book" panose="020B0502020203020204"/>
              </a:rPr>
              <a:t>STA Facts</a:t>
            </a:r>
          </a:p>
          <a:p>
            <a:pPr marL="342900" lvl="0" indent="-342900">
              <a:buFont typeface="Arial" panose="020B0604020202020204" pitchFamily="34" charset="0"/>
              <a:buChar char="•"/>
            </a:pPr>
            <a:r>
              <a:rPr lang="en-US" sz="2600" dirty="0">
                <a:latin typeface="Avenir LT Pro 45 Book" panose="020B0502020203020204"/>
              </a:rPr>
              <a:t>31%: households with 0-1 vehicles*</a:t>
            </a:r>
          </a:p>
          <a:p>
            <a:pPr marL="342900" lvl="0" indent="-342900">
              <a:buFont typeface="Arial" panose="020B0604020202020204" pitchFamily="34" charset="0"/>
              <a:buChar char="•"/>
            </a:pPr>
            <a:r>
              <a:rPr lang="en-US" sz="2600" dirty="0">
                <a:latin typeface="Avenir LT Pro 45 Book" panose="020B0502020203020204"/>
              </a:rPr>
              <a:t>70%: Demand-response riders fall under the poverty line</a:t>
            </a:r>
          </a:p>
          <a:p>
            <a:pPr marL="342900" lvl="0" indent="-342900">
              <a:buFont typeface="Arial" panose="020B0604020202020204" pitchFamily="34" charset="0"/>
              <a:buChar char="•"/>
            </a:pPr>
            <a:r>
              <a:rPr lang="en-US" sz="2600" dirty="0">
                <a:latin typeface="Avenir LT Pro 45 Book" panose="020B0502020203020204"/>
              </a:rPr>
              <a:t>90%: Suburban riders plan to use public </a:t>
            </a:r>
            <a:r>
              <a:rPr lang="en-US" sz="2600">
                <a:latin typeface="Avenir LT Pro 45 Book" panose="020B0502020203020204"/>
              </a:rPr>
              <a:t>transportation post-pandemic</a:t>
            </a:r>
            <a:endParaRPr lang="en-US" sz="2600" dirty="0">
              <a:latin typeface="Avenir LT Pro 45 Book" panose="020B0502020203020204"/>
            </a:endParaRPr>
          </a:p>
        </p:txBody>
      </p:sp>
      <p:pic>
        <p:nvPicPr>
          <p:cNvPr id="7" name="Picture 4" descr="Rider's Almanac Blog">
            <a:extLst>
              <a:ext uri="{FF2B5EF4-FFF2-40B4-BE49-F238E27FC236}">
                <a16:creationId xmlns:a16="http://schemas.microsoft.com/office/drawing/2014/main" id="{E7AB6D8A-E7F6-4756-A515-1587A76E5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5289" y="1548421"/>
            <a:ext cx="3960332" cy="264154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3231E74-7D1D-44E4-BAEC-0D0661D9CDA5}"/>
              </a:ext>
            </a:extLst>
          </p:cNvPr>
          <p:cNvSpPr txBox="1"/>
          <p:nvPr/>
        </p:nvSpPr>
        <p:spPr>
          <a:xfrm>
            <a:off x="6575460" y="546371"/>
            <a:ext cx="4397339" cy="800219"/>
          </a:xfrm>
          <a:prstGeom prst="rect">
            <a:avLst/>
          </a:prstGeom>
          <a:noFill/>
        </p:spPr>
        <p:txBody>
          <a:bodyPr wrap="square" rtlCol="0">
            <a:spAutoFit/>
          </a:bodyPr>
          <a:lstStyle/>
          <a:p>
            <a:r>
              <a:rPr lang="en-US" sz="2800" b="1" dirty="0">
                <a:latin typeface="Avenir LT Pro 65 Medium" panose="020B0603020203020204" pitchFamily="34" charset="0"/>
              </a:rPr>
              <a:t>MISREPRESENTATIONS</a:t>
            </a:r>
          </a:p>
          <a:p>
            <a:endParaRPr lang="en-US" dirty="0"/>
          </a:p>
        </p:txBody>
      </p:sp>
      <p:sp>
        <p:nvSpPr>
          <p:cNvPr id="10" name="Rectangle 9">
            <a:extLst>
              <a:ext uri="{FF2B5EF4-FFF2-40B4-BE49-F238E27FC236}">
                <a16:creationId xmlns:a16="http://schemas.microsoft.com/office/drawing/2014/main" id="{4D820105-1824-4282-B0E1-A353A9B779E5}"/>
              </a:ext>
            </a:extLst>
          </p:cNvPr>
          <p:cNvSpPr/>
          <p:nvPr/>
        </p:nvSpPr>
        <p:spPr>
          <a:xfrm>
            <a:off x="55342" y="6234819"/>
            <a:ext cx="6802658" cy="369332"/>
          </a:xfrm>
          <a:prstGeom prst="rect">
            <a:avLst/>
          </a:prstGeom>
        </p:spPr>
        <p:txBody>
          <a:bodyPr wrap="square">
            <a:spAutoFit/>
          </a:bodyPr>
          <a:lstStyle/>
          <a:p>
            <a:pPr marL="342900" lvl="0" indent="-342900">
              <a:buFont typeface="Arial" panose="020B0604020202020204" pitchFamily="34" charset="0"/>
              <a:buChar char="•"/>
            </a:pPr>
            <a:r>
              <a:rPr lang="en-US" i="1" dirty="0">
                <a:latin typeface="Avenir LT Pro 45 Book" panose="020B0502020203020204" pitchFamily="34" charset="0"/>
              </a:rPr>
              <a:t>(Source: American Community Survey 5-year; 2015-2019)</a:t>
            </a:r>
            <a:endParaRPr lang="en-US" dirty="0">
              <a:latin typeface="Avenir LT Pro 45 Book" panose="020B0502020203020204" pitchFamily="34" charset="0"/>
            </a:endParaRPr>
          </a:p>
        </p:txBody>
      </p:sp>
      <p:pic>
        <p:nvPicPr>
          <p:cNvPr id="11" name="Picture 10">
            <a:extLst>
              <a:ext uri="{FF2B5EF4-FFF2-40B4-BE49-F238E27FC236}">
                <a16:creationId xmlns:a16="http://schemas.microsoft.com/office/drawing/2014/main" id="{D396F973-1100-4CBC-BC15-40661CE21BDA}"/>
              </a:ext>
            </a:extLst>
          </p:cNvPr>
          <p:cNvPicPr>
            <a:picLocks noChangeAspect="1"/>
          </p:cNvPicPr>
          <p:nvPr/>
        </p:nvPicPr>
        <p:blipFill rotWithShape="1">
          <a:blip r:embed="rId5"/>
          <a:srcRect l="19717" t="1740" r="31289" b="47241"/>
          <a:stretch/>
        </p:blipFill>
        <p:spPr>
          <a:xfrm>
            <a:off x="4407179" y="563642"/>
            <a:ext cx="1045546" cy="1339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28750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AC19F64-1118-AA42-B5C0-AD7998629A1C}"/>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p:cNvSpPr txBox="1"/>
          <p:nvPr/>
        </p:nvSpPr>
        <p:spPr>
          <a:xfrm>
            <a:off x="5003515" y="673714"/>
            <a:ext cx="7188485" cy="523220"/>
          </a:xfrm>
          <a:prstGeom prst="rect">
            <a:avLst/>
          </a:prstGeom>
          <a:noFill/>
        </p:spPr>
        <p:txBody>
          <a:bodyPr wrap="square" rtlCol="0">
            <a:spAutoFit/>
          </a:bodyPr>
          <a:lstStyle/>
          <a:p>
            <a:r>
              <a:rPr lang="en-US" sz="2800" b="1" dirty="0">
                <a:latin typeface="Avenir LT Pro 65 Medium" panose="020B0603020203020204" pitchFamily="34" charset="0"/>
              </a:rPr>
              <a:t>            COVID-19 AND CARES FUNDING</a:t>
            </a:r>
          </a:p>
        </p:txBody>
      </p:sp>
      <p:sp>
        <p:nvSpPr>
          <p:cNvPr id="3" name="TextBox 2"/>
          <p:cNvSpPr txBox="1"/>
          <p:nvPr/>
        </p:nvSpPr>
        <p:spPr>
          <a:xfrm>
            <a:off x="240631" y="2045368"/>
            <a:ext cx="7269777" cy="4185761"/>
          </a:xfrm>
          <a:prstGeom prst="rect">
            <a:avLst/>
          </a:prstGeom>
          <a:noFill/>
        </p:spPr>
        <p:txBody>
          <a:bodyPr wrap="square" rtlCol="0">
            <a:spAutoFit/>
          </a:bodyPr>
          <a:lstStyle/>
          <a:p>
            <a:r>
              <a:rPr lang="en-US" sz="2400" b="1" dirty="0">
                <a:latin typeface="Avenir LT Pro 45 Book" panose="020B0502020203020204" pitchFamily="34" charset="0"/>
              </a:rPr>
              <a:t>Ridership – </a:t>
            </a:r>
            <a:r>
              <a:rPr lang="en-US" sz="2400" dirty="0">
                <a:latin typeface="Avenir LT Pro 45 Book" panose="020B0502020203020204" pitchFamily="34" charset="0"/>
              </a:rPr>
              <a:t>During pandemic, suburban local routes had highest ridership in region.</a:t>
            </a:r>
          </a:p>
          <a:p>
            <a:r>
              <a:rPr lang="en-US" sz="2400" b="1" dirty="0">
                <a:latin typeface="Avenir LT Pro 45 Book" panose="020B0502020203020204" pitchFamily="34" charset="0"/>
              </a:rPr>
              <a:t>Safety – </a:t>
            </a:r>
            <a:r>
              <a:rPr lang="en-US" sz="2400" dirty="0">
                <a:latin typeface="Avenir LT Pro 45 Book" panose="020B0502020203020204" pitchFamily="34" charset="0"/>
              </a:rPr>
              <a:t>STA has led the way exceeding CDC standards.</a:t>
            </a:r>
          </a:p>
          <a:p>
            <a:r>
              <a:rPr lang="en-US" sz="2400" b="1" dirty="0">
                <a:latin typeface="Avenir LT Pro 45 Book" panose="020B0502020203020204" pitchFamily="34" charset="0"/>
              </a:rPr>
              <a:t>Right-sizing – </a:t>
            </a:r>
            <a:r>
              <a:rPr lang="en-US" sz="2400" dirty="0">
                <a:latin typeface="Avenir LT Pro 45 Book" panose="020B0502020203020204" pitchFamily="34" charset="0"/>
              </a:rPr>
              <a:t>Adjusted staffing in response to temporary express ridership decline. </a:t>
            </a:r>
          </a:p>
          <a:p>
            <a:pPr lvl="0"/>
            <a:r>
              <a:rPr lang="en-US" sz="2400" b="1" dirty="0">
                <a:latin typeface="Avenir LT Pro 45 Book" panose="020B0502020203020204" pitchFamily="34" charset="0"/>
              </a:rPr>
              <a:t>Food delivery – </a:t>
            </a:r>
            <a:r>
              <a:rPr lang="en-US" sz="2400" dirty="0">
                <a:latin typeface="Avenir LT Pro 45 Book" panose="020B0502020203020204" pitchFamily="34" charset="0"/>
              </a:rPr>
              <a:t>to transit dependents and individuals struggling financially.</a:t>
            </a:r>
          </a:p>
          <a:p>
            <a:pPr lvl="0"/>
            <a:r>
              <a:rPr lang="en-US" sz="2400" b="1" dirty="0">
                <a:latin typeface="Avenir LT Pro 45 Book" panose="020B0502020203020204" pitchFamily="34" charset="0"/>
              </a:rPr>
              <a:t>Transportation – </a:t>
            </a:r>
            <a:r>
              <a:rPr lang="en-US" sz="2400" dirty="0">
                <a:latin typeface="Avenir LT Pro 45 Book" panose="020B0502020203020204" pitchFamily="34" charset="0"/>
              </a:rPr>
              <a:t>for COVID testing and vaccinations.</a:t>
            </a:r>
          </a:p>
          <a:p>
            <a:endParaRPr lang="en-US" sz="2600" dirty="0">
              <a:latin typeface="Avenir LT Pro 45 Book" panose="020B0502020203020204" pitchFamily="34" charset="0"/>
            </a:endParaRPr>
          </a:p>
        </p:txBody>
      </p:sp>
      <p:pic>
        <p:nvPicPr>
          <p:cNvPr id="6" name="Picture 5">
            <a:extLst>
              <a:ext uri="{FF2B5EF4-FFF2-40B4-BE49-F238E27FC236}">
                <a16:creationId xmlns:a16="http://schemas.microsoft.com/office/drawing/2014/main" id="{F119DA09-FE21-4190-9722-6777EA6A3EBB}"/>
              </a:ext>
            </a:extLst>
          </p:cNvPr>
          <p:cNvPicPr>
            <a:picLocks noChangeAspect="1"/>
          </p:cNvPicPr>
          <p:nvPr/>
        </p:nvPicPr>
        <p:blipFill rotWithShape="1">
          <a:blip r:embed="rId4"/>
          <a:srcRect t="18732" b="7687"/>
          <a:stretch/>
        </p:blipFill>
        <p:spPr>
          <a:xfrm>
            <a:off x="7304926" y="1281155"/>
            <a:ext cx="4787180" cy="395142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ECB927D-ACEC-4753-802F-F906C6D0D6A8}"/>
              </a:ext>
            </a:extLst>
          </p:cNvPr>
          <p:cNvPicPr>
            <a:picLocks noChangeAspect="1"/>
          </p:cNvPicPr>
          <p:nvPr/>
        </p:nvPicPr>
        <p:blipFill rotWithShape="1">
          <a:blip r:embed="rId5"/>
          <a:srcRect b="13487"/>
          <a:stretch/>
        </p:blipFill>
        <p:spPr>
          <a:xfrm>
            <a:off x="4426148" y="718772"/>
            <a:ext cx="943397" cy="12423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4481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AC19F64-1118-AA42-B5C0-AD7998629A1C}"/>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p:cNvSpPr txBox="1"/>
          <p:nvPr/>
        </p:nvSpPr>
        <p:spPr>
          <a:xfrm>
            <a:off x="5003515" y="673714"/>
            <a:ext cx="7188485" cy="523220"/>
          </a:xfrm>
          <a:prstGeom prst="rect">
            <a:avLst/>
          </a:prstGeom>
          <a:noFill/>
        </p:spPr>
        <p:txBody>
          <a:bodyPr wrap="square" rtlCol="0">
            <a:spAutoFit/>
          </a:bodyPr>
          <a:lstStyle/>
          <a:p>
            <a:r>
              <a:rPr lang="en-US" sz="2800" b="1" dirty="0">
                <a:latin typeface="Avenir LT Pro 65 Medium" panose="020B0603020203020204" pitchFamily="34" charset="0"/>
              </a:rPr>
              <a:t>            COVID-19 AND CARES FUNDING</a:t>
            </a:r>
          </a:p>
        </p:txBody>
      </p:sp>
      <p:sp>
        <p:nvSpPr>
          <p:cNvPr id="3" name="TextBox 2"/>
          <p:cNvSpPr txBox="1"/>
          <p:nvPr/>
        </p:nvSpPr>
        <p:spPr>
          <a:xfrm>
            <a:off x="240631" y="2314082"/>
            <a:ext cx="6867823" cy="3693319"/>
          </a:xfrm>
          <a:prstGeom prst="rect">
            <a:avLst/>
          </a:prstGeom>
          <a:noFill/>
        </p:spPr>
        <p:txBody>
          <a:bodyPr wrap="square" rtlCol="0">
            <a:spAutoFit/>
          </a:bodyPr>
          <a:lstStyle/>
          <a:p>
            <a:r>
              <a:rPr lang="en-US" sz="2600" b="1" dirty="0">
                <a:latin typeface="Avenir LT Pro 45 Book" panose="020B0502020203020204" pitchFamily="34" charset="0"/>
              </a:rPr>
              <a:t>The first CARES Act Distribution was primarily </a:t>
            </a:r>
            <a:r>
              <a:rPr lang="en-US" sz="2600" b="1" u="sng" dirty="0">
                <a:latin typeface="Avenir LT Pro 45 Book" panose="020B0502020203020204" pitchFamily="34" charset="0"/>
              </a:rPr>
              <a:t>used to maintain Service and Operations </a:t>
            </a:r>
            <a:r>
              <a:rPr lang="en-US" sz="2600" b="1" dirty="0">
                <a:latin typeface="Avenir LT Pro 45 Book" panose="020B0502020203020204" pitchFamily="34" charset="0"/>
              </a:rPr>
              <a:t>to offset the loss in fare revenue, ridership and maintain passenger safety.  Other actions funded with non-CARES funding included:</a:t>
            </a:r>
          </a:p>
          <a:p>
            <a:pPr marL="457200" indent="-457200">
              <a:buFont typeface="Arial" panose="020B0604020202020204" pitchFamily="34" charset="0"/>
              <a:buChar char="•"/>
            </a:pPr>
            <a:r>
              <a:rPr lang="en-US" sz="2600" b="1" dirty="0">
                <a:latin typeface="Avenir LT Pro 45 Book" panose="020B0502020203020204" pitchFamily="34" charset="0"/>
              </a:rPr>
              <a:t>Enhanced cleaning and sanitation</a:t>
            </a:r>
          </a:p>
          <a:p>
            <a:pPr marL="457200" indent="-457200">
              <a:buFont typeface="Arial" panose="020B0604020202020204" pitchFamily="34" charset="0"/>
              <a:buChar char="•"/>
            </a:pPr>
            <a:r>
              <a:rPr lang="en-US" sz="2600" b="1" dirty="0">
                <a:latin typeface="Avenir LT Pro 45 Book" panose="020B0502020203020204" pitchFamily="34" charset="0"/>
              </a:rPr>
              <a:t>Bus barriers to protect staff and public</a:t>
            </a:r>
          </a:p>
          <a:p>
            <a:pPr marL="457200" indent="-457200">
              <a:buFont typeface="Arial" panose="020B0604020202020204" pitchFamily="34" charset="0"/>
              <a:buChar char="•"/>
            </a:pPr>
            <a:r>
              <a:rPr lang="en-US" sz="2600" b="1" dirty="0">
                <a:latin typeface="Avenir LT Pro 45 Book" panose="020B0502020203020204" pitchFamily="34" charset="0"/>
              </a:rPr>
              <a:t>Improved air filtration systems in facilities and buses</a:t>
            </a:r>
            <a:endParaRPr lang="en-US" sz="2600" dirty="0">
              <a:latin typeface="Avenir LT Pro 45 Book" panose="020B0502020203020204" pitchFamily="34" charset="0"/>
            </a:endParaRPr>
          </a:p>
        </p:txBody>
      </p:sp>
      <p:pic>
        <p:nvPicPr>
          <p:cNvPr id="7" name="Picture 6">
            <a:extLst>
              <a:ext uri="{FF2B5EF4-FFF2-40B4-BE49-F238E27FC236}">
                <a16:creationId xmlns:a16="http://schemas.microsoft.com/office/drawing/2014/main" id="{BECB927D-ACEC-4753-802F-F906C6D0D6A8}"/>
              </a:ext>
            </a:extLst>
          </p:cNvPr>
          <p:cNvPicPr>
            <a:picLocks noChangeAspect="1"/>
          </p:cNvPicPr>
          <p:nvPr/>
        </p:nvPicPr>
        <p:blipFill rotWithShape="1">
          <a:blip r:embed="rId4"/>
          <a:srcRect b="13487"/>
          <a:stretch/>
        </p:blipFill>
        <p:spPr>
          <a:xfrm>
            <a:off x="4426148" y="718772"/>
            <a:ext cx="943397" cy="124237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D2A33F7-B091-448D-9328-F27229E960B1}"/>
              </a:ext>
            </a:extLst>
          </p:cNvPr>
          <p:cNvPicPr>
            <a:picLocks noChangeAspect="1"/>
          </p:cNvPicPr>
          <p:nvPr/>
        </p:nvPicPr>
        <p:blipFill rotWithShape="1">
          <a:blip r:embed="rId5"/>
          <a:srcRect r="4257" b="5509"/>
          <a:stretch/>
        </p:blipFill>
        <p:spPr>
          <a:xfrm>
            <a:off x="7108455" y="1196934"/>
            <a:ext cx="5083545" cy="4563887"/>
          </a:xfrm>
          <a:prstGeom prst="rect">
            <a:avLst/>
          </a:prstGeom>
        </p:spPr>
      </p:pic>
    </p:spTree>
    <p:extLst>
      <p:ext uri="{BB962C8B-B14F-4D97-AF65-F5344CB8AC3E}">
        <p14:creationId xmlns:p14="http://schemas.microsoft.com/office/powerpoint/2010/main" val="28300466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 name="TextBox 1"/>
          <p:cNvSpPr txBox="1"/>
          <p:nvPr/>
        </p:nvSpPr>
        <p:spPr>
          <a:xfrm>
            <a:off x="818708" y="2541181"/>
            <a:ext cx="4030130" cy="2870791"/>
          </a:xfrm>
          <a:prstGeom prst="rect">
            <a:avLst/>
          </a:prstGeom>
          <a:noFill/>
        </p:spPr>
        <p:txBody>
          <a:bodyPr wrap="square" rtlCol="0">
            <a:spAutoFit/>
          </a:bodyPr>
          <a:lstStyle/>
          <a:p>
            <a:endParaRPr lang="en-US" dirty="0"/>
          </a:p>
        </p:txBody>
      </p:sp>
      <p:sp>
        <p:nvSpPr>
          <p:cNvPr id="3" name="TextBox 2"/>
          <p:cNvSpPr txBox="1"/>
          <p:nvPr/>
        </p:nvSpPr>
        <p:spPr>
          <a:xfrm>
            <a:off x="473727" y="2068363"/>
            <a:ext cx="6536673" cy="4247317"/>
          </a:xfrm>
          <a:prstGeom prst="rect">
            <a:avLst/>
          </a:prstGeom>
          <a:noFill/>
        </p:spPr>
        <p:txBody>
          <a:bodyPr wrap="square" rtlCol="0">
            <a:spAutoFit/>
          </a:bodyPr>
          <a:lstStyle/>
          <a:p>
            <a:r>
              <a:rPr lang="en-US" sz="2800" b="1" dirty="0">
                <a:latin typeface="Avenir LT Pro 65 Medium" panose="020B0603020203020204" pitchFamily="34" charset="0"/>
              </a:rPr>
              <a:t>GROWTH POTENTIAL</a:t>
            </a:r>
          </a:p>
          <a:p>
            <a:r>
              <a:rPr lang="en-US" sz="2800" b="1" dirty="0">
                <a:latin typeface="Avenir LT Pro 65 Medium" panose="020B0603020203020204" pitchFamily="34" charset="0"/>
              </a:rPr>
              <a:t>TO SERVE ECONOMY</a:t>
            </a:r>
          </a:p>
          <a:p>
            <a:r>
              <a:rPr lang="en-US" sz="2800" b="1" u="sng" dirty="0">
                <a:latin typeface="Avenir LT Pro 45 Book" panose="020B0502020203020204"/>
              </a:rPr>
              <a:t>STA Connects to Region</a:t>
            </a:r>
          </a:p>
          <a:p>
            <a:pPr marL="457200" indent="-457200">
              <a:buFont typeface="Arial" panose="020B0604020202020204" pitchFamily="34" charset="0"/>
              <a:buChar char="•"/>
            </a:pPr>
            <a:r>
              <a:rPr lang="en-US" sz="2800" dirty="0">
                <a:latin typeface="Avenir LT Pro 45 Book" panose="020B0502020203020204"/>
              </a:rPr>
              <a:t>Example: Passengers from </a:t>
            </a:r>
            <a:r>
              <a:rPr lang="en-US" sz="2800" b="1" dirty="0">
                <a:latin typeface="Avenir LT Pro 45 Book" panose="020B0502020203020204"/>
              </a:rPr>
              <a:t>31 </a:t>
            </a:r>
            <a:r>
              <a:rPr lang="en-US" sz="2800" dirty="0">
                <a:latin typeface="Avenir LT Pro 45 Book" panose="020B0502020203020204"/>
              </a:rPr>
              <a:t>different cities across Minnesota use Maple Grove Transit.</a:t>
            </a:r>
          </a:p>
          <a:p>
            <a:pPr marL="457200" indent="-457200">
              <a:buFont typeface="Arial" panose="020B0604020202020204" pitchFamily="34" charset="0"/>
              <a:buChar char="•"/>
            </a:pPr>
            <a:r>
              <a:rPr lang="en-US" sz="2800" dirty="0">
                <a:latin typeface="Avenir LT Pro 45 Book" panose="020B0502020203020204"/>
              </a:rPr>
              <a:t>MVTA serves customers from more than </a:t>
            </a:r>
            <a:r>
              <a:rPr lang="en-US" sz="2800" b="1" dirty="0">
                <a:latin typeface="Avenir LT Pro 45 Book" panose="020B0502020203020204"/>
              </a:rPr>
              <a:t>95</a:t>
            </a:r>
            <a:r>
              <a:rPr lang="en-US" sz="2800" dirty="0">
                <a:latin typeface="Avenir LT Pro 45 Book" panose="020B0502020203020204"/>
              </a:rPr>
              <a:t> cities in the region</a:t>
            </a:r>
          </a:p>
          <a:p>
            <a:endParaRPr lang="en-US" sz="2800" b="1" dirty="0">
              <a:latin typeface="Avenir LT Pro 45 Book" panose="020B0502020203020204" pitchFamily="34" charset="0"/>
            </a:endParaRPr>
          </a:p>
          <a:p>
            <a:endParaRPr lang="en-US" dirty="0"/>
          </a:p>
        </p:txBody>
      </p:sp>
      <p:graphicFrame>
        <p:nvGraphicFramePr>
          <p:cNvPr id="5" name="Content Placeholder 13"/>
          <p:cNvGraphicFramePr>
            <a:graphicFrameLocks/>
          </p:cNvGraphicFramePr>
          <p:nvPr>
            <p:extLst>
              <p:ext uri="{D42A27DB-BD31-4B8C-83A1-F6EECF244321}">
                <p14:modId xmlns:p14="http://schemas.microsoft.com/office/powerpoint/2010/main" val="2083664683"/>
              </p:ext>
            </p:extLst>
          </p:nvPr>
        </p:nvGraphicFramePr>
        <p:xfrm>
          <a:off x="8259677" y="129477"/>
          <a:ext cx="2880024" cy="2656254"/>
        </p:xfrm>
        <a:graphic>
          <a:graphicData uri="http://schemas.openxmlformats.org/drawingml/2006/chart">
            <c:chart xmlns:c="http://schemas.openxmlformats.org/drawingml/2006/chart" xmlns:r="http://schemas.openxmlformats.org/officeDocument/2006/relationships" r:id="rId4"/>
          </a:graphicData>
        </a:graphic>
      </p:graphicFrame>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26368" b="5145"/>
          <a:stretch/>
        </p:blipFill>
        <p:spPr>
          <a:xfrm>
            <a:off x="7010400" y="189850"/>
            <a:ext cx="5217694" cy="5198928"/>
          </a:xfrm>
          <a:prstGeom prst="rect">
            <a:avLst/>
          </a:prstGeom>
        </p:spPr>
      </p:pic>
      <p:sp>
        <p:nvSpPr>
          <p:cNvPr id="8" name="Rectangle 7">
            <a:extLst>
              <a:ext uri="{FF2B5EF4-FFF2-40B4-BE49-F238E27FC236}">
                <a16:creationId xmlns:a16="http://schemas.microsoft.com/office/drawing/2014/main" id="{CD1DC8ED-43A5-4DE2-876E-967A71DBC4B5}"/>
              </a:ext>
            </a:extLst>
          </p:cNvPr>
          <p:cNvSpPr/>
          <p:nvPr/>
        </p:nvSpPr>
        <p:spPr>
          <a:xfrm>
            <a:off x="5567680" y="495759"/>
            <a:ext cx="2773680" cy="9694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ADFE32E-E65E-4ED2-A3C3-1F03951E8751}"/>
              </a:ext>
            </a:extLst>
          </p:cNvPr>
          <p:cNvPicPr>
            <a:picLocks noChangeAspect="1"/>
          </p:cNvPicPr>
          <p:nvPr/>
        </p:nvPicPr>
        <p:blipFill rotWithShape="1">
          <a:blip r:embed="rId6"/>
          <a:srcRect b="13487"/>
          <a:stretch/>
        </p:blipFill>
        <p:spPr>
          <a:xfrm>
            <a:off x="4435342" y="680611"/>
            <a:ext cx="872754" cy="114934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58998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AC19F64-1118-AA42-B5C0-AD7998629A1C}"/>
              </a:ext>
            </a:extLst>
          </p:cNvPr>
          <p:cNvPicPr>
            <a:picLocks noChangeAspect="1"/>
          </p:cNvPicPr>
          <p:nvPr/>
        </p:nvPicPr>
        <p:blipFill>
          <a:blip r:embed="rId3"/>
          <a:stretch>
            <a:fillRect/>
          </a:stretch>
        </p:blipFill>
        <p:spPr>
          <a:xfrm>
            <a:off x="0" y="24063"/>
            <a:ext cx="12192000" cy="6858000"/>
          </a:xfrm>
          <a:prstGeom prst="rect">
            <a:avLst/>
          </a:prstGeom>
        </p:spPr>
      </p:pic>
      <p:sp>
        <p:nvSpPr>
          <p:cNvPr id="2" name="TextBox 1"/>
          <p:cNvSpPr txBox="1"/>
          <p:nvPr/>
        </p:nvSpPr>
        <p:spPr>
          <a:xfrm>
            <a:off x="4125433" y="133774"/>
            <a:ext cx="6634716" cy="461665"/>
          </a:xfrm>
          <a:prstGeom prst="rect">
            <a:avLst/>
          </a:prstGeom>
          <a:noFill/>
        </p:spPr>
        <p:txBody>
          <a:bodyPr wrap="square" rtlCol="0">
            <a:spAutoFit/>
          </a:bodyPr>
          <a:lstStyle/>
          <a:p>
            <a:r>
              <a:rPr lang="en-US" sz="2400" b="1" dirty="0">
                <a:latin typeface="Avenir LT Pro 65 Medium" panose="020B0603020203020204" pitchFamily="34" charset="0"/>
              </a:rPr>
              <a:t>2021 LEGISLATIVE PRIORITIES</a:t>
            </a:r>
          </a:p>
        </p:txBody>
      </p:sp>
      <p:sp>
        <p:nvSpPr>
          <p:cNvPr id="3" name="TextBox 2"/>
          <p:cNvSpPr txBox="1"/>
          <p:nvPr/>
        </p:nvSpPr>
        <p:spPr>
          <a:xfrm>
            <a:off x="712381" y="2184923"/>
            <a:ext cx="10910414" cy="2677656"/>
          </a:xfrm>
          <a:prstGeom prst="rect">
            <a:avLst/>
          </a:prstGeom>
          <a:noFill/>
        </p:spPr>
        <p:txBody>
          <a:bodyPr wrap="square" rtlCol="0">
            <a:spAutoFit/>
          </a:bodyPr>
          <a:lstStyle/>
          <a:p>
            <a:r>
              <a:rPr lang="en-US" sz="2800" b="1" dirty="0">
                <a:latin typeface="Avenir LT Pro 65 Medium" panose="020B0603020203020204" pitchFamily="34" charset="0"/>
              </a:rPr>
              <a:t>Priority 1. Maintain Existing Funding Model (MVST and Reserves at current percentages) as economy stabilizes from pandemic. </a:t>
            </a:r>
          </a:p>
          <a:p>
            <a:pPr marL="457200" indent="-457200">
              <a:buFont typeface="Arial" panose="020B0604020202020204" pitchFamily="34" charset="0"/>
              <a:buChar char="•"/>
            </a:pPr>
            <a:r>
              <a:rPr lang="en-US" sz="2800" dirty="0">
                <a:latin typeface="Avenir LT Pro 45 Book" panose="020B0502020203020204"/>
              </a:rPr>
              <a:t>Preservation of existing regionwide transportation network is essential as COVID vaccine rolls out and travel patterns return.</a:t>
            </a:r>
          </a:p>
          <a:p>
            <a:pPr marL="457200" indent="-457200">
              <a:buFont typeface="Arial" panose="020B0604020202020204" pitchFamily="34" charset="0"/>
              <a:buChar char="•"/>
            </a:pPr>
            <a:r>
              <a:rPr lang="en-US" sz="2800" b="1" dirty="0">
                <a:latin typeface="Avenir LT Pro 45 Book" panose="020B0502020203020204"/>
              </a:rPr>
              <a:t>CARES 2 Funding </a:t>
            </a:r>
            <a:r>
              <a:rPr lang="en-US" sz="2800" dirty="0">
                <a:latin typeface="Avenir LT Pro 45 Book" panose="020B0502020203020204"/>
              </a:rPr>
              <a:t>is critical to maintaining service for transit-dependent riders and preserving first/last mile connections. </a:t>
            </a:r>
            <a:endParaRPr lang="en-US" dirty="0"/>
          </a:p>
        </p:txBody>
      </p:sp>
      <p:pic>
        <p:nvPicPr>
          <p:cNvPr id="7" name="Picture 6">
            <a:extLst>
              <a:ext uri="{FF2B5EF4-FFF2-40B4-BE49-F238E27FC236}">
                <a16:creationId xmlns:a16="http://schemas.microsoft.com/office/drawing/2014/main" id="{90264ED8-A76F-4986-A26E-D79D187A46EF}"/>
              </a:ext>
            </a:extLst>
          </p:cNvPr>
          <p:cNvPicPr>
            <a:picLocks noChangeAspect="1"/>
          </p:cNvPicPr>
          <p:nvPr/>
        </p:nvPicPr>
        <p:blipFill rotWithShape="1">
          <a:blip r:embed="rId4"/>
          <a:srcRect l="13917" t="4664" r="17249" b="7154"/>
          <a:stretch/>
        </p:blipFill>
        <p:spPr>
          <a:xfrm>
            <a:off x="4411382" y="738479"/>
            <a:ext cx="1010044" cy="1293952"/>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D4A15E6-7260-44CA-9393-B7C382A24E53}"/>
              </a:ext>
            </a:extLst>
          </p:cNvPr>
          <p:cNvPicPr>
            <a:picLocks noChangeAspect="1"/>
          </p:cNvPicPr>
          <p:nvPr/>
        </p:nvPicPr>
        <p:blipFill rotWithShape="1">
          <a:blip r:embed="rId5"/>
          <a:srcRect b="13487"/>
          <a:stretch/>
        </p:blipFill>
        <p:spPr>
          <a:xfrm>
            <a:off x="4426148" y="718772"/>
            <a:ext cx="982562" cy="129395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5782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DAC19F64-1118-AA42-B5C0-AD7998629A1C}"/>
              </a:ext>
            </a:extLst>
          </p:cNvPr>
          <p:cNvPicPr>
            <a:picLocks noChangeAspect="1"/>
          </p:cNvPicPr>
          <p:nvPr/>
        </p:nvPicPr>
        <p:blipFill>
          <a:blip r:embed="rId3"/>
          <a:stretch>
            <a:fillRect/>
          </a:stretch>
        </p:blipFill>
        <p:spPr>
          <a:xfrm>
            <a:off x="0" y="0"/>
            <a:ext cx="12192000" cy="6858000"/>
          </a:xfrm>
          <a:prstGeom prst="rect">
            <a:avLst/>
          </a:prstGeom>
        </p:spPr>
      </p:pic>
      <p:sp>
        <p:nvSpPr>
          <p:cNvPr id="2" name="TextBox 1"/>
          <p:cNvSpPr txBox="1"/>
          <p:nvPr/>
        </p:nvSpPr>
        <p:spPr>
          <a:xfrm>
            <a:off x="4125433" y="133774"/>
            <a:ext cx="6634716" cy="461665"/>
          </a:xfrm>
          <a:prstGeom prst="rect">
            <a:avLst/>
          </a:prstGeom>
          <a:noFill/>
        </p:spPr>
        <p:txBody>
          <a:bodyPr wrap="square" rtlCol="0">
            <a:spAutoFit/>
          </a:bodyPr>
          <a:lstStyle/>
          <a:p>
            <a:r>
              <a:rPr lang="en-US" sz="2400" b="1" dirty="0">
                <a:latin typeface="Avenir LT Pro 65 Medium" panose="020B0603020203020204" pitchFamily="34" charset="0"/>
              </a:rPr>
              <a:t>2021 LEGISLATIVE PRIORITIES</a:t>
            </a:r>
          </a:p>
        </p:txBody>
      </p:sp>
      <p:sp>
        <p:nvSpPr>
          <p:cNvPr id="3" name="TextBox 2"/>
          <p:cNvSpPr txBox="1"/>
          <p:nvPr/>
        </p:nvSpPr>
        <p:spPr>
          <a:xfrm>
            <a:off x="370678" y="2357987"/>
            <a:ext cx="8361240" cy="2954655"/>
          </a:xfrm>
          <a:prstGeom prst="rect">
            <a:avLst/>
          </a:prstGeom>
          <a:noFill/>
        </p:spPr>
        <p:txBody>
          <a:bodyPr wrap="square" rtlCol="0">
            <a:spAutoFit/>
          </a:bodyPr>
          <a:lstStyle/>
          <a:p>
            <a:r>
              <a:rPr lang="en-US" sz="2800" b="1" dirty="0">
                <a:latin typeface="Avenir LT Pro 65 Medium" panose="020B0603020203020204" pitchFamily="34" charset="0"/>
              </a:rPr>
              <a:t>Priority 2. Suburbs are growing. </a:t>
            </a:r>
          </a:p>
          <a:p>
            <a:r>
              <a:rPr lang="en-US" sz="2800" b="1" dirty="0">
                <a:latin typeface="Avenir LT Pro 65 Medium" panose="020B0603020203020204" pitchFamily="34" charset="0"/>
              </a:rPr>
              <a:t>Public investment should follow this trend.</a:t>
            </a:r>
            <a:endParaRPr lang="en-US" sz="2800" dirty="0">
              <a:latin typeface="Avenir LT Pro 65 Medium" panose="020B0603020203020204" pitchFamily="34" charset="0"/>
            </a:endParaRPr>
          </a:p>
          <a:p>
            <a:pPr marL="457200" indent="-457200">
              <a:buFont typeface="Arial" panose="020B0604020202020204" pitchFamily="34" charset="0"/>
              <a:buChar char="•"/>
            </a:pPr>
            <a:r>
              <a:rPr lang="en-US" sz="2600" dirty="0">
                <a:latin typeface="Avenir LT Pro 45 Book" panose="020B0502020203020204"/>
              </a:rPr>
              <a:t>Investment should be equitably targeted for all forms of transit -- local, express, reverse commute and microtransit services. </a:t>
            </a:r>
          </a:p>
          <a:p>
            <a:pPr marL="457200" indent="-457200">
              <a:buFont typeface="Arial" panose="020B0604020202020204" pitchFamily="34" charset="0"/>
              <a:buChar char="•"/>
            </a:pPr>
            <a:r>
              <a:rPr lang="en-US" sz="2600" dirty="0">
                <a:latin typeface="Avenir LT Pro 45 Book" panose="020B0502020203020204"/>
              </a:rPr>
              <a:t>It’s critical to maintain funding for existing services prior to adding or expanding new initiatives. </a:t>
            </a:r>
          </a:p>
        </p:txBody>
      </p:sp>
      <p:pic>
        <p:nvPicPr>
          <p:cNvPr id="7" name="Picture 6">
            <a:extLst>
              <a:ext uri="{FF2B5EF4-FFF2-40B4-BE49-F238E27FC236}">
                <a16:creationId xmlns:a16="http://schemas.microsoft.com/office/drawing/2014/main" id="{731EBE10-64C8-476B-83DC-11B62176FCA8}"/>
              </a:ext>
            </a:extLst>
          </p:cNvPr>
          <p:cNvPicPr>
            <a:picLocks noChangeAspect="1"/>
          </p:cNvPicPr>
          <p:nvPr/>
        </p:nvPicPr>
        <p:blipFill rotWithShape="1">
          <a:blip r:embed="rId4"/>
          <a:srcRect b="14210"/>
          <a:stretch/>
        </p:blipFill>
        <p:spPr>
          <a:xfrm>
            <a:off x="8939463" y="777444"/>
            <a:ext cx="3044992" cy="4949588"/>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151F01B-B946-417B-952D-F1886C7821F8}"/>
              </a:ext>
            </a:extLst>
          </p:cNvPr>
          <p:cNvPicPr>
            <a:picLocks noChangeAspect="1"/>
          </p:cNvPicPr>
          <p:nvPr/>
        </p:nvPicPr>
        <p:blipFill rotWithShape="1">
          <a:blip r:embed="rId5"/>
          <a:srcRect l="19717" t="1740" r="31289" b="47241"/>
          <a:stretch/>
        </p:blipFill>
        <p:spPr>
          <a:xfrm>
            <a:off x="4744716" y="738410"/>
            <a:ext cx="1045546" cy="133918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40919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3040</TotalTime>
  <Words>1052</Words>
  <Application>Microsoft Office PowerPoint</Application>
  <PresentationFormat>Widescreen</PresentationFormat>
  <Paragraphs>103</Paragraphs>
  <Slides>11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Avenir LT Pro 45 Book</vt:lpstr>
      <vt:lpstr>Avenir LT Pro 65 Medium</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Burkart</dc:creator>
  <cp:lastModifiedBy>Len Simich</cp:lastModifiedBy>
  <cp:revision>220</cp:revision>
  <cp:lastPrinted>2021-02-16T16:14:58Z</cp:lastPrinted>
  <dcterms:created xsi:type="dcterms:W3CDTF">2020-01-29T16:14:14Z</dcterms:created>
  <dcterms:modified xsi:type="dcterms:W3CDTF">2021-02-16T17:22:23Z</dcterms:modified>
</cp:coreProperties>
</file>