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61" r:id="rId3"/>
    <p:sldId id="259" r:id="rId4"/>
    <p:sldId id="258" r:id="rId5"/>
    <p:sldId id="256" r:id="rId6"/>
    <p:sldId id="260" r:id="rId7"/>
    <p:sldId id="257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Sjostrom" initials="LS" lastIdx="1" clrIdx="0">
    <p:extLst>
      <p:ext uri="{19B8F6BF-5375-455C-9EA6-DF929625EA0E}">
        <p15:presenceInfo xmlns:p15="http://schemas.microsoft.com/office/powerpoint/2012/main" userId="S-1-5-21-1827275338-155070970-1563503735-5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M:\Dropbox%20(Bozic%20Research%20Group)\UDM\Client%20Files\Universal\Shared\1%20-%20Cold%20Storage%201.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M:\Dropbox%20(Bozic%20Research%20Group)\mbozic\Desktop\Minnesota%20NFI%202007-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Dropbox%20(Bozic%20Research%20Group)\mbozic\Downloads\80D32254-A081-315E-8B00-C1E05F610903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M:\Dropbox%20(Bozic%20Research%20Group)\UDM\Client%20Files\Universal\Test\WI%20Dairy%20Herd%20Exit%20R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Minnesota Licensed Dairy Herds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Sheet2!$A$2:$A$27</c:f>
              <c:numCache>
                <c:formatCode>yyyy</c:formatCode>
                <c:ptCount val="26"/>
                <c:pt idx="0">
                  <c:v>33970</c:v>
                </c:pt>
                <c:pt idx="1">
                  <c:v>34335</c:v>
                </c:pt>
                <c:pt idx="2">
                  <c:v>34700</c:v>
                </c:pt>
                <c:pt idx="3">
                  <c:v>35065</c:v>
                </c:pt>
                <c:pt idx="4">
                  <c:v>35431</c:v>
                </c:pt>
                <c:pt idx="5">
                  <c:v>35796</c:v>
                </c:pt>
                <c:pt idx="6">
                  <c:v>36161</c:v>
                </c:pt>
                <c:pt idx="7">
                  <c:v>36526</c:v>
                </c:pt>
                <c:pt idx="8">
                  <c:v>36892</c:v>
                </c:pt>
                <c:pt idx="9">
                  <c:v>37257</c:v>
                </c:pt>
                <c:pt idx="10">
                  <c:v>37622</c:v>
                </c:pt>
                <c:pt idx="11">
                  <c:v>37987</c:v>
                </c:pt>
                <c:pt idx="12">
                  <c:v>38353</c:v>
                </c:pt>
                <c:pt idx="13">
                  <c:v>38718</c:v>
                </c:pt>
                <c:pt idx="14">
                  <c:v>39083</c:v>
                </c:pt>
                <c:pt idx="15">
                  <c:v>39448</c:v>
                </c:pt>
                <c:pt idx="16">
                  <c:v>39814</c:v>
                </c:pt>
                <c:pt idx="17">
                  <c:v>40179</c:v>
                </c:pt>
                <c:pt idx="18">
                  <c:v>40544</c:v>
                </c:pt>
                <c:pt idx="19">
                  <c:v>40909</c:v>
                </c:pt>
                <c:pt idx="20">
                  <c:v>41275</c:v>
                </c:pt>
                <c:pt idx="21">
                  <c:v>41640</c:v>
                </c:pt>
                <c:pt idx="22">
                  <c:v>42005</c:v>
                </c:pt>
                <c:pt idx="23">
                  <c:v>42370</c:v>
                </c:pt>
                <c:pt idx="24">
                  <c:v>42736</c:v>
                </c:pt>
                <c:pt idx="25">
                  <c:v>43101</c:v>
                </c:pt>
              </c:numCache>
            </c:numRef>
          </c:cat>
          <c:val>
            <c:numRef>
              <c:f>Sheet2!$D$2:$D$27</c:f>
              <c:numCache>
                <c:formatCode>General</c:formatCode>
                <c:ptCount val="26"/>
                <c:pt idx="0">
                  <c:v>11132.519999999999</c:v>
                </c:pt>
                <c:pt idx="1">
                  <c:v>10748.56</c:v>
                </c:pt>
                <c:pt idx="2">
                  <c:v>10353</c:v>
                </c:pt>
                <c:pt idx="3">
                  <c:v>9773</c:v>
                </c:pt>
                <c:pt idx="4">
                  <c:v>9164</c:v>
                </c:pt>
                <c:pt idx="5">
                  <c:v>8524.84</c:v>
                </c:pt>
                <c:pt idx="6">
                  <c:v>8099.12</c:v>
                </c:pt>
                <c:pt idx="7">
                  <c:v>7707.0399999999991</c:v>
                </c:pt>
                <c:pt idx="8">
                  <c:v>7095.7199999999993</c:v>
                </c:pt>
                <c:pt idx="9">
                  <c:v>6718.7199999999993</c:v>
                </c:pt>
                <c:pt idx="10">
                  <c:v>6235</c:v>
                </c:pt>
                <c:pt idx="11">
                  <c:v>5810</c:v>
                </c:pt>
                <c:pt idx="12">
                  <c:v>5530</c:v>
                </c:pt>
                <c:pt idx="13">
                  <c:v>5295</c:v>
                </c:pt>
                <c:pt idx="14">
                  <c:v>5070</c:v>
                </c:pt>
                <c:pt idx="15">
                  <c:v>4865</c:v>
                </c:pt>
                <c:pt idx="16">
                  <c:v>4700</c:v>
                </c:pt>
                <c:pt idx="17">
                  <c:v>4540</c:v>
                </c:pt>
                <c:pt idx="18">
                  <c:v>4325</c:v>
                </c:pt>
                <c:pt idx="19">
                  <c:v>4125</c:v>
                </c:pt>
                <c:pt idx="20">
                  <c:v>3865</c:v>
                </c:pt>
                <c:pt idx="21">
                  <c:v>3605</c:v>
                </c:pt>
                <c:pt idx="22">
                  <c:v>3470</c:v>
                </c:pt>
                <c:pt idx="23">
                  <c:v>3350</c:v>
                </c:pt>
                <c:pt idx="24">
                  <c:v>3210</c:v>
                </c:pt>
                <c:pt idx="25">
                  <c:v>2763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0C-4B55-A5BC-D6D60AF63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5149616"/>
        <c:axId val="1285157160"/>
      </c:lineChart>
      <c:dateAx>
        <c:axId val="1285149616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85157160"/>
        <c:crosses val="autoZero"/>
        <c:auto val="1"/>
        <c:lblOffset val="100"/>
        <c:baseTimeUnit val="years"/>
      </c:dateAx>
      <c:valAx>
        <c:axId val="1285157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8514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dirty="0"/>
              <a:t>U.S.</a:t>
            </a:r>
            <a:r>
              <a:rPr lang="en-US" baseline="0" dirty="0"/>
              <a:t> Total </a:t>
            </a:r>
            <a:r>
              <a:rPr lang="en-US" dirty="0"/>
              <a:t>Cheese Stocks,</a:t>
            </a:r>
            <a:r>
              <a:rPr lang="en-US" baseline="0" dirty="0"/>
              <a:t> End of December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9E-4296-A366-F5AE18375159}"/>
              </c:ext>
            </c:extLst>
          </c:dPt>
          <c:dLbls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9E-4296-A366-F5AE18375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CheeseData!$M$24:$W$24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CheeseData!$M$25:$W$25</c:f>
              <c:numCache>
                <c:formatCode>_(* #,##0_);_(* \(#,##0\);_(* "-"??_);_(@_)</c:formatCode>
                <c:ptCount val="11"/>
                <c:pt idx="0">
                  <c:v>851.96</c:v>
                </c:pt>
                <c:pt idx="1">
                  <c:v>966.75800000000004</c:v>
                </c:pt>
                <c:pt idx="2">
                  <c:v>1047.9259999999999</c:v>
                </c:pt>
                <c:pt idx="3">
                  <c:v>991.61599999999999</c:v>
                </c:pt>
                <c:pt idx="4">
                  <c:v>1023.102</c:v>
                </c:pt>
                <c:pt idx="5">
                  <c:v>1009.381</c:v>
                </c:pt>
                <c:pt idx="6">
                  <c:v>1017.936</c:v>
                </c:pt>
                <c:pt idx="7">
                  <c:v>1146.086</c:v>
                </c:pt>
                <c:pt idx="8">
                  <c:v>1198.3340000000001</c:v>
                </c:pt>
                <c:pt idx="9">
                  <c:v>1280.4839999999999</c:v>
                </c:pt>
                <c:pt idx="10">
                  <c:v>1343.902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9E-4296-A366-F5AE18375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7"/>
        <c:axId val="776328216"/>
        <c:axId val="776326648"/>
      </c:barChart>
      <c:catAx>
        <c:axId val="77632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76326648"/>
        <c:crosses val="autoZero"/>
        <c:auto val="1"/>
        <c:lblAlgn val="ctr"/>
        <c:lblOffset val="100"/>
        <c:noMultiLvlLbl val="0"/>
      </c:catAx>
      <c:valAx>
        <c:axId val="776326648"/>
        <c:scaling>
          <c:orientation val="minMax"/>
          <c:max val="1500"/>
          <c:min val="7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7632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Minnesota Dairy Farms</a:t>
            </a:r>
          </a:p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Net Farm Income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noFill/>
            </a:ln>
            <a:effectLst/>
          </c:spPr>
          <c:invertIfNegative val="1"/>
          <c:cat>
            <c:numRef>
              <c:f>Sheet2!$A$9:$A$20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Sheet2!$C$9:$C$20</c:f>
              <c:numCache>
                <c:formatCode>General</c:formatCode>
                <c:ptCount val="12"/>
                <c:pt idx="0">
                  <c:v>3</c:v>
                </c:pt>
                <c:pt idx="1">
                  <c:v>1.36</c:v>
                </c:pt>
                <c:pt idx="2">
                  <c:v>-1.89</c:v>
                </c:pt>
                <c:pt idx="3">
                  <c:v>0.05</c:v>
                </c:pt>
                <c:pt idx="4">
                  <c:v>1.5</c:v>
                </c:pt>
                <c:pt idx="5">
                  <c:v>0.4</c:v>
                </c:pt>
                <c:pt idx="6">
                  <c:v>0.4</c:v>
                </c:pt>
                <c:pt idx="7">
                  <c:v>4.28</c:v>
                </c:pt>
                <c:pt idx="8">
                  <c:v>0.43</c:v>
                </c:pt>
                <c:pt idx="9">
                  <c:v>-0.23</c:v>
                </c:pt>
                <c:pt idx="10">
                  <c:v>0.68</c:v>
                </c:pt>
                <c:pt idx="11" formatCode="0.00">
                  <c:v>-0.9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64B-4258-A3C4-8BC06B8A7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447776"/>
        <c:axId val="863442200"/>
      </c:barChart>
      <c:lineChart>
        <c:grouping val="standard"/>
        <c:varyColors val="0"/>
        <c:ser>
          <c:idx val="1"/>
          <c:order val="1"/>
          <c:tx>
            <c:v>2007-2014 Average</c:v>
          </c:tx>
          <c:spPr>
            <a:ln w="22225" cap="sq">
              <a:solidFill>
                <a:schemeClr val="tx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0.35464210549532704"/>
                  <c:y val="-0.2602870631113425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2007-2014 Average: $1.14/cwt</a:t>
                    </a:r>
                  </a:p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$262.20/cow</a:t>
                    </a:r>
                  </a:p>
                </c:rich>
              </c:tx>
              <c:spPr>
                <a:xfrm>
                  <a:off x="1809157" y="705410"/>
                  <a:ext cx="2314378" cy="165037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3246"/>
                        <a:gd name="adj2" fmla="val 78098"/>
                      </a:avLst>
                    </a:prstGeom>
                  </c15:spPr>
                  <c15:layout>
                    <c:manualLayout>
                      <c:w val="0.19808650079730747"/>
                      <c:h val="0.32747362556074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4B-4258-A3C4-8BC06B8A717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Sheet2!$D$9:$D$20</c:f>
              <c:numCache>
                <c:formatCode>General</c:formatCode>
                <c:ptCount val="12"/>
                <c:pt idx="0">
                  <c:v>1.1375</c:v>
                </c:pt>
                <c:pt idx="1">
                  <c:v>1.1375</c:v>
                </c:pt>
                <c:pt idx="2">
                  <c:v>1.1375</c:v>
                </c:pt>
                <c:pt idx="3">
                  <c:v>1.1375</c:v>
                </c:pt>
                <c:pt idx="4">
                  <c:v>1.1375</c:v>
                </c:pt>
                <c:pt idx="5">
                  <c:v>1.1375</c:v>
                </c:pt>
                <c:pt idx="6">
                  <c:v>1.1375</c:v>
                </c:pt>
                <c:pt idx="7">
                  <c:v>1.1375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4B-4258-A3C4-8BC06B8A717C}"/>
            </c:ext>
          </c:extLst>
        </c:ser>
        <c:ser>
          <c:idx val="2"/>
          <c:order val="2"/>
          <c:tx>
            <c:v>2015-2018 Average</c:v>
          </c:tx>
          <c:spPr>
            <a:ln w="22225" cap="sq">
              <a:solidFill>
                <a:schemeClr val="tx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0.1688390924818608"/>
                  <c:y val="-0.3069646814272516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2015-2018 Average: </a:t>
                    </a:r>
                  </a:p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-$0.01/cwt</a:t>
                    </a:r>
                  </a:p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-$2.30/cow</a:t>
                    </a:r>
                  </a:p>
                </c:rich>
              </c:tx>
              <c:spPr>
                <a:xfrm>
                  <a:off x="7014483" y="977025"/>
                  <a:ext cx="1679069" cy="183665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625"/>
                        <a:gd name="adj2" fmla="val 82637"/>
                      </a:avLst>
                    </a:prstGeom>
                  </c15:spPr>
                  <c15:layout>
                    <c:manualLayout>
                      <c:w val="0.14277133701940509"/>
                      <c:h val="0.36443613623592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4B-4258-A3C4-8BC06B8A717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Sheet2!$E$9:$E$20</c:f>
              <c:numCache>
                <c:formatCode>General</c:formatCode>
                <c:ptCount val="12"/>
                <c:pt idx="8" formatCode="0.0000">
                  <c:v>-5.0000000000000001E-3</c:v>
                </c:pt>
                <c:pt idx="9" formatCode="0.0000">
                  <c:v>-5.0000000000000001E-3</c:v>
                </c:pt>
                <c:pt idx="10" formatCode="0.0000">
                  <c:v>-5.0000000000000001E-3</c:v>
                </c:pt>
                <c:pt idx="11" formatCode="0.0000">
                  <c:v>-5.0000000000000001E-3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4B-4258-A3C4-8BC06B8A7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447776"/>
        <c:axId val="863442200"/>
      </c:lineChart>
      <c:catAx>
        <c:axId val="8634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3442200"/>
        <c:crosses val="autoZero"/>
        <c:auto val="1"/>
        <c:lblAlgn val="ctr"/>
        <c:lblOffset val="100"/>
        <c:noMultiLvlLbl val="0"/>
      </c:catAx>
      <c:valAx>
        <c:axId val="863442200"/>
        <c:scaling>
          <c:orientation val="minMax"/>
          <c:max val="4.5"/>
          <c:min val="-2"/>
        </c:scaling>
        <c:delete val="0"/>
        <c:axPos val="l"/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34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4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Operations with Milk Cattle, Year-on-Year Change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'80D32254-A081-315E-8B00-C1E05F6'!$B$3:$B$44</c:f>
              <c:numCache>
                <c:formatCode>General</c:formatCode>
                <c:ptCount val="42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</c:numCache>
            </c:numRef>
          </c:cat>
          <c:val>
            <c:numRef>
              <c:f>'80D32254-A081-315E-8B00-C1E05F6'!$D$3:$D$44</c:f>
              <c:numCache>
                <c:formatCode>0.00%</c:formatCode>
                <c:ptCount val="42"/>
                <c:pt idx="0">
                  <c:v>4.166666666666663E-2</c:v>
                </c:pt>
                <c:pt idx="1">
                  <c:v>0.10144927536231885</c:v>
                </c:pt>
                <c:pt idx="2">
                  <c:v>9.6774193548387122E-2</c:v>
                </c:pt>
                <c:pt idx="3">
                  <c:v>8.9285714285714302E-2</c:v>
                </c:pt>
                <c:pt idx="4">
                  <c:v>9.8039215686274495E-2</c:v>
                </c:pt>
                <c:pt idx="5">
                  <c:v>4.3478260869565188E-2</c:v>
                </c:pt>
                <c:pt idx="6">
                  <c:v>6.8181818181818232E-2</c:v>
                </c:pt>
                <c:pt idx="7">
                  <c:v>7.3170731707317027E-2</c:v>
                </c:pt>
                <c:pt idx="8">
                  <c:v>5.2631578947368474E-2</c:v>
                </c:pt>
                <c:pt idx="9">
                  <c:v>5.555555555555558E-2</c:v>
                </c:pt>
                <c:pt idx="10">
                  <c:v>8.8235294117647078E-2</c:v>
                </c:pt>
                <c:pt idx="11">
                  <c:v>6.4516129032258118E-2</c:v>
                </c:pt>
                <c:pt idx="12">
                  <c:v>3.4482758620689613E-2</c:v>
                </c:pt>
                <c:pt idx="13">
                  <c:v>3.5714285714285698E-2</c:v>
                </c:pt>
                <c:pt idx="14">
                  <c:v>0</c:v>
                </c:pt>
                <c:pt idx="15">
                  <c:v>3.703703703703709E-2</c:v>
                </c:pt>
                <c:pt idx="16">
                  <c:v>0</c:v>
                </c:pt>
                <c:pt idx="17">
                  <c:v>3.8461538461538436E-2</c:v>
                </c:pt>
                <c:pt idx="18">
                  <c:v>4.0000000000000036E-2</c:v>
                </c:pt>
                <c:pt idx="19">
                  <c:v>4.166666666666663E-2</c:v>
                </c:pt>
                <c:pt idx="20">
                  <c:v>8.6956521739130488E-2</c:v>
                </c:pt>
                <c:pt idx="21">
                  <c:v>0.11904761904761907</c:v>
                </c:pt>
                <c:pt idx="22">
                  <c:v>5.4054054054054057E-2</c:v>
                </c:pt>
                <c:pt idx="23">
                  <c:v>5.7142857142857162E-2</c:v>
                </c:pt>
                <c:pt idx="24">
                  <c:v>6.0606060606060552E-2</c:v>
                </c:pt>
                <c:pt idx="25">
                  <c:v>3.2258064516129004E-2</c:v>
                </c:pt>
                <c:pt idx="26">
                  <c:v>6.6666666666666652E-2</c:v>
                </c:pt>
                <c:pt idx="27">
                  <c:v>3.5714285714285698E-2</c:v>
                </c:pt>
                <c:pt idx="28">
                  <c:v>7.407407407407407E-2</c:v>
                </c:pt>
                <c:pt idx="29">
                  <c:v>4.0000000000000036E-2</c:v>
                </c:pt>
                <c:pt idx="30">
                  <c:v>8.333333333333337E-2</c:v>
                </c:pt>
                <c:pt idx="31">
                  <c:v>4.5454545454545414E-2</c:v>
                </c:pt>
                <c:pt idx="32">
                  <c:v>7.6190476190476142E-2</c:v>
                </c:pt>
                <c:pt idx="33">
                  <c:v>6.1855670103092786E-2</c:v>
                </c:pt>
                <c:pt idx="34">
                  <c:v>6.5934065934065922E-2</c:v>
                </c:pt>
                <c:pt idx="35">
                  <c:v>8.2352941176470629E-2</c:v>
                </c:pt>
                <c:pt idx="36">
                  <c:v>7.6923076923076872E-2</c:v>
                </c:pt>
                <c:pt idx="37">
                  <c:v>8.333333333333337E-2</c:v>
                </c:pt>
                <c:pt idx="38">
                  <c:v>7.5757575757575801E-2</c:v>
                </c:pt>
                <c:pt idx="39">
                  <c:v>4.9180327868852514E-2</c:v>
                </c:pt>
                <c:pt idx="40">
                  <c:v>6.8965517241379337E-2</c:v>
                </c:pt>
                <c:pt idx="41">
                  <c:v>5.555555555555558E-2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8-4BF0-AD99-D33932900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85232272"/>
        <c:axId val="1285233584"/>
      </c:barChart>
      <c:catAx>
        <c:axId val="128523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85233584"/>
        <c:crosses val="autoZero"/>
        <c:auto val="1"/>
        <c:lblAlgn val="ctr"/>
        <c:lblOffset val="100"/>
        <c:noMultiLvlLbl val="0"/>
      </c:catAx>
      <c:valAx>
        <c:axId val="128523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8523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7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r>
              <a:rPr lang="en-US">
                <a:latin typeface="Rockwell" panose="02060603020205020403" pitchFamily="18" charset="0"/>
              </a:rPr>
              <a:t>Upper Midwest Dairy Farm Loss Rates, Year-on-Year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539480000000003E-2"/>
          <c:y val="0.146036044"/>
          <c:w val="0.90729665800000003"/>
          <c:h val="0.75094604499999995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1"/>
              <c:layout>
                <c:manualLayout>
                  <c:x val="-8.0403020000000006E-2"/>
                  <c:y val="-1.3701695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Wisconsin</a:t>
                    </a:r>
                    <a:r>
                      <a:rPr lang="en-US" baseline="0"/>
                      <a:t>, 7.9%</a:t>
                    </a:r>
                  </a:p>
                </c:rich>
              </c:tx>
              <c:spPr>
                <a:xfrm>
                  <a:off x="7008798" y="1833038"/>
                  <a:ext cx="2310949" cy="352981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4689"/>
                        <a:gd name="adj2" fmla="val -11062"/>
                      </a:avLst>
                    </a:prstGeom>
                  </c15:spPr>
                  <c15:layout>
                    <c:manualLayout>
                      <c:w val="0.22802574063875281"/>
                      <c:h val="7.1084050805334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43E-483A-BA45-86734C0D68DB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Sheet2!$A$124:$A$256</c:f>
              <c:numCache>
                <c:formatCode>m/d/yyyy</c:formatCode>
                <c:ptCount val="133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</c:numCache>
            </c:numRef>
          </c:cat>
          <c:val>
            <c:numRef>
              <c:f>Sheet2!$C$124:$C$256</c:f>
              <c:numCache>
                <c:formatCode>0%</c:formatCode>
                <c:ptCount val="133"/>
                <c:pt idx="0">
                  <c:v>3.0147263128646795E-2</c:v>
                </c:pt>
                <c:pt idx="1">
                  <c:v>2.8366322832450552E-2</c:v>
                </c:pt>
                <c:pt idx="2">
                  <c:v>2.7597289177670681E-2</c:v>
                </c:pt>
                <c:pt idx="3">
                  <c:v>2.6568524360322421E-2</c:v>
                </c:pt>
                <c:pt idx="4">
                  <c:v>2.8223536036036001E-2</c:v>
                </c:pt>
                <c:pt idx="5">
                  <c:v>2.7187765505522488E-2</c:v>
                </c:pt>
                <c:pt idx="6">
                  <c:v>2.8236963462220599E-2</c:v>
                </c:pt>
                <c:pt idx="7">
                  <c:v>3.0227596017069702E-2</c:v>
                </c:pt>
                <c:pt idx="8">
                  <c:v>3.2434739312895644E-2</c:v>
                </c:pt>
                <c:pt idx="9">
                  <c:v>3.3827090158097151E-2</c:v>
                </c:pt>
                <c:pt idx="10">
                  <c:v>3.4755923494147911E-2</c:v>
                </c:pt>
                <c:pt idx="11">
                  <c:v>3.6528701122310436E-2</c:v>
                </c:pt>
                <c:pt idx="12">
                  <c:v>3.6814209998567549E-2</c:v>
                </c:pt>
                <c:pt idx="13">
                  <c:v>3.8878129259020122E-2</c:v>
                </c:pt>
                <c:pt idx="14">
                  <c:v>4.1528955309670934E-2</c:v>
                </c:pt>
                <c:pt idx="15">
                  <c:v>4.2632867636468341E-2</c:v>
                </c:pt>
                <c:pt idx="16">
                  <c:v>4.2587093503295481E-2</c:v>
                </c:pt>
                <c:pt idx="17">
                  <c:v>4.1120815138282363E-2</c:v>
                </c:pt>
                <c:pt idx="18">
                  <c:v>4.2856099875885234E-2</c:v>
                </c:pt>
                <c:pt idx="19">
                  <c:v>4.0850751741840829E-2</c:v>
                </c:pt>
                <c:pt idx="20">
                  <c:v>4.1608468720135239E-2</c:v>
                </c:pt>
                <c:pt idx="21">
                  <c:v>4.112921058450647E-2</c:v>
                </c:pt>
                <c:pt idx="22">
                  <c:v>4.1404805914972309E-2</c:v>
                </c:pt>
                <c:pt idx="23">
                  <c:v>4.0658851461641166E-2</c:v>
                </c:pt>
                <c:pt idx="24">
                  <c:v>3.8593099345627602E-2</c:v>
                </c:pt>
                <c:pt idx="25">
                  <c:v>3.7838644674975774E-2</c:v>
                </c:pt>
                <c:pt idx="26">
                  <c:v>3.5082458770614666E-2</c:v>
                </c:pt>
                <c:pt idx="27">
                  <c:v>3.4451632315330216E-2</c:v>
                </c:pt>
                <c:pt idx="28">
                  <c:v>3.3966260685377114E-2</c:v>
                </c:pt>
                <c:pt idx="29">
                  <c:v>3.4307400379506636E-2</c:v>
                </c:pt>
                <c:pt idx="30">
                  <c:v>3.0892448512585768E-2</c:v>
                </c:pt>
                <c:pt idx="31">
                  <c:v>3.1350359382168569E-2</c:v>
                </c:pt>
                <c:pt idx="32">
                  <c:v>3.190918156017486E-2</c:v>
                </c:pt>
                <c:pt idx="33">
                  <c:v>3.3976477823045581E-2</c:v>
                </c:pt>
                <c:pt idx="34">
                  <c:v>3.5711531045121481E-2</c:v>
                </c:pt>
                <c:pt idx="35">
                  <c:v>3.5808197989172452E-2</c:v>
                </c:pt>
                <c:pt idx="36">
                  <c:v>3.8518060174800861E-2</c:v>
                </c:pt>
                <c:pt idx="37">
                  <c:v>3.9869686627365786E-2</c:v>
                </c:pt>
                <c:pt idx="38">
                  <c:v>4.1174642635177117E-2</c:v>
                </c:pt>
                <c:pt idx="39">
                  <c:v>4.4951698348395186E-2</c:v>
                </c:pt>
                <c:pt idx="40">
                  <c:v>4.7220046985121389E-2</c:v>
                </c:pt>
                <c:pt idx="41">
                  <c:v>4.9595221252849209E-2</c:v>
                </c:pt>
                <c:pt idx="42">
                  <c:v>5.4073199527745031E-2</c:v>
                </c:pt>
                <c:pt idx="43">
                  <c:v>5.3283864856330965E-2</c:v>
                </c:pt>
                <c:pt idx="44">
                  <c:v>5.2610728151493591E-2</c:v>
                </c:pt>
                <c:pt idx="45">
                  <c:v>5.1802339460491731E-2</c:v>
                </c:pt>
                <c:pt idx="46">
                  <c:v>5.1751719724844047E-2</c:v>
                </c:pt>
                <c:pt idx="47">
                  <c:v>5.4624207908879452E-2</c:v>
                </c:pt>
                <c:pt idx="48">
                  <c:v>5.3897514278819059E-2</c:v>
                </c:pt>
                <c:pt idx="49">
                  <c:v>5.3562772661173041E-2</c:v>
                </c:pt>
                <c:pt idx="50">
                  <c:v>5.4286177280829739E-2</c:v>
                </c:pt>
                <c:pt idx="51">
                  <c:v>5.0738233134839716E-2</c:v>
                </c:pt>
                <c:pt idx="52">
                  <c:v>4.972466507766915E-2</c:v>
                </c:pt>
                <c:pt idx="53">
                  <c:v>4.7469401257029475E-2</c:v>
                </c:pt>
                <c:pt idx="54">
                  <c:v>4.4599767016142433E-2</c:v>
                </c:pt>
                <c:pt idx="55">
                  <c:v>4.6110230968064658E-2</c:v>
                </c:pt>
                <c:pt idx="56">
                  <c:v>4.8423517604750388E-2</c:v>
                </c:pt>
                <c:pt idx="57">
                  <c:v>4.9681101040617626E-2</c:v>
                </c:pt>
                <c:pt idx="58">
                  <c:v>5.0189793336145039E-2</c:v>
                </c:pt>
                <c:pt idx="59">
                  <c:v>5.1841167486848749E-2</c:v>
                </c:pt>
                <c:pt idx="60">
                  <c:v>5.152623076269025E-2</c:v>
                </c:pt>
                <c:pt idx="61">
                  <c:v>5.0874946649594577E-2</c:v>
                </c:pt>
                <c:pt idx="62">
                  <c:v>4.9348869088416736E-2</c:v>
                </c:pt>
                <c:pt idx="63">
                  <c:v>5.2762739537681513E-2</c:v>
                </c:pt>
                <c:pt idx="64">
                  <c:v>5.5959176613042727E-2</c:v>
                </c:pt>
                <c:pt idx="65">
                  <c:v>5.773571800659838E-2</c:v>
                </c:pt>
                <c:pt idx="66">
                  <c:v>5.913603901759279E-2</c:v>
                </c:pt>
                <c:pt idx="67">
                  <c:v>5.9265734265734227E-2</c:v>
                </c:pt>
                <c:pt idx="68">
                  <c:v>5.7743012831780627E-2</c:v>
                </c:pt>
                <c:pt idx="69">
                  <c:v>5.8194984104556702E-2</c:v>
                </c:pt>
                <c:pt idx="70">
                  <c:v>5.5772646536412118E-2</c:v>
                </c:pt>
                <c:pt idx="71">
                  <c:v>5.3154362416107381E-2</c:v>
                </c:pt>
                <c:pt idx="72">
                  <c:v>5.5042581801882595E-2</c:v>
                </c:pt>
                <c:pt idx="73">
                  <c:v>5.5850346254159522E-2</c:v>
                </c:pt>
                <c:pt idx="74">
                  <c:v>5.7317952415284812E-2</c:v>
                </c:pt>
                <c:pt idx="75">
                  <c:v>5.5883153406513619E-2</c:v>
                </c:pt>
                <c:pt idx="76">
                  <c:v>5.322950068712784E-2</c:v>
                </c:pt>
                <c:pt idx="77">
                  <c:v>5.1322215055744969E-2</c:v>
                </c:pt>
                <c:pt idx="78">
                  <c:v>5.0819216884198881E-2</c:v>
                </c:pt>
                <c:pt idx="79">
                  <c:v>5.1384501022114892E-2</c:v>
                </c:pt>
                <c:pt idx="80">
                  <c:v>4.9902061374871742E-2</c:v>
                </c:pt>
                <c:pt idx="81">
                  <c:v>4.7632442569151445E-2</c:v>
                </c:pt>
                <c:pt idx="82">
                  <c:v>4.6651617757712538E-2</c:v>
                </c:pt>
                <c:pt idx="83">
                  <c:v>4.4891787165674324E-2</c:v>
                </c:pt>
                <c:pt idx="84">
                  <c:v>4.3639123422825166E-2</c:v>
                </c:pt>
                <c:pt idx="85">
                  <c:v>4.2579538959801821E-2</c:v>
                </c:pt>
                <c:pt idx="86">
                  <c:v>4.1300191204588943E-2</c:v>
                </c:pt>
                <c:pt idx="87">
                  <c:v>3.9877005861439385E-2</c:v>
                </c:pt>
                <c:pt idx="88">
                  <c:v>3.9191019934197824E-2</c:v>
                </c:pt>
                <c:pt idx="89">
                  <c:v>3.8461538461538436E-2</c:v>
                </c:pt>
                <c:pt idx="90">
                  <c:v>3.6668617125024339E-2</c:v>
                </c:pt>
                <c:pt idx="91">
                  <c:v>3.5360956019198753E-2</c:v>
                </c:pt>
                <c:pt idx="92">
                  <c:v>3.5440801099548391E-2</c:v>
                </c:pt>
                <c:pt idx="93">
                  <c:v>3.5837353549276307E-2</c:v>
                </c:pt>
                <c:pt idx="94">
                  <c:v>3.9364640883977953E-2</c:v>
                </c:pt>
                <c:pt idx="95">
                  <c:v>3.9085691668315881E-2</c:v>
                </c:pt>
                <c:pt idx="96">
                  <c:v>3.8289852197202712E-2</c:v>
                </c:pt>
                <c:pt idx="97">
                  <c:v>3.7110735250223903E-2</c:v>
                </c:pt>
                <c:pt idx="98">
                  <c:v>4.0885520542481069E-2</c:v>
                </c:pt>
                <c:pt idx="99">
                  <c:v>3.9131305044035281E-2</c:v>
                </c:pt>
                <c:pt idx="100">
                  <c:v>3.6559572968073328E-2</c:v>
                </c:pt>
                <c:pt idx="101">
                  <c:v>3.8686868686868658E-2</c:v>
                </c:pt>
                <c:pt idx="102">
                  <c:v>3.8874266045758277E-2</c:v>
                </c:pt>
                <c:pt idx="103">
                  <c:v>3.8383428107229944E-2</c:v>
                </c:pt>
                <c:pt idx="104">
                  <c:v>3.8473282442748058E-2</c:v>
                </c:pt>
                <c:pt idx="105">
                  <c:v>3.9518023077708575E-2</c:v>
                </c:pt>
                <c:pt idx="106">
                  <c:v>3.8718291054739673E-2</c:v>
                </c:pt>
                <c:pt idx="107">
                  <c:v>3.7895170425290892E-2</c:v>
                </c:pt>
                <c:pt idx="108">
                  <c:v>4.0330067044868523E-2</c:v>
                </c:pt>
                <c:pt idx="109">
                  <c:v>4.0297582145071287E-2</c:v>
                </c:pt>
                <c:pt idx="110">
                  <c:v>3.7117903930131035E-2</c:v>
                </c:pt>
                <c:pt idx="111">
                  <c:v>3.8016873242370575E-2</c:v>
                </c:pt>
                <c:pt idx="112">
                  <c:v>4.1710223708969263E-2</c:v>
                </c:pt>
                <c:pt idx="113">
                  <c:v>4.3185877902700454E-2</c:v>
                </c:pt>
                <c:pt idx="114">
                  <c:v>4.7187697493153546E-2</c:v>
                </c:pt>
                <c:pt idx="115">
                  <c:v>4.7412882787750799E-2</c:v>
                </c:pt>
                <c:pt idx="116">
                  <c:v>5.0492219752302336E-2</c:v>
                </c:pt>
                <c:pt idx="117">
                  <c:v>4.9755475228577484E-2</c:v>
                </c:pt>
                <c:pt idx="118">
                  <c:v>5.1602564102564141E-2</c:v>
                </c:pt>
                <c:pt idx="119" formatCode="0.0%">
                  <c:v>5.3944129294659082E-2</c:v>
                </c:pt>
                <c:pt idx="120" formatCode="0.0%">
                  <c:v>5.4062768701633734E-2</c:v>
                </c:pt>
                <c:pt idx="121" formatCode="0.0%">
                  <c:v>5.6847545219638196E-2</c:v>
                </c:pt>
                <c:pt idx="122" formatCode="0.0%">
                  <c:v>5.8524997300507531E-2</c:v>
                </c:pt>
                <c:pt idx="123" formatCode="0.0%">
                  <c:v>6.3555651797314816E-2</c:v>
                </c:pt>
                <c:pt idx="124" formatCode="0.0%">
                  <c:v>6.2397730991600286E-2</c:v>
                </c:pt>
                <c:pt idx="125" formatCode="0.0%">
                  <c:v>6.4682626839446478E-2</c:v>
                </c:pt>
                <c:pt idx="126" formatCode="0.0%">
                  <c:v>6.4448374972363442E-2</c:v>
                </c:pt>
                <c:pt idx="127" formatCode="0.0%">
                  <c:v>6.6733178139895766E-2</c:v>
                </c:pt>
                <c:pt idx="128" formatCode="0.0%">
                  <c:v>6.6666666666666652E-2</c:v>
                </c:pt>
                <c:pt idx="129" formatCode="0.0%">
                  <c:v>7.0933094652047446E-2</c:v>
                </c:pt>
                <c:pt idx="130" formatCode="0.0%">
                  <c:v>7.4349442379182173E-2</c:v>
                </c:pt>
                <c:pt idx="131" formatCode="0.0%">
                  <c:v>7.6479239733001525E-2</c:v>
                </c:pt>
                <c:pt idx="132" formatCode="0.0%">
                  <c:v>7.8513805249403434E-2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3E-483A-BA45-86734C0D68DB}"/>
            </c:ext>
          </c:extLst>
        </c:ser>
        <c:ser>
          <c:idx val="1"/>
          <c:order val="1"/>
          <c:spPr>
            <a:ln w="412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1"/>
              <c:layout>
                <c:manualLayout>
                  <c:x val="-8.0025200000000005E-2"/>
                  <c:y val="-1.15089538000000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Minnesota</a:t>
                    </a:r>
                    <a:r>
                      <a:rPr lang="en-US" baseline="0"/>
                      <a:t>, 10.2%</a:t>
                    </a:r>
                  </a:p>
                </c:rich>
              </c:tx>
              <c:spPr>
                <a:xfrm>
                  <a:off x="6976050" y="1296977"/>
                  <a:ext cx="2294949" cy="37539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761"/>
                        <a:gd name="adj2" fmla="val -49902"/>
                      </a:avLst>
                    </a:prstGeom>
                  </c15:spPr>
                  <c15:layout>
                    <c:manualLayout>
                      <c:w val="0.22773112245657384"/>
                      <c:h val="7.5596607849166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43E-483A-BA45-86734C0D68D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Sheet2!$A$124:$A$256</c:f>
              <c:numCache>
                <c:formatCode>m/d/yyyy</c:formatCode>
                <c:ptCount val="133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</c:numCache>
            </c:numRef>
          </c:cat>
          <c:val>
            <c:numRef>
              <c:f>Sheet2!$E$124:$E$256</c:f>
              <c:numCache>
                <c:formatCode>0.0%</c:formatCode>
                <c:ptCount val="133"/>
                <c:pt idx="0">
                  <c:v>4.8197416618469213E-2</c:v>
                </c:pt>
                <c:pt idx="1">
                  <c:v>4.7177107501933491E-2</c:v>
                </c:pt>
                <c:pt idx="2">
                  <c:v>4.4863080209749495E-2</c:v>
                </c:pt>
                <c:pt idx="3">
                  <c:v>4.2324946362395144E-2</c:v>
                </c:pt>
                <c:pt idx="4">
                  <c:v>4.0659988214496123E-2</c:v>
                </c:pt>
                <c:pt idx="5">
                  <c:v>3.9211822660098483E-2</c:v>
                </c:pt>
                <c:pt idx="6">
                  <c:v>4.3641390205371278E-2</c:v>
                </c:pt>
                <c:pt idx="7">
                  <c:v>4.6135646687697207E-2</c:v>
                </c:pt>
                <c:pt idx="8">
                  <c:v>3.7088733798604223E-2</c:v>
                </c:pt>
                <c:pt idx="9">
                  <c:v>4.386839481555338E-2</c:v>
                </c:pt>
                <c:pt idx="10">
                  <c:v>3.2896064581231066E-2</c:v>
                </c:pt>
                <c:pt idx="11">
                  <c:v>3.1332120477056802E-2</c:v>
                </c:pt>
                <c:pt idx="12">
                  <c:v>3.301600162041729E-2</c:v>
                </c:pt>
                <c:pt idx="13">
                  <c:v>3.2061688311688319E-2</c:v>
                </c:pt>
                <c:pt idx="14">
                  <c:v>3.4363562423749494E-2</c:v>
                </c:pt>
                <c:pt idx="15">
                  <c:v>3.3604887983706755E-2</c:v>
                </c:pt>
                <c:pt idx="16">
                  <c:v>3.6036036036036001E-2</c:v>
                </c:pt>
                <c:pt idx="17">
                  <c:v>3.3429040196882642E-2</c:v>
                </c:pt>
                <c:pt idx="18">
                  <c:v>2.9114185422258965E-2</c:v>
                </c:pt>
                <c:pt idx="19">
                  <c:v>2.9557668458040531E-2</c:v>
                </c:pt>
                <c:pt idx="20">
                  <c:v>3.4996893766825465E-2</c:v>
                </c:pt>
                <c:pt idx="21">
                  <c:v>3.4202294056308702E-2</c:v>
                </c:pt>
                <c:pt idx="22">
                  <c:v>3.4849749582637757E-2</c:v>
                </c:pt>
                <c:pt idx="23">
                  <c:v>3.9232053422370572E-2</c:v>
                </c:pt>
                <c:pt idx="24">
                  <c:v>4.3359865940511111E-2</c:v>
                </c:pt>
                <c:pt idx="25">
                  <c:v>4.1299790356394084E-2</c:v>
                </c:pt>
                <c:pt idx="26">
                  <c:v>3.8323857654242954E-2</c:v>
                </c:pt>
                <c:pt idx="27">
                  <c:v>3.8777660695468952E-2</c:v>
                </c:pt>
                <c:pt idx="28">
                  <c:v>3.2922684791843682E-2</c:v>
                </c:pt>
                <c:pt idx="29">
                  <c:v>3.5646085295989782E-2</c:v>
                </c:pt>
                <c:pt idx="30">
                  <c:v>3.3177371331348349E-2</c:v>
                </c:pt>
                <c:pt idx="31">
                  <c:v>3.4291799787007471E-2</c:v>
                </c:pt>
                <c:pt idx="32">
                  <c:v>3.3690987124463501E-2</c:v>
                </c:pt>
                <c:pt idx="33">
                  <c:v>3.3686028935435153E-2</c:v>
                </c:pt>
                <c:pt idx="34">
                  <c:v>3.2432432432432434E-2</c:v>
                </c:pt>
                <c:pt idx="35">
                  <c:v>3.2363162467419659E-2</c:v>
                </c:pt>
                <c:pt idx="36">
                  <c:v>2.890299978103783E-2</c:v>
                </c:pt>
                <c:pt idx="37">
                  <c:v>3.2145200087469905E-2</c:v>
                </c:pt>
                <c:pt idx="38">
                  <c:v>3.7661484563170533E-2</c:v>
                </c:pt>
                <c:pt idx="39">
                  <c:v>3.9684279763209873E-2</c:v>
                </c:pt>
                <c:pt idx="40">
                  <c:v>4.5244893476828474E-2</c:v>
                </c:pt>
                <c:pt idx="41">
                  <c:v>5.3465346534653513E-2</c:v>
                </c:pt>
                <c:pt idx="42">
                  <c:v>5.6753189617245958E-2</c:v>
                </c:pt>
                <c:pt idx="43">
                  <c:v>5.6682840758711994E-2</c:v>
                </c:pt>
                <c:pt idx="44">
                  <c:v>5.0854985565178756E-2</c:v>
                </c:pt>
                <c:pt idx="45">
                  <c:v>4.6703910614525168E-2</c:v>
                </c:pt>
                <c:pt idx="46">
                  <c:v>5.1396648044692683E-2</c:v>
                </c:pt>
                <c:pt idx="47">
                  <c:v>5.0280583613916963E-2</c:v>
                </c:pt>
                <c:pt idx="48">
                  <c:v>4.8252536640360777E-2</c:v>
                </c:pt>
                <c:pt idx="49">
                  <c:v>4.7898779936737412E-2</c:v>
                </c:pt>
                <c:pt idx="50">
                  <c:v>4.1410693970420964E-2</c:v>
                </c:pt>
                <c:pt idx="51">
                  <c:v>3.8812785388127824E-2</c:v>
                </c:pt>
                <c:pt idx="52">
                  <c:v>3.6346905912123306E-2</c:v>
                </c:pt>
                <c:pt idx="53">
                  <c:v>3.6959553695955383E-2</c:v>
                </c:pt>
                <c:pt idx="54">
                  <c:v>3.5680970149253755E-2</c:v>
                </c:pt>
                <c:pt idx="55">
                  <c:v>3.7643207855973859E-2</c:v>
                </c:pt>
                <c:pt idx="56">
                  <c:v>4.5624707533926112E-2</c:v>
                </c:pt>
                <c:pt idx="57">
                  <c:v>4.9695264885138313E-2</c:v>
                </c:pt>
                <c:pt idx="58">
                  <c:v>6.0306242638398122E-2</c:v>
                </c:pt>
                <c:pt idx="59">
                  <c:v>5.9560387615220978E-2</c:v>
                </c:pt>
                <c:pt idx="60">
                  <c:v>6.3255152807391579E-2</c:v>
                </c:pt>
                <c:pt idx="61">
                  <c:v>6.0275272899857568E-2</c:v>
                </c:pt>
                <c:pt idx="62">
                  <c:v>5.9814858770472323E-2</c:v>
                </c:pt>
                <c:pt idx="63">
                  <c:v>5.9619952494061712E-2</c:v>
                </c:pt>
                <c:pt idx="64">
                  <c:v>6.2544760085939344E-2</c:v>
                </c:pt>
                <c:pt idx="65">
                  <c:v>5.8411778904175704E-2</c:v>
                </c:pt>
                <c:pt idx="66">
                  <c:v>5.9492140266021787E-2</c:v>
                </c:pt>
                <c:pt idx="67">
                  <c:v>7.069970845481055E-2</c:v>
                </c:pt>
                <c:pt idx="68">
                  <c:v>7.6489335621475862E-2</c:v>
                </c:pt>
                <c:pt idx="69">
                  <c:v>7.0054267390231906E-2</c:v>
                </c:pt>
                <c:pt idx="70">
                  <c:v>6.5179242918024571E-2</c:v>
                </c:pt>
                <c:pt idx="71">
                  <c:v>7.3133953254586603E-2</c:v>
                </c:pt>
                <c:pt idx="72">
                  <c:v>7.0055639858371266E-2</c:v>
                </c:pt>
                <c:pt idx="73">
                  <c:v>7.2222222222222188E-2</c:v>
                </c:pt>
                <c:pt idx="74">
                  <c:v>7.4223680888664489E-2</c:v>
                </c:pt>
                <c:pt idx="75">
                  <c:v>8.5375094720889111E-2</c:v>
                </c:pt>
                <c:pt idx="76">
                  <c:v>7.9195314489432178E-2</c:v>
                </c:pt>
                <c:pt idx="77">
                  <c:v>7.6903358113304288E-2</c:v>
                </c:pt>
                <c:pt idx="78">
                  <c:v>7.379789148881466E-2</c:v>
                </c:pt>
                <c:pt idx="79">
                  <c:v>6.4313725490196094E-2</c:v>
                </c:pt>
                <c:pt idx="80">
                  <c:v>5.2030793735067693E-2</c:v>
                </c:pt>
                <c:pt idx="81">
                  <c:v>5.4641909814323597E-2</c:v>
                </c:pt>
                <c:pt idx="82">
                  <c:v>4.7465808527755393E-2</c:v>
                </c:pt>
                <c:pt idx="83">
                  <c:v>4.5010845986984793E-2</c:v>
                </c:pt>
                <c:pt idx="84">
                  <c:v>4.8409029099809597E-2</c:v>
                </c:pt>
                <c:pt idx="85">
                  <c:v>4.8992923244420283E-2</c:v>
                </c:pt>
                <c:pt idx="86">
                  <c:v>4.772293427870189E-2</c:v>
                </c:pt>
                <c:pt idx="87">
                  <c:v>3.4797017398508712E-2</c:v>
                </c:pt>
                <c:pt idx="88">
                  <c:v>3.539823008849563E-2</c:v>
                </c:pt>
                <c:pt idx="89">
                  <c:v>3.0269369619550179E-2</c:v>
                </c:pt>
                <c:pt idx="90">
                  <c:v>2.9705719044974987E-2</c:v>
                </c:pt>
                <c:pt idx="91">
                  <c:v>2.3749650740430339E-2</c:v>
                </c:pt>
                <c:pt idx="92">
                  <c:v>3.0803696443573281E-2</c:v>
                </c:pt>
                <c:pt idx="93">
                  <c:v>3.7598204264870927E-2</c:v>
                </c:pt>
                <c:pt idx="94">
                  <c:v>4.0822072072072113E-2</c:v>
                </c:pt>
                <c:pt idx="95">
                  <c:v>4.0318001135718373E-2</c:v>
                </c:pt>
                <c:pt idx="96">
                  <c:v>3.7153472420691669E-2</c:v>
                </c:pt>
                <c:pt idx="97">
                  <c:v>3.0051516886090424E-2</c:v>
                </c:pt>
                <c:pt idx="98">
                  <c:v>3.2646048109965631E-2</c:v>
                </c:pt>
                <c:pt idx="99">
                  <c:v>3.376251788268958E-2</c:v>
                </c:pt>
                <c:pt idx="100">
                  <c:v>3.9277522935779796E-2</c:v>
                </c:pt>
                <c:pt idx="101">
                  <c:v>3.8087056128293217E-2</c:v>
                </c:pt>
                <c:pt idx="102">
                  <c:v>4.6065808297567901E-2</c:v>
                </c:pt>
                <c:pt idx="103">
                  <c:v>4.6078992558671983E-2</c:v>
                </c:pt>
                <c:pt idx="104">
                  <c:v>4.0739670615429047E-2</c:v>
                </c:pt>
                <c:pt idx="105">
                  <c:v>3.5568513119533574E-2</c:v>
                </c:pt>
                <c:pt idx="106">
                  <c:v>3.4634575873202178E-2</c:v>
                </c:pt>
                <c:pt idx="107">
                  <c:v>2.8106508875739622E-2</c:v>
                </c:pt>
                <c:pt idx="108">
                  <c:v>3.2947462154942153E-2</c:v>
                </c:pt>
                <c:pt idx="109">
                  <c:v>4.3670699321333717E-2</c:v>
                </c:pt>
                <c:pt idx="110">
                  <c:v>4.2628774422735383E-2</c:v>
                </c:pt>
                <c:pt idx="111">
                  <c:v>3.7015102161681912E-2</c:v>
                </c:pt>
                <c:pt idx="112">
                  <c:v>2.8648164726947201E-2</c:v>
                </c:pt>
                <c:pt idx="113">
                  <c:v>3.4534087526049473E-2</c:v>
                </c:pt>
                <c:pt idx="114">
                  <c:v>2.9094181163767274E-2</c:v>
                </c:pt>
                <c:pt idx="115">
                  <c:v>3.7803780378037777E-2</c:v>
                </c:pt>
                <c:pt idx="116">
                  <c:v>3.9457831325301229E-2</c:v>
                </c:pt>
                <c:pt idx="117">
                  <c:v>4.3833131801692904E-2</c:v>
                </c:pt>
                <c:pt idx="118">
                  <c:v>4.7734873821830393E-2</c:v>
                </c:pt>
                <c:pt idx="119">
                  <c:v>5.4794520547945202E-2</c:v>
                </c:pt>
                <c:pt idx="120">
                  <c:v>5.5862492326580693E-2</c:v>
                </c:pt>
                <c:pt idx="121">
                  <c:v>5.5229867324899762E-2</c:v>
                </c:pt>
                <c:pt idx="122">
                  <c:v>4.730983302411873E-2</c:v>
                </c:pt>
                <c:pt idx="123">
                  <c:v>5.996309963099633E-2</c:v>
                </c:pt>
                <c:pt idx="124">
                  <c:v>6.7895545314900163E-2</c:v>
                </c:pt>
                <c:pt idx="125">
                  <c:v>7.4622263336416861E-2</c:v>
                </c:pt>
                <c:pt idx="126">
                  <c:v>8.0012357120790911E-2</c:v>
                </c:pt>
                <c:pt idx="127">
                  <c:v>7.6707202993451795E-2</c:v>
                </c:pt>
                <c:pt idx="128">
                  <c:v>7.7453747256193139E-2</c:v>
                </c:pt>
                <c:pt idx="129">
                  <c:v>7.8722731583939276E-2</c:v>
                </c:pt>
                <c:pt idx="130">
                  <c:v>8.7803320561941289E-2</c:v>
                </c:pt>
                <c:pt idx="131">
                  <c:v>9.3719806763285063E-2</c:v>
                </c:pt>
                <c:pt idx="132">
                  <c:v>0.10175552665799736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3E-483A-BA45-86734C0D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9706368"/>
        <c:axId val="1169708992"/>
      </c:lineChart>
      <c:dateAx>
        <c:axId val="116970636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69708992"/>
        <c:crosses val="autoZero"/>
        <c:auto val="1"/>
        <c:lblOffset val="100"/>
        <c:baseTimeUnit val="months"/>
        <c:majorUnit val="1"/>
        <c:majorTimeUnit val="years"/>
      </c:dateAx>
      <c:valAx>
        <c:axId val="11697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697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0.46118</cdr:x>
      <cdr:y>0.72059</cdr:y>
    </cdr:from>
    <cdr:to>
      <cdr:x>0.63559</cdr:x>
      <cdr:y>0.86779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D8BE6F2-1B0B-490A-810C-70C1B4D87AC7}"/>
            </a:ext>
          </a:extLst>
        </cdr:cNvPr>
        <cdr:cNvSpPr txBox="1"/>
      </cdr:nvSpPr>
      <cdr:spPr>
        <a:xfrm xmlns:a="http://schemas.openxmlformats.org/drawingml/2006/main">
          <a:off x="4767331" y="3631561"/>
          <a:ext cx="1802921" cy="741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90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9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9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2300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7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2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FABAEB-6195-4221-832E-9B0253966AD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30950D-0308-4BF9-841D-39A91541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1047F3-EE42-4160-86BB-614741463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 fontScale="90000"/>
          </a:bodyPr>
          <a:lstStyle/>
          <a:p>
            <a:r>
              <a:rPr lang="en-US" dirty="0"/>
              <a:t>Senate Agriculture, Rural Development and Housing – </a:t>
            </a:r>
            <a:br>
              <a:rPr lang="en-US" dirty="0"/>
            </a:br>
            <a:r>
              <a:rPr lang="en-US" dirty="0"/>
              <a:t>Dairy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74083-7FB9-48A0-B802-4CB220FA8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Lucas Sjostrom</a:t>
            </a:r>
          </a:p>
          <a:p>
            <a:r>
              <a:rPr lang="en-US" dirty="0"/>
              <a:t>Executive director, Minnesota Milk</a:t>
            </a:r>
          </a:p>
          <a:p>
            <a:r>
              <a:rPr lang="en-US" dirty="0"/>
              <a:t>March 5, 2019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22B0764-6E81-4861-8F25-C7830BD0D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2704248"/>
            <a:ext cx="2449486" cy="930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317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55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619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1C2148-6E68-47F3-BE4F-3AAF66133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604302"/>
              </p:ext>
            </p:extLst>
          </p:nvPr>
        </p:nvGraphicFramePr>
        <p:xfrm>
          <a:off x="943356" y="905933"/>
          <a:ext cx="10337292" cy="503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01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EndOf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239900"/>
              </p:ext>
            </p:extLst>
          </p:nvPr>
        </p:nvGraphicFramePr>
        <p:xfrm>
          <a:off x="718457" y="905933"/>
          <a:ext cx="10700657" cy="503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97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938861"/>
              </p:ext>
            </p:extLst>
          </p:nvPr>
        </p:nvGraphicFramePr>
        <p:xfrm>
          <a:off x="943356" y="905933"/>
          <a:ext cx="10337292" cy="503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4DFAFD3-1C48-4313-B8D2-24810E7267B5}"/>
              </a:ext>
            </a:extLst>
          </p:cNvPr>
          <p:cNvGrpSpPr/>
          <p:nvPr/>
        </p:nvGrpSpPr>
        <p:grpSpPr>
          <a:xfrm>
            <a:off x="2034988" y="3260785"/>
            <a:ext cx="9892598" cy="913749"/>
            <a:chOff x="2034988" y="3260785"/>
            <a:chExt cx="9892598" cy="91374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8A516D-EB57-4E7A-95D0-06F5E531FC14}"/>
                </a:ext>
              </a:extLst>
            </p:cNvPr>
            <p:cNvGrpSpPr/>
            <p:nvPr/>
          </p:nvGrpSpPr>
          <p:grpSpPr>
            <a:xfrm>
              <a:off x="9632832" y="3260785"/>
              <a:ext cx="2294754" cy="913749"/>
              <a:chOff x="9632832" y="3260785"/>
              <a:chExt cx="2294754" cy="91374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B01AE1-E26A-4BF7-8721-9A119E624E2A}"/>
                  </a:ext>
                </a:extLst>
              </p:cNvPr>
              <p:cNvSpPr txBox="1"/>
              <p:nvPr/>
            </p:nvSpPr>
            <p:spPr>
              <a:xfrm>
                <a:off x="9632832" y="3260785"/>
                <a:ext cx="229475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$0.27= 200 cow family living of $10,800</a:t>
                </a:r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E5E09961-4648-47D0-865A-19C3A7B80C7D}"/>
                  </a:ext>
                </a:extLst>
              </p:cNvPr>
              <p:cNvSpPr/>
              <p:nvPr/>
            </p:nvSpPr>
            <p:spPr>
              <a:xfrm rot="10800000">
                <a:off x="10286310" y="3907116"/>
                <a:ext cx="189781" cy="267418"/>
              </a:xfrm>
              <a:prstGeom prst="triangl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B861DA-2EAC-4561-9947-F2746B0340F7}"/>
                </a:ext>
              </a:extLst>
            </p:cNvPr>
            <p:cNvCxnSpPr/>
            <p:nvPr/>
          </p:nvCxnSpPr>
          <p:spPr>
            <a:xfrm flipH="1">
              <a:off x="2034988" y="4174534"/>
              <a:ext cx="952948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C3BD16-884E-4826-BB0B-BD147CEF9386}"/>
              </a:ext>
            </a:extLst>
          </p:cNvPr>
          <p:cNvCxnSpPr/>
          <p:nvPr/>
        </p:nvCxnSpPr>
        <p:spPr>
          <a:xfrm flipH="1">
            <a:off x="2034988" y="4025009"/>
            <a:ext cx="95294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2D7497-F74C-4D64-9779-6B2DEEFBC15F}"/>
              </a:ext>
            </a:extLst>
          </p:cNvPr>
          <p:cNvCxnSpPr/>
          <p:nvPr/>
        </p:nvCxnSpPr>
        <p:spPr>
          <a:xfrm flipH="1">
            <a:off x="2034988" y="3843855"/>
            <a:ext cx="95294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4BB254-B43E-4353-9BFB-C7F318E61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852032"/>
              </p:ext>
            </p:extLst>
          </p:nvPr>
        </p:nvGraphicFramePr>
        <p:xfrm>
          <a:off x="588645" y="1066800"/>
          <a:ext cx="1101471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543014-D5F6-4DE7-950A-69B901381258}"/>
              </a:ext>
            </a:extLst>
          </p:cNvPr>
          <p:cNvCxnSpPr/>
          <p:nvPr/>
        </p:nvCxnSpPr>
        <p:spPr>
          <a:xfrm>
            <a:off x="1579245" y="2518410"/>
            <a:ext cx="9791700" cy="0"/>
          </a:xfrm>
          <a:prstGeom prst="line">
            <a:avLst/>
          </a:prstGeom>
          <a:ln w="41275" cap="flat" algn="ctr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21A73B-F466-4E48-B2B0-7FC90A12B5CD}"/>
              </a:ext>
            </a:extLst>
          </p:cNvPr>
          <p:cNvSpPr txBox="1"/>
          <p:nvPr/>
        </p:nvSpPr>
        <p:spPr>
          <a:xfrm>
            <a:off x="9343347" y="2149078"/>
            <a:ext cx="3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2018 Farm Loss Rate</a:t>
            </a:r>
          </a:p>
        </p:txBody>
      </p:sp>
    </p:spTree>
    <p:extLst>
      <p:ext uri="{BB962C8B-B14F-4D97-AF65-F5344CB8AC3E}">
        <p14:creationId xmlns:p14="http://schemas.microsoft.com/office/powerpoint/2010/main" val="965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485896"/>
              </p:ext>
            </p:extLst>
          </p:nvPr>
        </p:nvGraphicFramePr>
        <p:xfrm>
          <a:off x="975760" y="195380"/>
          <a:ext cx="10134600" cy="496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4715" y="5452712"/>
            <a:ext cx="763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Minnesota Dairy Farm Count: 	Jan 1, 2018:  3076</a:t>
            </a:r>
          </a:p>
          <a:p>
            <a:r>
              <a:rPr lang="en-US" dirty="0">
                <a:latin typeface="Century Gothic" panose="020B0502020202020204" pitchFamily="34" charset="0"/>
              </a:rPr>
              <a:t>			      </a:t>
            </a:r>
            <a:r>
              <a:rPr lang="en-US" sz="1400" dirty="0">
                <a:latin typeface="Century Gothic" panose="020B0502020202020204" pitchFamily="34" charset="0"/>
              </a:rPr>
              <a:t>   				</a:t>
            </a:r>
            <a:r>
              <a:rPr lang="en-US" dirty="0">
                <a:latin typeface="Century Gothic" panose="020B0502020202020204" pitchFamily="34" charset="0"/>
              </a:rPr>
              <a:t>Jan 1, 2019:  2763</a:t>
            </a:r>
          </a:p>
          <a:p>
            <a:r>
              <a:rPr lang="en-US" dirty="0">
                <a:latin typeface="Century Gothic" panose="020B0502020202020204" pitchFamily="34" charset="0"/>
              </a:rPr>
              <a:t>                                                  </a:t>
            </a:r>
            <a:r>
              <a:rPr lang="en-US" sz="1400" dirty="0">
                <a:latin typeface="Century Gothic" panose="020B0502020202020204" pitchFamily="34" charset="0"/>
              </a:rPr>
              <a:t>  </a:t>
            </a:r>
            <a:r>
              <a:rPr lang="en-US" dirty="0">
                <a:latin typeface="Century Gothic" panose="020B0502020202020204" pitchFamily="34" charset="0"/>
              </a:rPr>
              <a:t> 	Total Loss:   </a:t>
            </a:r>
            <a:r>
              <a:rPr lang="en-US" sz="1200" dirty="0">
                <a:latin typeface="Century Gothic" panose="020B0502020202020204" pitchFamily="34" charset="0"/>
              </a:rPr>
              <a:t>     </a:t>
            </a:r>
            <a:r>
              <a:rPr lang="en-US" dirty="0">
                <a:latin typeface="Century Gothic" panose="020B0502020202020204" pitchFamily="34" charset="0"/>
              </a:rPr>
              <a:t>313 Farms (10.2%)</a:t>
            </a:r>
          </a:p>
        </p:txBody>
      </p:sp>
    </p:spTree>
    <p:extLst>
      <p:ext uri="{BB962C8B-B14F-4D97-AF65-F5344CB8AC3E}">
        <p14:creationId xmlns:p14="http://schemas.microsoft.com/office/powerpoint/2010/main" val="137950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6921" y="4850694"/>
            <a:ext cx="6498158" cy="172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4A58"/>
                </a:solidFill>
                <a:latin typeface="Candara"/>
              </a:rPr>
              <a:t>Glen &amp; Sadie Frericks</a:t>
            </a:r>
            <a:br>
              <a:rPr lang="en-US" dirty="0">
                <a:solidFill>
                  <a:srgbClr val="244A58"/>
                </a:solidFill>
                <a:latin typeface="Candara"/>
              </a:rPr>
            </a:br>
            <a:r>
              <a:rPr lang="en-US" sz="3200" dirty="0">
                <a:solidFill>
                  <a:srgbClr val="2C7C9F"/>
                </a:solidFill>
                <a:latin typeface="Candara"/>
              </a:rPr>
              <a:t>Dan, Monika, and Daphne</a:t>
            </a:r>
          </a:p>
        </p:txBody>
      </p:sp>
      <p:pic>
        <p:nvPicPr>
          <p:cNvPr id="5" name="Picture 4" descr="family17-1_blo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"/>
          <a:stretch/>
        </p:blipFill>
        <p:spPr>
          <a:xfrm>
            <a:off x="3045244" y="621802"/>
            <a:ext cx="6112752" cy="412824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862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921" y="4440564"/>
            <a:ext cx="6498158" cy="172486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Blue Diamond Dairy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 err="1"/>
              <a:t>www.BlueDiamondDairy.com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rericks-far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90" y="621802"/>
            <a:ext cx="8201625" cy="4128243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7408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450075" y="4230027"/>
            <a:ext cx="7285160" cy="916641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>
                  <a:lumMod val="60000"/>
                  <a:lumOff val="40000"/>
                </a:srgbClr>
              </a:buClr>
            </a:pPr>
            <a:endParaRPr lang="en-US" sz="4000" dirty="0">
              <a:solidFill>
                <a:srgbClr val="244A58"/>
              </a:solidFill>
              <a:latin typeface="Candara"/>
            </a:endParaRPr>
          </a:p>
          <a:p>
            <a:pPr marL="0" indent="0" algn="ctr">
              <a:spcBef>
                <a:spcPts val="0"/>
              </a:spcBef>
              <a:buClr>
                <a:srgbClr val="2C7C9F">
                  <a:lumMod val="60000"/>
                  <a:lumOff val="40000"/>
                </a:srgbClr>
              </a:buClr>
              <a:buNone/>
            </a:pPr>
            <a:r>
              <a:rPr lang="en-US" sz="4000" dirty="0" err="1">
                <a:solidFill>
                  <a:srgbClr val="244A58"/>
                </a:solidFill>
                <a:latin typeface="Candara"/>
              </a:rPr>
              <a:t>sadiefrericks@gmail.com</a:t>
            </a:r>
            <a:endParaRPr lang="en-US" sz="4000" dirty="0">
              <a:solidFill>
                <a:srgbClr val="244A58"/>
              </a:solidFill>
              <a:latin typeface="Candara"/>
            </a:endParaRPr>
          </a:p>
          <a:p>
            <a:pPr marL="0" indent="0" algn="ctr">
              <a:spcBef>
                <a:spcPts val="0"/>
              </a:spcBef>
              <a:buClr>
                <a:srgbClr val="2C7C9F">
                  <a:lumMod val="60000"/>
                  <a:lumOff val="40000"/>
                </a:srgbClr>
              </a:buClr>
              <a:buNone/>
            </a:pPr>
            <a:r>
              <a:rPr lang="en-US" sz="4000" dirty="0">
                <a:solidFill>
                  <a:srgbClr val="244A58"/>
                </a:solidFill>
                <a:latin typeface="Candara"/>
              </a:rPr>
              <a:t>@</a:t>
            </a:r>
            <a:r>
              <a:rPr lang="en-US" sz="4000" dirty="0" err="1">
                <a:solidFill>
                  <a:srgbClr val="244A58"/>
                </a:solidFill>
                <a:latin typeface="Candara"/>
              </a:rPr>
              <a:t>dairygoodlife</a:t>
            </a:r>
            <a:endParaRPr lang="en-US" sz="4000" dirty="0">
              <a:solidFill>
                <a:srgbClr val="244A58"/>
              </a:solidFill>
              <a:latin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190" y="12965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5" name="Picture 4" descr="cows-snow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r="3763" b="14445"/>
          <a:stretch/>
        </p:blipFill>
        <p:spPr>
          <a:xfrm>
            <a:off x="2450075" y="618289"/>
            <a:ext cx="7285160" cy="4130411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003970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Urban Pop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120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Calibri Light</vt:lpstr>
      <vt:lpstr>Candara</vt:lpstr>
      <vt:lpstr>Century Gothic</vt:lpstr>
      <vt:lpstr>Rockwell</vt:lpstr>
      <vt:lpstr>Times New Roman</vt:lpstr>
      <vt:lpstr>Wingdings 2</vt:lpstr>
      <vt:lpstr>Retrospect</vt:lpstr>
      <vt:lpstr>Breeze</vt:lpstr>
      <vt:lpstr>Senate Agriculture, Rural Development and Housing –  Dairy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Blue Diamond Dairy www.BlueDiamondDairy.com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Ag and Food Division – Dairy Update</dc:title>
  <dc:creator>Lucas Sjostrom</dc:creator>
  <cp:lastModifiedBy>Lucas Sjostrom</cp:lastModifiedBy>
  <cp:revision>4</cp:revision>
  <dcterms:created xsi:type="dcterms:W3CDTF">2019-02-26T11:58:16Z</dcterms:created>
  <dcterms:modified xsi:type="dcterms:W3CDTF">2019-03-04T18:01:19Z</dcterms:modified>
</cp:coreProperties>
</file>