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70" r:id="rId4"/>
    <p:sldId id="272" r:id="rId5"/>
    <p:sldId id="259" r:id="rId6"/>
    <p:sldId id="262" r:id="rId7"/>
    <p:sldId id="266" r:id="rId8"/>
    <p:sldId id="267" r:id="rId9"/>
    <p:sldId id="263" r:id="rId10"/>
    <p:sldId id="264" r:id="rId11"/>
    <p:sldId id="265" r:id="rId12"/>
    <p:sldId id="268" r:id="rId13"/>
    <p:sldId id="269" r:id="rId14"/>
    <p:sldId id="271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E60"/>
    <a:srgbClr val="A31522"/>
    <a:srgbClr val="971522"/>
    <a:srgbClr val="89141E"/>
    <a:srgbClr val="01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5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18B7B-B621-4AEF-8958-6A38113531B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26A67-6CAC-44A8-91EB-1895E01A9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7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TA slide background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" y="0"/>
            <a:ext cx="9143086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fld id="{178761E7-9A9F-B240-B0B7-3E48CFABA6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35281" y="2682432"/>
            <a:ext cx="557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solidFill>
                  <a:srgbClr val="A31522"/>
                </a:solidFill>
                <a:latin typeface="Helvetica Neue Thin"/>
                <a:cs typeface="Helvetica Neue Thin"/>
              </a:rPr>
              <a:t>Minnesota’s </a:t>
            </a:r>
          </a:p>
          <a:p>
            <a:pPr algn="l"/>
            <a:r>
              <a:rPr lang="en-US" sz="4000" dirty="0" smtClean="0">
                <a:solidFill>
                  <a:srgbClr val="A31522"/>
                </a:solidFill>
                <a:latin typeface="Helvetica Neue Thin"/>
                <a:cs typeface="Helvetica Neue Thin"/>
              </a:rPr>
              <a:t>Broadband</a:t>
            </a:r>
            <a:r>
              <a:rPr lang="en-US" sz="4000" baseline="0" dirty="0" smtClean="0">
                <a:solidFill>
                  <a:srgbClr val="A31522"/>
                </a:solidFill>
                <a:latin typeface="Helvetica Neue Thin"/>
                <a:cs typeface="Helvetica Neue Thin"/>
              </a:rPr>
              <a:t> Voice</a:t>
            </a:r>
            <a:endParaRPr lang="en-US" sz="4000" dirty="0">
              <a:solidFill>
                <a:srgbClr val="A31522"/>
              </a:solidFill>
              <a:latin typeface="Helvetica Neue Thin"/>
              <a:cs typeface="Helvetica Neue Th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6335" y="4376626"/>
            <a:ext cx="4947643" cy="1470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8" name="Picture 17" descr="MTA-Logo-1805C-288C-Black-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" y="592485"/>
            <a:ext cx="5560664" cy="20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4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Thin"/>
                <a:cs typeface="Helvetica Neue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  <a:lvl2pPr>
              <a:defRPr b="0" i="0">
                <a:latin typeface="Helvetica Neue"/>
                <a:cs typeface="Helvetica Neue"/>
              </a:defRPr>
            </a:lvl2pPr>
            <a:lvl3pPr>
              <a:defRPr b="0" i="0">
                <a:latin typeface="Helvetica Neue"/>
                <a:cs typeface="Helvetica Neue"/>
              </a:defRPr>
            </a:lvl3pPr>
            <a:lvl4pPr>
              <a:defRPr b="0" i="0">
                <a:latin typeface="Helvetica Neue"/>
                <a:cs typeface="Helvetica Neue"/>
              </a:defRPr>
            </a:lvl4pPr>
            <a:lvl5pPr>
              <a:defRPr b="0" i="0"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</a:lstStyle>
          <a:p>
            <a:fld id="{7FE8E3F9-CC4F-614D-B290-7A304BB66F0D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</a:lstStyle>
          <a:p>
            <a:fld id="{178761E7-9A9F-B240-B0B7-3E48CFABA6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204378"/>
            <a:ext cx="9195182" cy="473072"/>
            <a:chOff x="0" y="5842447"/>
            <a:chExt cx="9195182" cy="473072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5842447"/>
              <a:ext cx="9195182" cy="473072"/>
              <a:chOff x="0" y="5224752"/>
              <a:chExt cx="9144000" cy="28229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5224752"/>
                <a:ext cx="9144000" cy="241539"/>
              </a:xfrm>
              <a:prstGeom prst="rect">
                <a:avLst/>
              </a:prstGeom>
              <a:solidFill>
                <a:srgbClr val="011E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5455709"/>
                <a:ext cx="9144000" cy="51339"/>
              </a:xfrm>
              <a:prstGeom prst="rect">
                <a:avLst/>
              </a:prstGeom>
              <a:solidFill>
                <a:srgbClr val="A315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 userDrawn="1"/>
          </p:nvSpPr>
          <p:spPr>
            <a:xfrm>
              <a:off x="2630169" y="5859701"/>
              <a:ext cx="640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/>
                  </a:solidFill>
                  <a:latin typeface="Helvetica Neue Thin"/>
                  <a:cs typeface="Helvetica Neue Thin"/>
                </a:rPr>
                <a:t>www.mnta.org</a:t>
              </a:r>
              <a:endParaRPr lang="en-US" dirty="0">
                <a:solidFill>
                  <a:schemeClr val="bg1"/>
                </a:solidFill>
                <a:latin typeface="Helvetica Neue Thin"/>
                <a:cs typeface="Helvetica Neue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6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08830"/>
            <a:ext cx="6886754" cy="126014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Thin"/>
                <a:cs typeface="Helvetica Neue Thin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886754" cy="16021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</a:lstStyle>
          <a:p>
            <a:fld id="{7FE8E3F9-CC4F-614D-B290-7A304BB66F0D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"/>
                <a:cs typeface="Helvetica Neue"/>
              </a:defRPr>
            </a:lvl1pPr>
          </a:lstStyle>
          <a:p>
            <a:fld id="{178761E7-9A9F-B240-B0B7-3E48CFABA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630169" y="6221632"/>
            <a:ext cx="64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Helvetica Neue Thin"/>
                <a:cs typeface="Helvetica Neue Thin"/>
              </a:rPr>
              <a:t>www.mnta.org</a:t>
            </a:r>
            <a:endParaRPr lang="en-US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204378"/>
            <a:ext cx="9195182" cy="473072"/>
            <a:chOff x="0" y="5842447"/>
            <a:chExt cx="9195182" cy="473072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5842447"/>
              <a:ext cx="9195182" cy="473072"/>
              <a:chOff x="0" y="5224752"/>
              <a:chExt cx="9144000" cy="28229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5224752"/>
                <a:ext cx="9144000" cy="241539"/>
              </a:xfrm>
              <a:prstGeom prst="rect">
                <a:avLst/>
              </a:prstGeom>
              <a:solidFill>
                <a:srgbClr val="011E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5455709"/>
                <a:ext cx="9144000" cy="51339"/>
              </a:xfrm>
              <a:prstGeom prst="rect">
                <a:avLst/>
              </a:prstGeom>
              <a:solidFill>
                <a:srgbClr val="A315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 userDrawn="1"/>
          </p:nvSpPr>
          <p:spPr>
            <a:xfrm>
              <a:off x="2630169" y="5859701"/>
              <a:ext cx="640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/>
                  </a:solidFill>
                  <a:latin typeface="Helvetica Neue Thin"/>
                  <a:cs typeface="Helvetica Neue Thin"/>
                </a:rPr>
                <a:t>www.mnta.org</a:t>
              </a:r>
              <a:endParaRPr lang="en-US" dirty="0">
                <a:solidFill>
                  <a:schemeClr val="bg1"/>
                </a:solidFill>
                <a:latin typeface="Helvetica Neue Thin"/>
                <a:cs typeface="Helvetica Neue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7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Thin"/>
                <a:cs typeface="Helvetica Neue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Helvetica Neue"/>
                <a:cs typeface="Helvetica Neue"/>
              </a:defRPr>
            </a:lvl1pPr>
            <a:lvl2pPr>
              <a:defRPr sz="2400" b="0" i="0">
                <a:latin typeface="Helvetica Neue"/>
                <a:cs typeface="Helvetica Neue"/>
              </a:defRPr>
            </a:lvl2pPr>
            <a:lvl3pPr>
              <a:defRPr sz="2000" b="0" i="0">
                <a:latin typeface="Helvetica Neue"/>
                <a:cs typeface="Helvetica Neue"/>
              </a:defRPr>
            </a:lvl3pPr>
            <a:lvl4pPr>
              <a:defRPr sz="1800" b="0" i="0">
                <a:latin typeface="Helvetica Neue"/>
                <a:cs typeface="Helvetica Neue"/>
              </a:defRPr>
            </a:lvl4pPr>
            <a:lvl5pPr>
              <a:defRPr sz="1800" b="0" i="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Helvetica Neue"/>
                <a:cs typeface="Helvetica Neue"/>
              </a:defRPr>
            </a:lvl1pPr>
            <a:lvl2pPr>
              <a:defRPr sz="2400" b="0" i="0">
                <a:latin typeface="Helvetica Neue"/>
                <a:cs typeface="Helvetica Neue"/>
              </a:defRPr>
            </a:lvl2pPr>
            <a:lvl3pPr>
              <a:defRPr sz="2000" b="0" i="0">
                <a:latin typeface="Helvetica Neue"/>
                <a:cs typeface="Helvetica Neue"/>
              </a:defRPr>
            </a:lvl3pPr>
            <a:lvl4pPr>
              <a:defRPr sz="1800" b="0" i="0">
                <a:latin typeface="Helvetica Neue"/>
                <a:cs typeface="Helvetica Neue"/>
              </a:defRPr>
            </a:lvl4pPr>
            <a:lvl5pPr>
              <a:defRPr sz="1800" b="0" i="0">
                <a:latin typeface="Helvetica Neue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630169" y="6221632"/>
            <a:ext cx="64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Helvetica Neue Thin"/>
                <a:cs typeface="Helvetica Neue Thin"/>
              </a:rPr>
              <a:t>www.mnta.org</a:t>
            </a:r>
            <a:endParaRPr lang="en-US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6204378"/>
            <a:ext cx="9195182" cy="473072"/>
            <a:chOff x="0" y="5842447"/>
            <a:chExt cx="9195182" cy="473072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5842447"/>
              <a:ext cx="9195182" cy="473072"/>
              <a:chOff x="0" y="5224752"/>
              <a:chExt cx="9144000" cy="28229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5224752"/>
                <a:ext cx="9144000" cy="241539"/>
              </a:xfrm>
              <a:prstGeom prst="rect">
                <a:avLst/>
              </a:prstGeom>
              <a:solidFill>
                <a:srgbClr val="011E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0" y="5455709"/>
                <a:ext cx="9144000" cy="51339"/>
              </a:xfrm>
              <a:prstGeom prst="rect">
                <a:avLst/>
              </a:prstGeom>
              <a:solidFill>
                <a:srgbClr val="A315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 userDrawn="1"/>
          </p:nvSpPr>
          <p:spPr>
            <a:xfrm>
              <a:off x="2630169" y="5859701"/>
              <a:ext cx="640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/>
                  </a:solidFill>
                  <a:latin typeface="Helvetica Neue Thin"/>
                  <a:cs typeface="Helvetica Neue Thin"/>
                </a:rPr>
                <a:t>www.mnta.org</a:t>
              </a:r>
              <a:endParaRPr lang="en-US" dirty="0">
                <a:solidFill>
                  <a:schemeClr val="bg1"/>
                </a:solidFill>
                <a:latin typeface="Helvetica Neue Thin"/>
                <a:cs typeface="Helvetica Neue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71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Thin"/>
                <a:cs typeface="Helvetica Neue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latin typeface="Helvetica Neue"/>
                <a:cs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 Neue"/>
                <a:cs typeface="Helvetica Neue"/>
              </a:defRPr>
            </a:lvl1pPr>
            <a:lvl2pPr>
              <a:defRPr sz="2000" b="0" i="0">
                <a:latin typeface="Helvetica Neue"/>
                <a:cs typeface="Helvetica Neue"/>
              </a:defRPr>
            </a:lvl2pPr>
            <a:lvl3pPr>
              <a:defRPr sz="1800" b="0" i="0">
                <a:latin typeface="Helvetica Neue"/>
                <a:cs typeface="Helvetica Neue"/>
              </a:defRPr>
            </a:lvl3pPr>
            <a:lvl4pPr>
              <a:defRPr sz="1600" b="0" i="0">
                <a:latin typeface="Helvetica Neue"/>
                <a:cs typeface="Helvetica Neue"/>
              </a:defRPr>
            </a:lvl4pPr>
            <a:lvl5pPr>
              <a:defRPr sz="1600" b="0" i="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latin typeface="Helvetica Neue"/>
                <a:cs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 Neue"/>
                <a:cs typeface="Helvetica Neue"/>
              </a:defRPr>
            </a:lvl1pPr>
            <a:lvl2pPr>
              <a:defRPr sz="2000" b="0" i="0">
                <a:latin typeface="Helvetica Neue"/>
                <a:cs typeface="Helvetica Neue"/>
              </a:defRPr>
            </a:lvl2pPr>
            <a:lvl3pPr>
              <a:defRPr sz="1800" b="0" i="0">
                <a:latin typeface="Helvetica Neue"/>
                <a:cs typeface="Helvetica Neue"/>
              </a:defRPr>
            </a:lvl3pPr>
            <a:lvl4pPr>
              <a:defRPr sz="1600" b="0" i="0">
                <a:latin typeface="Helvetica Neue"/>
                <a:cs typeface="Helvetica Neue"/>
              </a:defRPr>
            </a:lvl4pPr>
            <a:lvl5pPr>
              <a:defRPr sz="1600" b="0" i="0">
                <a:latin typeface="Helvetica Neue"/>
                <a:cs typeface="Helvetica Neue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2630169" y="6221632"/>
            <a:ext cx="64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Helvetica Neue Thin"/>
                <a:cs typeface="Helvetica Neue Thin"/>
              </a:rPr>
              <a:t>www.mnta.org</a:t>
            </a:r>
            <a:endParaRPr lang="en-US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204378"/>
            <a:ext cx="9195182" cy="473072"/>
            <a:chOff x="0" y="5842447"/>
            <a:chExt cx="9195182" cy="473072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0" y="5842447"/>
              <a:ext cx="9195182" cy="473072"/>
              <a:chOff x="0" y="5224752"/>
              <a:chExt cx="9144000" cy="28229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5224752"/>
                <a:ext cx="9144000" cy="241539"/>
              </a:xfrm>
              <a:prstGeom prst="rect">
                <a:avLst/>
              </a:prstGeom>
              <a:solidFill>
                <a:srgbClr val="011E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0" y="5455709"/>
                <a:ext cx="9144000" cy="51339"/>
              </a:xfrm>
              <a:prstGeom prst="rect">
                <a:avLst/>
              </a:prstGeom>
              <a:solidFill>
                <a:srgbClr val="A315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2630169" y="5859701"/>
              <a:ext cx="640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/>
                  </a:solidFill>
                  <a:latin typeface="Helvetica Neue Thin"/>
                  <a:cs typeface="Helvetica Neue Thin"/>
                </a:rPr>
                <a:t>www.mnta.org</a:t>
              </a:r>
              <a:endParaRPr lang="en-US" dirty="0">
                <a:solidFill>
                  <a:schemeClr val="bg1"/>
                </a:solidFill>
                <a:latin typeface="Helvetica Neue Thin"/>
                <a:cs typeface="Helvetica Neue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Neue Thin"/>
                <a:cs typeface="Helvetica Neue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630169" y="6221632"/>
            <a:ext cx="64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Helvetica Neue Thin"/>
                <a:cs typeface="Helvetica Neue Thin"/>
              </a:rPr>
              <a:t>www.mnta.org</a:t>
            </a:r>
            <a:endParaRPr lang="en-US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204378"/>
            <a:ext cx="9195182" cy="473072"/>
            <a:chOff x="0" y="5842447"/>
            <a:chExt cx="9195182" cy="47307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0" y="5842447"/>
              <a:ext cx="9195182" cy="473072"/>
              <a:chOff x="0" y="5224752"/>
              <a:chExt cx="9144000" cy="28229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5224752"/>
                <a:ext cx="9144000" cy="241539"/>
              </a:xfrm>
              <a:prstGeom prst="rect">
                <a:avLst/>
              </a:prstGeom>
              <a:solidFill>
                <a:srgbClr val="011E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5455709"/>
                <a:ext cx="9144000" cy="51339"/>
              </a:xfrm>
              <a:prstGeom prst="rect">
                <a:avLst/>
              </a:prstGeom>
              <a:solidFill>
                <a:srgbClr val="A315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 userDrawn="1"/>
          </p:nvSpPr>
          <p:spPr>
            <a:xfrm>
              <a:off x="2630169" y="5859701"/>
              <a:ext cx="640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/>
                  </a:solidFill>
                  <a:latin typeface="Helvetica Neue Thin"/>
                  <a:cs typeface="Helvetica Neue Thin"/>
                </a:rPr>
                <a:t>www.mnta.org</a:t>
              </a:r>
              <a:endParaRPr lang="en-US" dirty="0">
                <a:solidFill>
                  <a:schemeClr val="bg1"/>
                </a:solidFill>
                <a:latin typeface="Helvetica Neue Thin"/>
                <a:cs typeface="Helvetica Neue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71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204378"/>
            <a:ext cx="9195182" cy="404771"/>
          </a:xfrm>
          <a:prstGeom prst="rect">
            <a:avLst/>
          </a:prstGeom>
          <a:solidFill>
            <a:srgbClr val="011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91416"/>
            <a:ext cx="9195182" cy="86034"/>
          </a:xfrm>
          <a:prstGeom prst="rect">
            <a:avLst/>
          </a:prstGeom>
          <a:solidFill>
            <a:srgbClr val="A31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630169" y="6221632"/>
            <a:ext cx="64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Helvetica Neue Thin"/>
                <a:cs typeface="Helvetica Neue Thin"/>
              </a:rPr>
              <a:t>www.mnta.org</a:t>
            </a:r>
            <a:endParaRPr lang="en-US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8364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04378"/>
            <a:ext cx="9195182" cy="404771"/>
          </a:xfrm>
          <a:prstGeom prst="rect">
            <a:avLst/>
          </a:prstGeom>
          <a:solidFill>
            <a:srgbClr val="011E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591416"/>
            <a:ext cx="9195182" cy="86034"/>
          </a:xfrm>
          <a:prstGeom prst="rect">
            <a:avLst/>
          </a:prstGeom>
          <a:solidFill>
            <a:srgbClr val="A315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630169" y="6221632"/>
            <a:ext cx="640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  <a:latin typeface="Helvetica Neue Thin"/>
                <a:cs typeface="Helvetica Neue Thin"/>
              </a:rPr>
              <a:t>www.mnta.org</a:t>
            </a:r>
            <a:endParaRPr lang="en-US" dirty="0">
              <a:solidFill>
                <a:schemeClr val="bg1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427807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E8E3F9-CC4F-614D-B290-7A304BB66F0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8761E7-9A9F-B240-B0B7-3E48CFABA638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5842447"/>
            <a:ext cx="9195182" cy="473072"/>
            <a:chOff x="0" y="5842447"/>
            <a:chExt cx="9195182" cy="473072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0" y="5842447"/>
              <a:ext cx="9195182" cy="473072"/>
              <a:chOff x="0" y="5224752"/>
              <a:chExt cx="9144000" cy="28229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5224752"/>
                <a:ext cx="9144000" cy="241539"/>
              </a:xfrm>
              <a:prstGeom prst="rect">
                <a:avLst/>
              </a:prstGeom>
              <a:solidFill>
                <a:srgbClr val="011E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5455709"/>
                <a:ext cx="9144000" cy="51339"/>
              </a:xfrm>
              <a:prstGeom prst="rect">
                <a:avLst/>
              </a:prstGeom>
              <a:solidFill>
                <a:srgbClr val="A3152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 userDrawn="1"/>
          </p:nvSpPr>
          <p:spPr>
            <a:xfrm>
              <a:off x="2630169" y="5859701"/>
              <a:ext cx="640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latin typeface="Helvetica Neue Thin"/>
                  <a:cs typeface="Helvetica Neue Thin"/>
                </a:rPr>
                <a:t>MTA Safety Program </a:t>
              </a:r>
              <a:endParaRPr lang="en-US" dirty="0">
                <a:solidFill>
                  <a:schemeClr val="bg1"/>
                </a:solidFill>
                <a:latin typeface="Helvetica Neue Thin"/>
                <a:cs typeface="Helvetica Neue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00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rentc@mnta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858" y="4813539"/>
            <a:ext cx="4356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Senate Agriculture, Rural Development, and Housing Finance Committee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7660" y="3792746"/>
            <a:ext cx="4356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Broadband 101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Traditional Telephone Companies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Dial Up</a:t>
            </a:r>
          </a:p>
          <a:p>
            <a:r>
              <a:rPr lang="en-US" dirty="0" smtClean="0"/>
              <a:t>Used existing copper telephone lines to provide DSL (Digital Subscriber Line)</a:t>
            </a:r>
          </a:p>
          <a:p>
            <a:r>
              <a:rPr lang="en-US" dirty="0" smtClean="0"/>
              <a:t>Fiber (FTTX)</a:t>
            </a:r>
          </a:p>
          <a:p>
            <a:r>
              <a:rPr lang="en-US" dirty="0"/>
              <a:t>Goal: get fiber as close to the customer as </a:t>
            </a:r>
            <a:r>
              <a:rPr lang="en-US" dirty="0" smtClean="0"/>
              <a:t>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Traditional Cable Companies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Leveraged existing cable plant via cable modems</a:t>
            </a:r>
          </a:p>
          <a:p>
            <a:r>
              <a:rPr lang="en-US" dirty="0" smtClean="0"/>
              <a:t>Hybrid fiber/coax networks</a:t>
            </a:r>
          </a:p>
          <a:p>
            <a:r>
              <a:rPr lang="en-US" dirty="0" smtClean="0"/>
              <a:t>Fiber (FTTX)</a:t>
            </a:r>
          </a:p>
          <a:p>
            <a:r>
              <a:rPr lang="en-US" dirty="0" smtClean="0"/>
              <a:t>Goal: get fiber as close to the customer as possible</a:t>
            </a:r>
          </a:p>
        </p:txBody>
      </p:sp>
    </p:spTree>
    <p:extLst>
      <p:ext uri="{BB962C8B-B14F-4D97-AF65-F5344CB8AC3E}">
        <p14:creationId xmlns:p14="http://schemas.microsoft.com/office/powerpoint/2010/main" val="10149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Cellular Companies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Telcos</a:t>
            </a:r>
            <a:r>
              <a:rPr lang="en-US" dirty="0" smtClean="0"/>
              <a:t> put the “Wire” in Wireless!</a:t>
            </a:r>
          </a:p>
          <a:p>
            <a:r>
              <a:rPr lang="en-US" dirty="0" smtClean="0"/>
              <a:t>Use Radio Frequencies to transmit broadband from the tower to the device</a:t>
            </a:r>
          </a:p>
          <a:p>
            <a:r>
              <a:rPr lang="en-US" dirty="0" smtClean="0"/>
              <a:t>3G, 4G, LTE, 5G</a:t>
            </a:r>
          </a:p>
        </p:txBody>
      </p:sp>
    </p:spTree>
    <p:extLst>
      <p:ext uri="{BB962C8B-B14F-4D97-AF65-F5344CB8AC3E}">
        <p14:creationId xmlns:p14="http://schemas.microsoft.com/office/powerpoint/2010/main" val="27748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Wireless Internet Service Providers</a:t>
            </a:r>
            <a:br>
              <a:rPr lang="en-US" sz="4000" dirty="0" smtClean="0"/>
            </a:br>
            <a:r>
              <a:rPr lang="en-US" sz="4000" dirty="0" smtClean="0"/>
              <a:t>(WISPs)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an antennae </a:t>
            </a:r>
            <a:r>
              <a:rPr lang="en-US" dirty="0" smtClean="0"/>
              <a:t>at your </a:t>
            </a:r>
            <a:r>
              <a:rPr lang="en-US" dirty="0" smtClean="0"/>
              <a:t>house</a:t>
            </a:r>
          </a:p>
          <a:p>
            <a:r>
              <a:rPr lang="en-US" dirty="0" smtClean="0"/>
              <a:t>Uses FCC licensed and unlicensed radio frequencies (spectrum) to transmit data from a tower to the end user.</a:t>
            </a:r>
          </a:p>
          <a:p>
            <a:r>
              <a:rPr lang="en-US" dirty="0" smtClean="0"/>
              <a:t>Towers can use wireline or wireless facilities to “backhaul”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1071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Satellite Broadband</a:t>
            </a:r>
            <a:endParaRPr lang="en-US" sz="4000" dirty="0"/>
          </a:p>
        </p:txBody>
      </p:sp>
      <p:pic>
        <p:nvPicPr>
          <p:cNvPr id="2050" name="Picture 2" descr="C:\Users\brentc\AppData\Local\Microsoft\Windows\INetCache\IE\MU0NCCZK\united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87" y="1115593"/>
            <a:ext cx="1237891" cy="105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entc\AppData\Local\Microsoft\Windows\INetCache\IE\MI6I0X5J\satellite_upload_md_wht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4" y="3602427"/>
            <a:ext cx="12954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entc\AppData\Local\Microsoft\Windows\INetCache\IE\MI6I0X5J\house-illustration-clipa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776" y="3619904"/>
            <a:ext cx="1876515" cy="14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984794" y="2087592"/>
            <a:ext cx="2035115" cy="167374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91178" y="1952468"/>
            <a:ext cx="1440611" cy="180887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27275" y="2087592"/>
            <a:ext cx="1449239" cy="18115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80558" y="2018582"/>
            <a:ext cx="1863306" cy="158384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1819" y="5400136"/>
            <a:ext cx="452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transceiver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beams signals to a satellite, the satellite beams signals to the end user and back to the transceiver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370" y="2602393"/>
            <a:ext cx="6886754" cy="1260145"/>
          </a:xfrm>
        </p:spPr>
        <p:txBody>
          <a:bodyPr/>
          <a:lstStyle/>
          <a:p>
            <a:pPr algn="ctr"/>
            <a:r>
              <a:rPr lang="en-US" sz="5400" smtClean="0"/>
              <a:t>Questions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917" y="4416336"/>
            <a:ext cx="6886754" cy="1602117"/>
          </a:xfrm>
        </p:spPr>
        <p:txBody>
          <a:bodyPr/>
          <a:lstStyle/>
          <a:p>
            <a:r>
              <a:rPr lang="en-US" dirty="0" smtClean="0"/>
              <a:t>Brent J. Christensen</a:t>
            </a:r>
          </a:p>
          <a:p>
            <a:r>
              <a:rPr lang="en-US" dirty="0" smtClean="0">
                <a:hlinkClick r:id="rId2"/>
              </a:rPr>
              <a:t>brentc@mnta.org</a:t>
            </a:r>
            <a:endParaRPr lang="en-US" dirty="0" smtClean="0"/>
          </a:p>
          <a:p>
            <a:r>
              <a:rPr lang="en-US" dirty="0" smtClean="0"/>
              <a:t>Office: 651-288-3723</a:t>
            </a:r>
          </a:p>
          <a:p>
            <a:r>
              <a:rPr lang="en-US" dirty="0" smtClean="0"/>
              <a:t>Cell: 651-262-8099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Broadband</a:t>
            </a:r>
            <a:endParaRPr lang="en-US" dirty="0"/>
          </a:p>
        </p:txBody>
      </p:sp>
      <p:pic>
        <p:nvPicPr>
          <p:cNvPr id="1026" name="Picture 2" descr="C:\Users\brentc\AppData\Local\Microsoft\Windows\INetCache\IE\MI6I0X5J\water-pipe-51758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90" y="2380890"/>
            <a:ext cx="2278452" cy="303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8906" y="1417638"/>
            <a:ext cx="238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Broadband is like a water pipe</a:t>
            </a:r>
            <a:endParaRPr lang="en-US" sz="2400" dirty="0"/>
          </a:p>
        </p:txBody>
      </p:sp>
      <p:pic>
        <p:nvPicPr>
          <p:cNvPr id="1028" name="Picture 4" descr="C:\Users\brentc\AppData\Local\Microsoft\Windows\INetCache\IE\E2QIM3LF\Wass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25" y="2467154"/>
            <a:ext cx="2090196" cy="35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43578" y="1440656"/>
            <a:ext cx="238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Internet is the 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0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1302"/>
            <a:ext cx="8229600" cy="2747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global computer network providing a variety of information and communications facilities consisting of interconnected networks using standardized communication protocols.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“The Cloud”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or services that run on the Internet, instead of locally on your computer.</a:t>
            </a:r>
          </a:p>
          <a:p>
            <a:r>
              <a:rPr lang="en-US" dirty="0" smtClean="0"/>
              <a:t>Most cloud services can be accessed through a web browser or through dedicated mobile applications (apps).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the Heck are Kilobytes, </a:t>
            </a:r>
            <a:r>
              <a:rPr lang="en-US" sz="3200" dirty="0" err="1" smtClean="0"/>
              <a:t>Megabtyes</a:t>
            </a:r>
            <a:r>
              <a:rPr lang="en-US" sz="3200" dirty="0" smtClean="0"/>
              <a:t>, and Gigabytes and Who Cares?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Units to measure the amount of information stored:</a:t>
            </a:r>
          </a:p>
          <a:p>
            <a:pPr lvl="1"/>
            <a:r>
              <a:rPr lang="en-US" sz="2400" dirty="0" smtClean="0"/>
              <a:t>1 Kilobyte is roughly</a:t>
            </a:r>
          </a:p>
          <a:p>
            <a:pPr lvl="2"/>
            <a:r>
              <a:rPr lang="en-US" dirty="0" smtClean="0"/>
              <a:t> </a:t>
            </a:r>
            <a:r>
              <a:rPr lang="en-US" sz="2000" dirty="0" smtClean="0"/>
              <a:t>2 or 3 paragraphs of text</a:t>
            </a:r>
          </a:p>
          <a:p>
            <a:pPr lvl="1"/>
            <a:r>
              <a:rPr lang="en-US" sz="2400" dirty="0" smtClean="0"/>
              <a:t>1 Megabyte is 1,024 Kilobytes:</a:t>
            </a:r>
          </a:p>
          <a:p>
            <a:pPr lvl="2"/>
            <a:r>
              <a:rPr lang="en-US" sz="2000" dirty="0" smtClean="0"/>
              <a:t>4 200-page books.</a:t>
            </a:r>
          </a:p>
          <a:p>
            <a:pPr lvl="1"/>
            <a:r>
              <a:rPr lang="en-US" sz="2400" dirty="0" smtClean="0"/>
              <a:t>1 Gigabyte is 1,024 Megabytes:</a:t>
            </a:r>
          </a:p>
          <a:p>
            <a:pPr lvl="2"/>
            <a:r>
              <a:rPr lang="en-US" sz="2000" dirty="0" smtClean="0"/>
              <a:t>4,473 200-page books or</a:t>
            </a:r>
          </a:p>
          <a:p>
            <a:pPr lvl="2"/>
            <a:r>
              <a:rPr lang="en-US" sz="2000" dirty="0" smtClean="0"/>
              <a:t>341 digital pictures of</a:t>
            </a:r>
          </a:p>
          <a:p>
            <a:pPr lvl="2"/>
            <a:r>
              <a:rPr lang="en-US" sz="2000" dirty="0" smtClean="0"/>
              <a:t>256 MP3 audio files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03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Broadband is measured in the amount of data that is transmitted per second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57200" y="3754645"/>
            <a:ext cx="897147" cy="897148"/>
          </a:xfrm>
          <a:prstGeom prst="ellips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13472" y="3030026"/>
            <a:ext cx="2277373" cy="2346385"/>
          </a:xfrm>
          <a:prstGeom prst="ellips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70408" y="2238553"/>
            <a:ext cx="4244196" cy="3929333"/>
          </a:xfrm>
          <a:prstGeom prst="ellips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89782" y="2605177"/>
            <a:ext cx="219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Kilobits Per Second (Kbps)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67465" y="1946165"/>
            <a:ext cx="219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Megabits Per Second (Mbps)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96951" y="1512497"/>
            <a:ext cx="2191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Gigabits Per Second (</a:t>
            </a:r>
            <a:r>
              <a:rPr lang="en-US" sz="1600" dirty="0" err="1" smtClean="0"/>
              <a:t>Gbps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934309"/>
            <a:ext cx="111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Small pipe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95754" y="5521555"/>
            <a:ext cx="111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large pipe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0396" y="5592141"/>
            <a:ext cx="111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Really large pipe</a:t>
            </a:r>
          </a:p>
        </p:txBody>
      </p:sp>
    </p:spTree>
    <p:extLst>
      <p:ext uri="{BB962C8B-B14F-4D97-AF65-F5344CB8AC3E}">
        <p14:creationId xmlns:p14="http://schemas.microsoft.com/office/powerpoint/2010/main" val="20489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vs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speed: the amount of time it takes to transmit data from the Internet to the end user</a:t>
            </a:r>
          </a:p>
          <a:p>
            <a:r>
              <a:rPr lang="en-US" dirty="0" smtClean="0"/>
              <a:t>Upload speed: the amount of time it takes to transmit data from the end user to the Internet</a:t>
            </a:r>
          </a:p>
          <a:p>
            <a:r>
              <a:rPr lang="en-US" dirty="0" smtClean="0"/>
              <a:t>Measured Download/Upload (25Mbps/3Mbps)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considered Broadband?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moving target!</a:t>
            </a:r>
          </a:p>
          <a:p>
            <a:r>
              <a:rPr lang="en-US" dirty="0" smtClean="0"/>
              <a:t>Started out at 256Kbps</a:t>
            </a:r>
          </a:p>
          <a:p>
            <a:r>
              <a:rPr lang="en-US" dirty="0" smtClean="0"/>
              <a:t>Then 768Kbps</a:t>
            </a:r>
          </a:p>
          <a:p>
            <a:r>
              <a:rPr lang="en-US" dirty="0" smtClean="0"/>
              <a:t>Then </a:t>
            </a:r>
            <a:r>
              <a:rPr lang="en-US" dirty="0" smtClean="0"/>
              <a:t>4Mbps/1Mbps</a:t>
            </a:r>
          </a:p>
          <a:p>
            <a:r>
              <a:rPr lang="en-US" dirty="0" smtClean="0"/>
              <a:t>Then 10Mbps/1Mbps</a:t>
            </a:r>
            <a:endParaRPr lang="en-US" dirty="0" smtClean="0"/>
          </a:p>
          <a:p>
            <a:r>
              <a:rPr lang="en-US" dirty="0" smtClean="0"/>
              <a:t>Today </a:t>
            </a:r>
            <a:r>
              <a:rPr lang="en-US" dirty="0" smtClean="0"/>
              <a:t>25Mbps/3Mbps</a:t>
            </a:r>
          </a:p>
        </p:txBody>
      </p:sp>
    </p:spTree>
    <p:extLst>
      <p:ext uri="{BB962C8B-B14F-4D97-AF65-F5344CB8AC3E}">
        <p14:creationId xmlns:p14="http://schemas.microsoft.com/office/powerpoint/2010/main" val="4715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Broadband Delivered?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Service Providers (ISPs)</a:t>
            </a:r>
          </a:p>
          <a:p>
            <a:pPr lvl="1"/>
            <a:r>
              <a:rPr lang="en-US" dirty="0" smtClean="0"/>
              <a:t>Telephone Companies</a:t>
            </a:r>
          </a:p>
          <a:p>
            <a:pPr lvl="1"/>
            <a:r>
              <a:rPr lang="en-US" dirty="0" smtClean="0"/>
              <a:t>Cable Companies</a:t>
            </a:r>
          </a:p>
          <a:p>
            <a:pPr lvl="1"/>
            <a:r>
              <a:rPr lang="en-US" dirty="0" smtClean="0"/>
              <a:t>Cellular Companies</a:t>
            </a:r>
          </a:p>
          <a:p>
            <a:pPr lvl="1"/>
            <a:r>
              <a:rPr lang="en-US" dirty="0" smtClean="0"/>
              <a:t>Wireless Internet Service Providers (WISPs)</a:t>
            </a:r>
          </a:p>
          <a:p>
            <a:pPr lvl="1"/>
            <a:r>
              <a:rPr lang="en-US" smtClean="0"/>
              <a:t>Satellites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11E60"/>
      </a:dk2>
      <a:lt2>
        <a:srgbClr val="BDC4D9"/>
      </a:lt2>
      <a:accent1>
        <a:srgbClr val="011E60"/>
      </a:accent1>
      <a:accent2>
        <a:srgbClr val="A31522"/>
      </a:accent2>
      <a:accent3>
        <a:srgbClr val="97A6CB"/>
      </a:accent3>
      <a:accent4>
        <a:srgbClr val="FCFFFF"/>
      </a:accent4>
      <a:accent5>
        <a:srgbClr val="000000"/>
      </a:accent5>
      <a:accent6>
        <a:srgbClr val="F9D349"/>
      </a:accent6>
      <a:hlink>
        <a:srgbClr val="A31522"/>
      </a:hlink>
      <a:folHlink>
        <a:srgbClr val="5A9C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457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What is Broadband</vt:lpstr>
      <vt:lpstr>What is the Internet</vt:lpstr>
      <vt:lpstr>What is “The Cloud”</vt:lpstr>
      <vt:lpstr>What the Heck are Kilobytes, Megabtyes, and Gigabytes and Who Cares?</vt:lpstr>
      <vt:lpstr>Broadband is measured in the amount of data that is transmitted per second</vt:lpstr>
      <vt:lpstr>Download vs Upload</vt:lpstr>
      <vt:lpstr>What is considered Broadband?</vt:lpstr>
      <vt:lpstr>How is Broadband Delivered?</vt:lpstr>
      <vt:lpstr>Traditional Telephone Companies</vt:lpstr>
      <vt:lpstr>Traditional Cable Companies</vt:lpstr>
      <vt:lpstr>Cellular Companies</vt:lpstr>
      <vt:lpstr>Wireless Internet Service Providers (WISPs)</vt:lpstr>
      <vt:lpstr>Satellite Broadband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 Staff</dc:creator>
  <cp:lastModifiedBy>Brent Christensen</cp:lastModifiedBy>
  <cp:revision>38</cp:revision>
  <dcterms:created xsi:type="dcterms:W3CDTF">2017-08-16T20:56:20Z</dcterms:created>
  <dcterms:modified xsi:type="dcterms:W3CDTF">2019-01-15T13:58:03Z</dcterms:modified>
</cp:coreProperties>
</file>