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73" r:id="rId2"/>
    <p:sldId id="282" r:id="rId3"/>
    <p:sldId id="280" r:id="rId4"/>
    <p:sldId id="283" r:id="rId5"/>
    <p:sldId id="261" r:id="rId6"/>
    <p:sldId id="257" r:id="rId7"/>
    <p:sldId id="289" r:id="rId8"/>
    <p:sldId id="264" r:id="rId9"/>
    <p:sldId id="271" r:id="rId10"/>
    <p:sldId id="276" r:id="rId11"/>
    <p:sldId id="285" r:id="rId12"/>
    <p:sldId id="260" r:id="rId13"/>
    <p:sldId id="268" r:id="rId14"/>
    <p:sldId id="269" r:id="rId15"/>
    <p:sldId id="270" r:id="rId16"/>
    <p:sldId id="284" r:id="rId17"/>
    <p:sldId id="277" r:id="rId18"/>
    <p:sldId id="278" r:id="rId19"/>
    <p:sldId id="28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5B"/>
    <a:srgbClr val="BB846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9" autoAdjust="0"/>
    <p:restoredTop sz="83090" autoAdjust="0"/>
  </p:normalViewPr>
  <p:slideViewPr>
    <p:cSldViewPr>
      <p:cViewPr>
        <p:scale>
          <a:sx n="84" d="100"/>
          <a:sy n="84" d="100"/>
        </p:scale>
        <p:origin x="-2794" y="-5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3A1581-93E7-3744-8F6C-7B1BB6195575}" type="datetimeFigureOut">
              <a:rPr lang="en-US" smtClean="0"/>
              <a:t>3/5/2017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1308D0-B272-F44B-BB92-EE3413C39B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78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73774-DA1C-4BAB-A76D-16DFF0E43BE0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565E81-2419-4E20-908C-5A08E5045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26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65E81-2419-4E20-908C-5A08E50452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84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know that for people to thrive, many interrelated factors all need to be in place for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58398-4107-4DC8-92B2-0E4A8049F14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05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picture is a visual</a:t>
            </a:r>
            <a:r>
              <a:rPr lang="en-US" baseline="0" dirty="0"/>
              <a:t> representation of the new business model for integrated health and human services system.</a:t>
            </a:r>
          </a:p>
          <a:p>
            <a:endParaRPr lang="en-US" baseline="0" dirty="0"/>
          </a:p>
          <a:p>
            <a:r>
              <a:rPr lang="en-US" dirty="0"/>
              <a:t>(Give</a:t>
            </a:r>
            <a:r>
              <a:rPr lang="en-US" baseline="0" dirty="0"/>
              <a:t> overview of the model)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34AB2-DDD5-4202-938E-A638247443E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8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*Tie</a:t>
            </a:r>
            <a:r>
              <a:rPr lang="en-US" baseline="0" dirty="0" smtClean="0"/>
              <a:t> workforce dollar payments to local work/industry needs report</a:t>
            </a:r>
          </a:p>
          <a:p>
            <a:r>
              <a:rPr lang="en-US" baseline="0" dirty="0" smtClean="0"/>
              <a:t>*Maintain benefit set/amount beyond tradition exit level maybe up to 225%FPG to level off the cliff</a:t>
            </a:r>
          </a:p>
          <a:p>
            <a:r>
              <a:rPr lang="en-US" baseline="0" dirty="0" smtClean="0"/>
              <a:t>*Start with housing, child care and Health care.  Food and Cash can follow to get things launched</a:t>
            </a:r>
          </a:p>
          <a:p>
            <a:endParaRPr lang="en-US" baseline="0" dirty="0" smtClean="0"/>
          </a:p>
          <a:p>
            <a:r>
              <a:rPr lang="en-US" baseline="0" dirty="0" smtClean="0"/>
              <a:t>*Empowered consumer purchase capacity w/in TANF</a:t>
            </a:r>
          </a:p>
          <a:p>
            <a:r>
              <a:rPr lang="en-US" baseline="0" dirty="0" smtClean="0"/>
              <a:t>*No income penalty if overall monthly income is a 225% FPG (let’s get over ourselves)</a:t>
            </a:r>
          </a:p>
          <a:p>
            <a:r>
              <a:rPr lang="en-US" baseline="0" dirty="0" smtClean="0"/>
              <a:t>*TANF Question if we needed waivers in CCAP and TANF to stabilize clients what would that look like?  Toward self sufficiency </a:t>
            </a:r>
          </a:p>
          <a:p>
            <a:r>
              <a:rPr lang="en-US" baseline="0" dirty="0" smtClean="0"/>
              <a:t>*Housing =  Flat rent or escrow (FSS) is that helpful.  Match savings</a:t>
            </a:r>
          </a:p>
          <a:p>
            <a:r>
              <a:rPr lang="en-US" baseline="0" dirty="0" smtClean="0"/>
              <a:t>*Need to remove disincentive to ^dollars and savings</a:t>
            </a:r>
          </a:p>
          <a:p>
            <a:r>
              <a:rPr lang="en-US" baseline="0" dirty="0" smtClean="0"/>
              <a:t>*CTC = Child Tax Credit</a:t>
            </a:r>
          </a:p>
          <a:p>
            <a:endParaRPr lang="en-US" dirty="0" smtClean="0"/>
          </a:p>
          <a:p>
            <a:r>
              <a:rPr lang="en-US" dirty="0" smtClean="0"/>
              <a:t>*Need to lead with BOLD slide of “WHAT”  </a:t>
            </a:r>
          </a:p>
          <a:p>
            <a:r>
              <a:rPr lang="en-US" dirty="0" smtClean="0"/>
              <a:t>*We know how to stop generational</a:t>
            </a:r>
            <a:r>
              <a:rPr lang="en-US" baseline="0" dirty="0" smtClean="0"/>
              <a:t> poverty – we know what we need to do within the current system to accomplish this.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*Dr. Danile Brisson – research why public housing is aligned and fit for this target population</a:t>
            </a:r>
          </a:p>
          <a:p>
            <a:r>
              <a:rPr lang="en-US" baseline="0" dirty="0" smtClean="0"/>
              <a:t>*ROI MIT for child care</a:t>
            </a:r>
          </a:p>
          <a:p>
            <a:r>
              <a:rPr lang="en-US" baseline="0" dirty="0" smtClean="0"/>
              <a:t>*ROI – For housing First</a:t>
            </a:r>
          </a:p>
          <a:p>
            <a:r>
              <a:rPr lang="en-US" baseline="0" dirty="0" smtClean="0"/>
              <a:t>Betsy Martins research housing support public housing by putting child care on site</a:t>
            </a:r>
          </a:p>
          <a:p>
            <a:endParaRPr lang="en-US" baseline="0" dirty="0" smtClean="0"/>
          </a:p>
          <a:p>
            <a:r>
              <a:rPr lang="en-US" baseline="0" dirty="0" smtClean="0"/>
              <a:t>*To grow wealth, you need income, stability, with kids 0-5 need to build/establish foundation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*Foundational = Housing, Child Care, Health Care, Education (welfare support is food, cash, transportation, EITC)</a:t>
            </a:r>
          </a:p>
          <a:p>
            <a:r>
              <a:rPr lang="en-US" baseline="0" dirty="0" smtClean="0"/>
              <a:t>*Education is minimum of HS graduation and job training that equates to a minimum of 200% FPG monthly income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65E81-2419-4E20-908C-5A08E50452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64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A136A-A1AB-4388-A802-F568A5D83F8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4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A136A-A1AB-4388-A802-F568A5D83F8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45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65E81-2419-4E20-908C-5A08E504521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01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of the Value of</a:t>
            </a:r>
            <a:r>
              <a:rPr lang="en-US" baseline="0" dirty="0" smtClean="0"/>
              <a:t> our Specialty Court model – intentional, individualized and focused support.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65E81-2419-4E20-908C-5A08E504521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92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850-3198-44E8-9668-8DB51300DAF8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28BC-39C9-48B9-9680-05E389E126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850-3198-44E8-9668-8DB51300DAF8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28BC-39C9-48B9-9680-05E389E126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850-3198-44E8-9668-8DB51300DAF8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28BC-39C9-48B9-9680-05E389E126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850-3198-44E8-9668-8DB51300DAF8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28BC-39C9-48B9-9680-05E389E126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850-3198-44E8-9668-8DB51300DAF8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28BC-39C9-48B9-9680-05E389E126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850-3198-44E8-9668-8DB51300DAF8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28BC-39C9-48B9-9680-05E389E126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850-3198-44E8-9668-8DB51300DAF8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28BC-39C9-48B9-9680-05E389E126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850-3198-44E8-9668-8DB51300DAF8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28BC-39C9-48B9-9680-05E389E126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850-3198-44E8-9668-8DB51300DAF8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28BC-39C9-48B9-9680-05E389E126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850-3198-44E8-9668-8DB51300DAF8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28BC-39C9-48B9-9680-05E389E126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99850-3198-44E8-9668-8DB51300DAF8}" type="datetimeFigureOut">
              <a:rPr lang="en-US" smtClean="0"/>
              <a:t>3/5/2017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40E28BC-39C9-48B9-9680-05E389E126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40E28BC-39C9-48B9-9680-05E389E126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1D99850-3198-44E8-9668-8DB51300DAF8}" type="datetimeFigureOut">
              <a:rPr lang="en-US" smtClean="0"/>
              <a:t>3/5/2017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9.gi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543800" cy="2593975"/>
          </a:xfrm>
        </p:spPr>
        <p:txBody>
          <a:bodyPr/>
          <a:lstStyle/>
          <a:p>
            <a:pPr algn="ctr"/>
            <a:r>
              <a:rPr lang="en-US" dirty="0"/>
              <a:t>A NEW PATHWAY FORWARD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781800" cy="1066800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Minnesota's “Pathways </a:t>
            </a:r>
            <a:r>
              <a:rPr lang="en-US" dirty="0" smtClean="0"/>
              <a:t>to </a:t>
            </a:r>
            <a:r>
              <a:rPr lang="en-US" dirty="0" smtClean="0"/>
              <a:t>Prosperity”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3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 rot="848472">
            <a:off x="1585653" y="2068606"/>
            <a:ext cx="5961391" cy="918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Economic Self-Sufficiency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987191" y="76199"/>
            <a:ext cx="6381655" cy="926145"/>
          </a:xfrm>
          <a:prstGeom prst="horizontalScroll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 New Pathway (BHAG) – </a:t>
            </a:r>
          </a:p>
        </p:txBody>
      </p:sp>
      <p:sp>
        <p:nvSpPr>
          <p:cNvPr id="8" name="Pentagon 7"/>
          <p:cNvSpPr/>
          <p:nvPr/>
        </p:nvSpPr>
        <p:spPr>
          <a:xfrm>
            <a:off x="652120" y="1119861"/>
            <a:ext cx="1371600" cy="12271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Target Pop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449809" y="3007297"/>
            <a:ext cx="22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Exit</a:t>
            </a:r>
          </a:p>
        </p:txBody>
      </p:sp>
      <p:sp>
        <p:nvSpPr>
          <p:cNvPr id="34" name="Right Arrow 33"/>
          <p:cNvSpPr/>
          <p:nvPr/>
        </p:nvSpPr>
        <p:spPr>
          <a:xfrm rot="20577408">
            <a:off x="1640264" y="4356180"/>
            <a:ext cx="5961391" cy="918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Health &amp; Wellbeing</a:t>
            </a:r>
          </a:p>
        </p:txBody>
      </p:sp>
      <p:sp>
        <p:nvSpPr>
          <p:cNvPr id="35" name="Pentagon 34"/>
          <p:cNvSpPr/>
          <p:nvPr/>
        </p:nvSpPr>
        <p:spPr>
          <a:xfrm>
            <a:off x="652120" y="5105400"/>
            <a:ext cx="1371600" cy="12271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chemeClr val="tx1"/>
                </a:solidFill>
              </a:rPr>
              <a:t>Target Pop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1119860"/>
            <a:ext cx="499720" cy="52127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Enter System</a:t>
            </a:r>
          </a:p>
        </p:txBody>
      </p:sp>
      <p:sp>
        <p:nvSpPr>
          <p:cNvPr id="7" name="Rectangle 6"/>
          <p:cNvSpPr/>
          <p:nvPr/>
        </p:nvSpPr>
        <p:spPr>
          <a:xfrm>
            <a:off x="7452300" y="1295400"/>
            <a:ext cx="632154" cy="487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Exit system Self-Sufficient &amp; Stable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54156" y="3281934"/>
            <a:ext cx="10429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782738">
            <a:off x="3476453" y="2840059"/>
            <a:ext cx="28843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$3,422/month – </a:t>
            </a:r>
          </a:p>
          <a:p>
            <a:r>
              <a:rPr lang="en-US" sz="1000" dirty="0" smtClean="0"/>
              <a:t>(MN </a:t>
            </a:r>
            <a:r>
              <a:rPr lang="en-US" sz="1000" dirty="0" err="1" smtClean="0"/>
              <a:t>ave.</a:t>
            </a:r>
            <a:r>
              <a:rPr lang="en-US" sz="1000" dirty="0" smtClean="0"/>
              <a:t>  Monthly Cash/SANP/Housing/Child Care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 rot="20619157">
            <a:off x="2515369" y="4189576"/>
            <a:ext cx="332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Stable social/physical/emotional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85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7543800" cy="3733800"/>
          </a:xfrm>
        </p:spPr>
        <p:txBody>
          <a:bodyPr/>
          <a:lstStyle/>
          <a:p>
            <a:pPr algn="ctr"/>
            <a:r>
              <a:rPr lang="en-US" dirty="0" smtClean="0"/>
              <a:t>ACCOUNTABILITY &amp; TOOLS PROPOSED TO ASSURE IMPACT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53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80637" y="122579"/>
            <a:ext cx="7977563" cy="334621"/>
          </a:xfrm>
          <a:prstGeom prst="rect">
            <a:avLst/>
          </a:prstGeom>
          <a:gradFill>
            <a:gsLst>
              <a:gs pos="600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en-US" sz="1900" b="1" dirty="0">
                <a:effectLst/>
                <a:latin typeface="Calibri"/>
                <a:ea typeface="Times New Roman"/>
              </a:rPr>
              <a:t>Community Services Self-Sufficiency Value Curve</a:t>
            </a:r>
            <a:endParaRPr lang="en-US" sz="1900" b="1" i="1" dirty="0">
              <a:latin typeface="Calibri"/>
              <a:ea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en-US" sz="2400" b="1" i="1" dirty="0">
                <a:latin typeface="Calibri"/>
                <a:ea typeface="Times New Roman"/>
              </a:rPr>
              <a:t>			           </a:t>
            </a:r>
            <a:r>
              <a:rPr lang="en-US" sz="2400" b="1" i="1" dirty="0" smtClean="0">
                <a:latin typeface="Calibri"/>
                <a:ea typeface="Times New Roman"/>
              </a:rPr>
              <a:t>“</a:t>
            </a:r>
            <a:r>
              <a:rPr lang="en-US" sz="3200" b="1" i="1" dirty="0">
                <a:latin typeface="Calibri"/>
                <a:ea typeface="Times New Roman"/>
              </a:rPr>
              <a:t>What</a:t>
            </a:r>
            <a:r>
              <a:rPr lang="en-US" sz="2400" b="1" i="1" dirty="0">
                <a:latin typeface="Calibri"/>
                <a:ea typeface="Times New Roman"/>
              </a:rPr>
              <a:t>” is needed to maximize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en-US" sz="2400" b="1" i="1" dirty="0">
                <a:latin typeface="Calibri"/>
                <a:ea typeface="Times New Roman"/>
              </a:rPr>
              <a:t>                                                                 </a:t>
            </a:r>
            <a:r>
              <a:rPr lang="en-US" sz="2400" b="1" i="1" dirty="0" smtClean="0">
                <a:latin typeface="Calibri"/>
                <a:ea typeface="Times New Roman"/>
              </a:rPr>
              <a:t>a </a:t>
            </a:r>
            <a:r>
              <a:rPr lang="en-US" sz="2400" b="1" i="1" dirty="0">
                <a:latin typeface="Calibri"/>
                <a:ea typeface="Times New Roman"/>
              </a:rPr>
              <a:t>successful path toward          					              </a:t>
            </a:r>
            <a:r>
              <a:rPr lang="en-US" sz="2400" b="1" i="1" dirty="0" smtClean="0">
                <a:latin typeface="Calibri"/>
                <a:ea typeface="Times New Roman"/>
              </a:rPr>
              <a:t>Self-Sufficiency</a:t>
            </a:r>
            <a:r>
              <a:rPr lang="en-US" sz="2400" b="1" i="1" dirty="0">
                <a:latin typeface="Calibri"/>
                <a:ea typeface="Times New Roman"/>
              </a:rPr>
              <a:t>?</a:t>
            </a:r>
            <a:endParaRPr lang="en-US" sz="1000" i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Pie 32"/>
          <p:cNvSpPr/>
          <p:nvPr/>
        </p:nvSpPr>
        <p:spPr>
          <a:xfrm rot="6348838">
            <a:off x="-3602060" y="22851"/>
            <a:ext cx="10650220" cy="11927205"/>
          </a:xfrm>
          <a:prstGeom prst="pie">
            <a:avLst>
              <a:gd name="adj1" fmla="val 9806303"/>
              <a:gd name="adj2" fmla="val 15338394"/>
            </a:avLst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4" name="Pie 33"/>
          <p:cNvSpPr/>
          <p:nvPr/>
        </p:nvSpPr>
        <p:spPr>
          <a:xfrm rot="7807660">
            <a:off x="-2633048" y="1470774"/>
            <a:ext cx="8712200" cy="9253220"/>
          </a:xfrm>
          <a:prstGeom prst="pie">
            <a:avLst>
              <a:gd name="adj1" fmla="val 8346434"/>
              <a:gd name="adj2" fmla="val 13770829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5" name="Pie 34"/>
          <p:cNvSpPr/>
          <p:nvPr/>
        </p:nvSpPr>
        <p:spPr>
          <a:xfrm rot="7807660">
            <a:off x="-1622950" y="2502276"/>
            <a:ext cx="6625979" cy="7190216"/>
          </a:xfrm>
          <a:prstGeom prst="pie">
            <a:avLst>
              <a:gd name="adj1" fmla="val 8375176"/>
              <a:gd name="adj2" fmla="val 13755848"/>
            </a:avLst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rot="16200000">
            <a:off x="1949668" y="4324282"/>
            <a:ext cx="1499779" cy="2013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cxnSp>
        <p:nvCxnSpPr>
          <p:cNvPr id="3" name="Straight Connector 2"/>
          <p:cNvCxnSpPr>
            <a:stCxn id="33" idx="2"/>
          </p:cNvCxnSpPr>
          <p:nvPr/>
        </p:nvCxnSpPr>
        <p:spPr>
          <a:xfrm flipH="1">
            <a:off x="1524942" y="862890"/>
            <a:ext cx="1649279" cy="543582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514710" y="1447800"/>
            <a:ext cx="3166821" cy="48027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0"/>
          </p:cNvCxnSpPr>
          <p:nvPr/>
        </p:nvCxnSpPr>
        <p:spPr>
          <a:xfrm flipH="1">
            <a:off x="1545482" y="2057400"/>
            <a:ext cx="4017118" cy="417103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" idx="0"/>
          </p:cNvCxnSpPr>
          <p:nvPr/>
        </p:nvCxnSpPr>
        <p:spPr>
          <a:xfrm flipH="1">
            <a:off x="1485900" y="2590800"/>
            <a:ext cx="4610100" cy="36597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580540" y="3213140"/>
            <a:ext cx="4993555" cy="297440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6903402">
            <a:off x="573020" y="2098787"/>
            <a:ext cx="351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Early Beginnings  (Pre-natal – 3 yrs.)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7816453">
            <a:off x="1213929" y="2681657"/>
            <a:ext cx="391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School Readiness  (Childcare – Head Start)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8450566">
            <a:off x="2342114" y="2940116"/>
            <a:ext cx="3722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Education / Pre-Employment Readiness  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9166963">
            <a:off x="3546685" y="3438331"/>
            <a:ext cx="183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400" dirty="0">
                <a:latin typeface="Arial" pitchFamily="34" charset="0"/>
                <a:cs typeface="Arial" pitchFamily="34" charset="0"/>
              </a:rPr>
              <a:t>Employment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9772755">
            <a:off x="4029818" y="3798024"/>
            <a:ext cx="1724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900" dirty="0">
                <a:latin typeface="Arial" pitchFamily="34" charset="0"/>
                <a:cs typeface="Arial" pitchFamily="34" charset="0"/>
              </a:rPr>
              <a:t>Housin</a:t>
            </a:r>
            <a:r>
              <a:rPr lang="en-US" sz="1400" b="1" spc="800" dirty="0">
                <a:latin typeface="Arial" pitchFamily="34" charset="0"/>
                <a:cs typeface="Arial" pitchFamily="34" charset="0"/>
              </a:rPr>
              <a:t>g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rot="20320299">
            <a:off x="3340345" y="4580220"/>
            <a:ext cx="411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500" dirty="0">
                <a:latin typeface="Arial" pitchFamily="34" charset="0"/>
                <a:cs typeface="Arial" pitchFamily="34" charset="0"/>
              </a:rPr>
              <a:t>Health / Wellness/ Safety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Multidocument 4"/>
          <p:cNvSpPr/>
          <p:nvPr/>
        </p:nvSpPr>
        <p:spPr>
          <a:xfrm>
            <a:off x="762000" y="6228437"/>
            <a:ext cx="1377439" cy="560625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625057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Consumer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545482" y="4362111"/>
            <a:ext cx="5693518" cy="186632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0798883">
            <a:off x="3964079" y="5434245"/>
            <a:ext cx="358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500" dirty="0">
                <a:latin typeface="Arial" pitchFamily="34" charset="0"/>
                <a:cs typeface="Arial" pitchFamily="34" charset="0"/>
              </a:rPr>
              <a:t>Financial Empowerment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>
            <a:endCxn id="5" idx="0"/>
          </p:cNvCxnSpPr>
          <p:nvPr/>
        </p:nvCxnSpPr>
        <p:spPr>
          <a:xfrm flipH="1">
            <a:off x="1545482" y="3728769"/>
            <a:ext cx="5370896" cy="249966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011814">
            <a:off x="3808254" y="4208222"/>
            <a:ext cx="2554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500" dirty="0">
                <a:latin typeface="Arial" pitchFamily="34" charset="0"/>
                <a:cs typeface="Arial" pitchFamily="34" charset="0"/>
              </a:rPr>
              <a:t>Transportation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rc 11"/>
          <p:cNvSpPr/>
          <p:nvPr/>
        </p:nvSpPr>
        <p:spPr>
          <a:xfrm rot="18047596">
            <a:off x="4059706" y="-941241"/>
            <a:ext cx="1755042" cy="6711799"/>
          </a:xfrm>
          <a:prstGeom prst="arc">
            <a:avLst>
              <a:gd name="adj1" fmla="val 16669146"/>
              <a:gd name="adj2" fmla="val 450018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500732">
            <a:off x="5375650" y="1946593"/>
            <a:ext cx="1158917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Life Span</a:t>
            </a:r>
          </a:p>
        </p:txBody>
      </p:sp>
      <p:sp>
        <p:nvSpPr>
          <p:cNvPr id="15" name="Arc 14"/>
          <p:cNvSpPr/>
          <p:nvPr/>
        </p:nvSpPr>
        <p:spPr>
          <a:xfrm rot="20093576">
            <a:off x="6378986" y="2316519"/>
            <a:ext cx="897596" cy="3652033"/>
          </a:xfrm>
          <a:prstGeom prst="arc">
            <a:avLst>
              <a:gd name="adj1" fmla="val 16687319"/>
              <a:gd name="adj2" fmla="val 5074799"/>
            </a:avLst>
          </a:prstGeom>
          <a:noFill/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6097384"/>
            <a:ext cx="5410200" cy="411365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INTEGRATED SERVICE DELIVERY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98" y="5342069"/>
            <a:ext cx="108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Crisis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1437" y="4438912"/>
            <a:ext cx="135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At-Risk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9598" y="3213140"/>
            <a:ext cx="135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Safe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99" y="2000930"/>
            <a:ext cx="135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Stable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1437" y="893624"/>
            <a:ext cx="135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Thriving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90600" y="2414658"/>
            <a:ext cx="0" cy="633342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990600" y="1291350"/>
            <a:ext cx="0" cy="633342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90600" y="3728769"/>
            <a:ext cx="0" cy="633342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990600" y="4775368"/>
            <a:ext cx="12700" cy="505245"/>
          </a:xfrm>
          <a:prstGeom prst="straightConnector1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697882" y="5010875"/>
            <a:ext cx="5769718" cy="136996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20692338">
            <a:off x="4839670" y="4999315"/>
            <a:ext cx="1724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900" dirty="0">
                <a:latin typeface="Arial" pitchFamily="34" charset="0"/>
                <a:cs typeface="Arial" pitchFamily="34" charset="0"/>
              </a:rPr>
              <a:t>Food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D58E-AC3F-4E73-9589-47844CECD7E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6166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80637" y="122579"/>
            <a:ext cx="7901363" cy="334621"/>
          </a:xfrm>
          <a:prstGeom prst="rect">
            <a:avLst/>
          </a:prstGeom>
          <a:gradFill>
            <a:gsLst>
              <a:gs pos="6000">
                <a:schemeClr val="accent1">
                  <a:tint val="66000"/>
                  <a:satMod val="160000"/>
                </a:schemeClr>
              </a:gs>
              <a:gs pos="2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en-US" sz="1900" b="1" dirty="0">
                <a:effectLst/>
                <a:latin typeface="Calibri"/>
                <a:ea typeface="Times New Roman"/>
              </a:rPr>
              <a:t>Community Services Self-Sufficiency Value Curve</a:t>
            </a:r>
            <a:endParaRPr lang="en-US" sz="1900" b="1" i="1" dirty="0">
              <a:latin typeface="Calibri"/>
              <a:ea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en-US" sz="2400" b="1" i="1" dirty="0">
                <a:latin typeface="Calibri"/>
                <a:ea typeface="Times New Roman"/>
              </a:rPr>
              <a:t>			         </a:t>
            </a:r>
            <a:r>
              <a:rPr lang="en-US" sz="2400" b="1" i="1" dirty="0" smtClean="0">
                <a:latin typeface="Calibri"/>
                <a:ea typeface="Times New Roman"/>
              </a:rPr>
              <a:t>  </a:t>
            </a:r>
            <a:r>
              <a:rPr lang="en-US" sz="2400" b="1" i="1" dirty="0">
                <a:latin typeface="Calibri"/>
                <a:ea typeface="Times New Roman"/>
              </a:rPr>
              <a:t>“</a:t>
            </a:r>
            <a:r>
              <a:rPr lang="en-US" sz="3200" b="1" i="1" dirty="0">
                <a:latin typeface="Calibri"/>
                <a:ea typeface="Times New Roman"/>
              </a:rPr>
              <a:t>What</a:t>
            </a:r>
            <a:r>
              <a:rPr lang="en-US" sz="2400" b="1" i="1" dirty="0">
                <a:latin typeface="Calibri"/>
                <a:ea typeface="Times New Roman"/>
              </a:rPr>
              <a:t>” is needed to maximize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</a:pPr>
            <a:r>
              <a:rPr lang="en-US" sz="2400" b="1" i="1" dirty="0">
                <a:latin typeface="Calibri"/>
                <a:ea typeface="Times New Roman"/>
              </a:rPr>
              <a:t>                                                                 </a:t>
            </a:r>
            <a:r>
              <a:rPr lang="en-US" sz="2400" b="1" i="1" dirty="0" smtClean="0">
                <a:latin typeface="Calibri"/>
                <a:ea typeface="Times New Roman"/>
              </a:rPr>
              <a:t>a </a:t>
            </a:r>
            <a:r>
              <a:rPr lang="en-US" sz="2400" b="1" i="1" dirty="0">
                <a:latin typeface="Calibri"/>
                <a:ea typeface="Times New Roman"/>
              </a:rPr>
              <a:t>successful path toward          					             </a:t>
            </a:r>
            <a:r>
              <a:rPr lang="en-US" sz="2400" b="1" i="1" dirty="0" smtClean="0">
                <a:latin typeface="Calibri"/>
                <a:ea typeface="Times New Roman"/>
              </a:rPr>
              <a:t>Self-Sufficiency</a:t>
            </a:r>
            <a:r>
              <a:rPr lang="en-US" sz="2400" b="1" i="1" dirty="0">
                <a:latin typeface="Calibri"/>
                <a:ea typeface="Times New Roman"/>
              </a:rPr>
              <a:t>?</a:t>
            </a:r>
            <a:endParaRPr lang="en-US" sz="1000" i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Pie 32"/>
          <p:cNvSpPr/>
          <p:nvPr/>
        </p:nvSpPr>
        <p:spPr>
          <a:xfrm rot="6348838">
            <a:off x="-3602060" y="22851"/>
            <a:ext cx="10650220" cy="11927205"/>
          </a:xfrm>
          <a:prstGeom prst="pie">
            <a:avLst>
              <a:gd name="adj1" fmla="val 9806303"/>
              <a:gd name="adj2" fmla="val 15338394"/>
            </a:avLst>
          </a:prstGeom>
          <a:solidFill>
            <a:schemeClr val="tx2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4" name="Pie 33"/>
          <p:cNvSpPr/>
          <p:nvPr/>
        </p:nvSpPr>
        <p:spPr>
          <a:xfrm rot="7807660">
            <a:off x="-2633048" y="1470774"/>
            <a:ext cx="8712200" cy="9253220"/>
          </a:xfrm>
          <a:prstGeom prst="pie">
            <a:avLst>
              <a:gd name="adj1" fmla="val 8346434"/>
              <a:gd name="adj2" fmla="val 13770829"/>
            </a:avLst>
          </a:prstGeom>
          <a:solidFill>
            <a:schemeClr val="accent3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5" name="Pie 34"/>
          <p:cNvSpPr/>
          <p:nvPr/>
        </p:nvSpPr>
        <p:spPr>
          <a:xfrm rot="7807660">
            <a:off x="-1622950" y="2502276"/>
            <a:ext cx="6625979" cy="7190216"/>
          </a:xfrm>
          <a:prstGeom prst="pie">
            <a:avLst>
              <a:gd name="adj1" fmla="val 8375176"/>
              <a:gd name="adj2" fmla="val 13755848"/>
            </a:avLst>
          </a:prstGeom>
          <a:solidFill>
            <a:schemeClr val="accent4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 rot="16200000">
            <a:off x="1949668" y="4324282"/>
            <a:ext cx="1499779" cy="20131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cxnSp>
        <p:nvCxnSpPr>
          <p:cNvPr id="3" name="Straight Connector 2"/>
          <p:cNvCxnSpPr>
            <a:stCxn id="33" idx="2"/>
          </p:cNvCxnSpPr>
          <p:nvPr/>
        </p:nvCxnSpPr>
        <p:spPr>
          <a:xfrm flipH="1">
            <a:off x="1524942" y="862890"/>
            <a:ext cx="1649279" cy="5435825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514710" y="1447800"/>
            <a:ext cx="3166821" cy="48027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5" idx="0"/>
          </p:cNvCxnSpPr>
          <p:nvPr/>
        </p:nvCxnSpPr>
        <p:spPr>
          <a:xfrm flipH="1">
            <a:off x="1545482" y="2057400"/>
            <a:ext cx="4017118" cy="4171037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2" idx="0"/>
          </p:cNvCxnSpPr>
          <p:nvPr/>
        </p:nvCxnSpPr>
        <p:spPr>
          <a:xfrm flipH="1">
            <a:off x="1485900" y="2590800"/>
            <a:ext cx="4610100" cy="36597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580540" y="3213140"/>
            <a:ext cx="4993555" cy="2974409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6903402">
            <a:off x="573020" y="2098787"/>
            <a:ext cx="351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Early Beginnings  (Pre-natal – 3 yrs.)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rot="17816453">
            <a:off x="1213929" y="2681657"/>
            <a:ext cx="391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School Readiness  (Childcare – Head Start)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 rot="18450566">
            <a:off x="2342114" y="2940116"/>
            <a:ext cx="37227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Education / Pre-Employment Readiness  </a:t>
            </a: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 rot="19166963">
            <a:off x="3546685" y="3438331"/>
            <a:ext cx="183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400" dirty="0">
                <a:latin typeface="Arial" pitchFamily="34" charset="0"/>
                <a:cs typeface="Arial" pitchFamily="34" charset="0"/>
              </a:rPr>
              <a:t>Employment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9772755">
            <a:off x="4029818" y="3798024"/>
            <a:ext cx="1724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900" dirty="0">
                <a:latin typeface="Arial" pitchFamily="34" charset="0"/>
                <a:cs typeface="Arial" pitchFamily="34" charset="0"/>
              </a:rPr>
              <a:t>Housin</a:t>
            </a:r>
            <a:r>
              <a:rPr lang="en-US" sz="1400" b="1" spc="800" dirty="0">
                <a:latin typeface="Arial" pitchFamily="34" charset="0"/>
                <a:cs typeface="Arial" pitchFamily="34" charset="0"/>
              </a:rPr>
              <a:t>g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 rot="20320299">
            <a:off x="3340345" y="4580220"/>
            <a:ext cx="4118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500" dirty="0">
                <a:latin typeface="Arial" pitchFamily="34" charset="0"/>
                <a:cs typeface="Arial" pitchFamily="34" charset="0"/>
              </a:rPr>
              <a:t>Health / Wellness/ Safety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owchart: Multidocument 4"/>
          <p:cNvSpPr/>
          <p:nvPr/>
        </p:nvSpPr>
        <p:spPr>
          <a:xfrm>
            <a:off x="762000" y="6228437"/>
            <a:ext cx="1377439" cy="560625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62000" y="625057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Consumer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1545482" y="4362111"/>
            <a:ext cx="5693518" cy="186632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20798883">
            <a:off x="3964079" y="5434245"/>
            <a:ext cx="358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500" dirty="0">
                <a:latin typeface="Arial" pitchFamily="34" charset="0"/>
                <a:cs typeface="Arial" pitchFamily="34" charset="0"/>
              </a:rPr>
              <a:t>Financial Empowerment</a:t>
            </a:r>
            <a:endParaRPr lang="en-US" sz="1400" dirty="0">
              <a:latin typeface="Arial" pitchFamily="34" charset="0"/>
              <a:cs typeface="Arial" pitchFamily="34" charset="0"/>
            </a:endParaRPr>
          </a:p>
          <a:p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Connector 30"/>
          <p:cNvCxnSpPr>
            <a:endCxn id="5" idx="0"/>
          </p:cNvCxnSpPr>
          <p:nvPr/>
        </p:nvCxnSpPr>
        <p:spPr>
          <a:xfrm flipH="1">
            <a:off x="1545482" y="3728769"/>
            <a:ext cx="5370896" cy="2499668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20011814">
            <a:off x="3808254" y="4208222"/>
            <a:ext cx="2554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500" dirty="0">
                <a:latin typeface="Arial" pitchFamily="34" charset="0"/>
                <a:cs typeface="Arial" pitchFamily="34" charset="0"/>
              </a:rPr>
              <a:t>Transportation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Arc 11"/>
          <p:cNvSpPr/>
          <p:nvPr/>
        </p:nvSpPr>
        <p:spPr>
          <a:xfrm rot="18047596">
            <a:off x="4059706" y="-941241"/>
            <a:ext cx="1755042" cy="6711799"/>
          </a:xfrm>
          <a:prstGeom prst="arc">
            <a:avLst>
              <a:gd name="adj1" fmla="val 16669146"/>
              <a:gd name="adj2" fmla="val 450018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2500732">
            <a:off x="5375650" y="1946593"/>
            <a:ext cx="1158917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Life Span</a:t>
            </a:r>
          </a:p>
        </p:txBody>
      </p:sp>
      <p:sp>
        <p:nvSpPr>
          <p:cNvPr id="15" name="Arc 14"/>
          <p:cNvSpPr/>
          <p:nvPr/>
        </p:nvSpPr>
        <p:spPr>
          <a:xfrm rot="20093576">
            <a:off x="6378986" y="2316519"/>
            <a:ext cx="897596" cy="3652033"/>
          </a:xfrm>
          <a:prstGeom prst="arc">
            <a:avLst>
              <a:gd name="adj1" fmla="val 16687319"/>
              <a:gd name="adj2" fmla="val 5074799"/>
            </a:avLst>
          </a:prstGeom>
          <a:noFill/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6097384"/>
            <a:ext cx="5410200" cy="411365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tx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INTEGRATED SERVICE DELIVERY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98" y="5342069"/>
            <a:ext cx="1080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Crisis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1437" y="4438912"/>
            <a:ext cx="135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At-Risk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9598" y="3213140"/>
            <a:ext cx="135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Safe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599" y="2000930"/>
            <a:ext cx="135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Stable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31437" y="893624"/>
            <a:ext cx="135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Thriving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90600" y="2414658"/>
            <a:ext cx="0" cy="63334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990600" y="1291350"/>
            <a:ext cx="0" cy="63334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90600" y="3728769"/>
            <a:ext cx="0" cy="63334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990600" y="4775368"/>
            <a:ext cx="12700" cy="505245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1697882" y="5010875"/>
            <a:ext cx="5769718" cy="136996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20692338">
            <a:off x="4839670" y="4999315"/>
            <a:ext cx="1724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900" dirty="0">
                <a:latin typeface="Arial" pitchFamily="34" charset="0"/>
                <a:cs typeface="Arial" pitchFamily="34" charset="0"/>
              </a:rPr>
              <a:t>Food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4D58E-AC3F-4E73-9589-47844CECD7ED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Flowchart: Connector 9"/>
          <p:cNvSpPr/>
          <p:nvPr/>
        </p:nvSpPr>
        <p:spPr>
          <a:xfrm>
            <a:off x="1961539" y="2057400"/>
            <a:ext cx="177900" cy="241217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Flowchart: Connector 45"/>
          <p:cNvSpPr/>
          <p:nvPr/>
        </p:nvSpPr>
        <p:spPr>
          <a:xfrm>
            <a:off x="2966652" y="3341255"/>
            <a:ext cx="177900" cy="241217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lowchart: Connector 46"/>
          <p:cNvSpPr/>
          <p:nvPr/>
        </p:nvSpPr>
        <p:spPr>
          <a:xfrm>
            <a:off x="4493791" y="4521507"/>
            <a:ext cx="177900" cy="241217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lowchart: Connector 47"/>
          <p:cNvSpPr/>
          <p:nvPr/>
        </p:nvSpPr>
        <p:spPr>
          <a:xfrm>
            <a:off x="3952075" y="4400899"/>
            <a:ext cx="177900" cy="241217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lowchart: Connector 48"/>
          <p:cNvSpPr/>
          <p:nvPr/>
        </p:nvSpPr>
        <p:spPr>
          <a:xfrm>
            <a:off x="2610607" y="5054057"/>
            <a:ext cx="177900" cy="241217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lowchart: Connector 49"/>
          <p:cNvSpPr/>
          <p:nvPr/>
        </p:nvSpPr>
        <p:spPr>
          <a:xfrm>
            <a:off x="3863125" y="5818431"/>
            <a:ext cx="177900" cy="241217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lowchart: Connector 50"/>
          <p:cNvSpPr/>
          <p:nvPr/>
        </p:nvSpPr>
        <p:spPr>
          <a:xfrm>
            <a:off x="5439874" y="5210250"/>
            <a:ext cx="177900" cy="241217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lowchart: Connector 51"/>
          <p:cNvSpPr/>
          <p:nvPr/>
        </p:nvSpPr>
        <p:spPr>
          <a:xfrm>
            <a:off x="5649114" y="4470435"/>
            <a:ext cx="177900" cy="241217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738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66103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86200" cy="300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73734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965" y="88750"/>
            <a:ext cx="7756263" cy="1054250"/>
          </a:xfrm>
        </p:spPr>
        <p:txBody>
          <a:bodyPr/>
          <a:lstStyle/>
          <a:p>
            <a:r>
              <a:rPr lang="en-US" dirty="0"/>
              <a:t>Cliff Calculator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6" y="1143000"/>
            <a:ext cx="912580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419600" y="3276600"/>
            <a:ext cx="14478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5" name="Right Arrow 4"/>
          <p:cNvSpPr/>
          <p:nvPr/>
        </p:nvSpPr>
        <p:spPr>
          <a:xfrm rot="2333437">
            <a:off x="-123257" y="3180585"/>
            <a:ext cx="1724501" cy="685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200% FPG</a:t>
            </a:r>
          </a:p>
        </p:txBody>
      </p:sp>
      <p:sp>
        <p:nvSpPr>
          <p:cNvPr id="7" name="Rectangle 6"/>
          <p:cNvSpPr/>
          <p:nvPr/>
        </p:nvSpPr>
        <p:spPr>
          <a:xfrm>
            <a:off x="990600" y="1676400"/>
            <a:ext cx="4419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1295400"/>
            <a:ext cx="4114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029200" y="3799438"/>
            <a:ext cx="3733800" cy="201062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53000" y="352348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225%  - 250 % FPG</a:t>
            </a:r>
            <a:endParaRPr lang="en-US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677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7543800" cy="259397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“WHY”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8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174" y="1164961"/>
            <a:ext cx="7928999" cy="727838"/>
          </a:xfrm>
        </p:spPr>
        <p:txBody>
          <a:bodyPr/>
          <a:lstStyle/>
          <a:p>
            <a:r>
              <a:rPr lang="en-US" sz="3300" dirty="0"/>
              <a:t>Strategy Impact on </a:t>
            </a:r>
            <a:r>
              <a:rPr lang="en-US" sz="3300" dirty="0" smtClean="0"/>
              <a:t>Customers.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85" y="2339788"/>
            <a:ext cx="6465842" cy="3660962"/>
          </a:xfrm>
        </p:spPr>
        <p:txBody>
          <a:bodyPr>
            <a:noAutofit/>
          </a:bodyPr>
          <a:lstStyle/>
          <a:p>
            <a:pPr marL="342900" indent="-342900">
              <a:buSzPct val="125000"/>
            </a:pP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Stop Generational </a:t>
            </a:r>
            <a:r>
              <a:rPr lang="en-US" sz="1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Povery</a:t>
            </a:r>
            <a:endParaRPr lang="en-US" sz="1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SzPct val="125000"/>
            </a:pPr>
            <a:r>
              <a:rPr lang="en-US" sz="1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</a:t>
            </a: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experience </a:t>
            </a:r>
            <a:r>
              <a:rPr lang="en-US" sz="1650" b="1" dirty="0"/>
              <a:t>– becoming more integrated, using technological tools to prevent </a:t>
            </a:r>
            <a:r>
              <a:rPr lang="en-US" sz="1650" b="1" dirty="0" smtClean="0"/>
              <a:t>customers </a:t>
            </a:r>
            <a:r>
              <a:rPr lang="en-US" sz="1650" b="1" dirty="0"/>
              <a:t>from having to tell their story multiple times or losing their paperwork, etc.</a:t>
            </a:r>
          </a:p>
          <a:p>
            <a:pPr marL="342900" indent="-342900">
              <a:buSzPct val="125000"/>
            </a:pP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 Access to Care </a:t>
            </a:r>
            <a:r>
              <a:rPr lang="en-US" sz="1650" b="1" dirty="0"/>
              <a:t>through Integration and Interoperability</a:t>
            </a:r>
          </a:p>
          <a:p>
            <a:pPr marL="342900" indent="-342900">
              <a:buSzPct val="125000"/>
            </a:pP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 equity lens </a:t>
            </a:r>
            <a:r>
              <a:rPr lang="en-US" sz="1650" b="1" dirty="0"/>
              <a:t>to help mitigate disparities in outcomes and customer experience</a:t>
            </a:r>
          </a:p>
          <a:p>
            <a:pPr marL="342900" indent="-342900">
              <a:buSzPct val="125000"/>
            </a:pPr>
            <a:r>
              <a:rPr 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 intervention further upstream</a:t>
            </a:r>
            <a:r>
              <a:rPr lang="en-US" sz="1650" b="1" dirty="0"/>
              <a:t>, assuming that when </a:t>
            </a:r>
            <a:r>
              <a:rPr lang="en-US" sz="1650" b="1" dirty="0" smtClean="0"/>
              <a:t>consumers are </a:t>
            </a:r>
            <a:r>
              <a:rPr lang="en-US" sz="1650" b="1" dirty="0"/>
              <a:t>in crisis, it is more expensive to stabilize them – a stronger prevention and intervention </a:t>
            </a:r>
            <a:r>
              <a:rPr lang="en-US" sz="1650" b="1" dirty="0" smtClean="0"/>
              <a:t>approach</a:t>
            </a:r>
            <a:endParaRPr lang="en-US" sz="165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37" b="18600"/>
          <a:stretch/>
        </p:blipFill>
        <p:spPr>
          <a:xfrm>
            <a:off x="5425889" y="2263379"/>
            <a:ext cx="3792071" cy="345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586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1213938"/>
            <a:ext cx="2660650" cy="1213797"/>
          </a:xfrm>
        </p:spPr>
        <p:txBody>
          <a:bodyPr/>
          <a:lstStyle/>
          <a:p>
            <a:pPr algn="ctr"/>
            <a:r>
              <a:rPr lang="en-US" sz="1800" dirty="0"/>
              <a:t>Greater efficiencies from integration and interoperability.</a:t>
            </a:r>
            <a:br>
              <a:rPr lang="en-US" sz="1800" dirty="0"/>
            </a:br>
            <a:endParaRPr lang="en-US" sz="105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41725" y="1143000"/>
            <a:ext cx="4689475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900" b="1" dirty="0"/>
              <a:t>Strategy Impact on Staff.</a:t>
            </a:r>
          </a:p>
          <a:p>
            <a:r>
              <a:rPr lang="en-US" sz="2100" dirty="0"/>
              <a:t>Staff </a:t>
            </a:r>
            <a:r>
              <a:rPr lang="en-US" sz="2100" dirty="0" smtClean="0"/>
              <a:t>know that </a:t>
            </a:r>
            <a:r>
              <a:rPr lang="en-US" sz="2100" dirty="0"/>
              <a:t>they can leverage </a:t>
            </a:r>
            <a:r>
              <a:rPr lang="en-US" sz="2100" dirty="0" smtClean="0"/>
              <a:t>services/system asset </a:t>
            </a:r>
            <a:r>
              <a:rPr lang="en-US" sz="2100" dirty="0"/>
              <a:t>for clients from across the enterprise</a:t>
            </a:r>
          </a:p>
          <a:p>
            <a:endParaRPr lang="en-US" sz="1050" dirty="0"/>
          </a:p>
          <a:p>
            <a:r>
              <a:rPr lang="en-US" sz="2100" dirty="0"/>
              <a:t>Staff will not have to do dual data entry</a:t>
            </a:r>
          </a:p>
          <a:p>
            <a:endParaRPr lang="en-US" sz="1125" dirty="0"/>
          </a:p>
          <a:p>
            <a:r>
              <a:rPr lang="en-US" sz="2100" dirty="0"/>
              <a:t>Staff will have a master client view which will help them coordinate across services</a:t>
            </a:r>
          </a:p>
          <a:p>
            <a:endParaRPr lang="en-US" sz="1125" dirty="0"/>
          </a:p>
          <a:p>
            <a:r>
              <a:rPr lang="en-US" sz="2100" dirty="0"/>
              <a:t>It will ultimately lead to a better </a:t>
            </a:r>
            <a:r>
              <a:rPr lang="en-US" sz="2100" dirty="0" smtClean="0"/>
              <a:t>more impactful allocation </a:t>
            </a:r>
            <a:r>
              <a:rPr lang="en-US" sz="2100" dirty="0"/>
              <a:t>of resources based on need and </a:t>
            </a:r>
            <a:r>
              <a:rPr lang="en-US" sz="2100" dirty="0" smtClean="0"/>
              <a:t>capacity</a:t>
            </a:r>
          </a:p>
          <a:p>
            <a:r>
              <a:rPr lang="en-US" sz="2100" dirty="0" smtClean="0"/>
              <a:t>Established metric so staff know efforts have made a difference</a:t>
            </a:r>
            <a:endParaRPr lang="en-US" sz="2100" dirty="0"/>
          </a:p>
        </p:txBody>
      </p:sp>
      <p:pic>
        <p:nvPicPr>
          <p:cNvPr id="2050" name="Picture 2" descr="http://easysmallbusinesshr.com/ESBHRpix/Diverse%20Group%20of%20Employe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46" y="2862032"/>
            <a:ext cx="28575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5982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3200"/>
            <a:ext cx="7620000" cy="1143000"/>
          </a:xfrm>
        </p:spPr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00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"/>
            <a:ext cx="7543800" cy="259397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“WHAT”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7010400" cy="258654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We are confident that we know </a:t>
            </a:r>
            <a:r>
              <a:rPr lang="en-US" sz="3200" b="1" dirty="0"/>
              <a:t>how to stop generational </a:t>
            </a:r>
            <a:r>
              <a:rPr lang="en-US" sz="3200" b="1" dirty="0" smtClean="0"/>
              <a:t>poverty, and we </a:t>
            </a:r>
            <a:r>
              <a:rPr lang="en-US" sz="3200" b="1" dirty="0"/>
              <a:t>know what we need to do within the </a:t>
            </a:r>
            <a:r>
              <a:rPr lang="en-US" sz="3200" b="1" dirty="0" smtClean="0"/>
              <a:t>current </a:t>
            </a:r>
            <a:r>
              <a:rPr lang="en-US" sz="3200" b="1" dirty="0"/>
              <a:t>system to accomplish </a:t>
            </a:r>
            <a:r>
              <a:rPr lang="en-US" sz="3200" b="1" dirty="0" smtClean="0"/>
              <a:t>this now.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317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53" y="1420091"/>
            <a:ext cx="1828800" cy="94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98" y="0"/>
            <a:ext cx="1323020" cy="115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1" y="5105400"/>
            <a:ext cx="1816148" cy="121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1" y="2737340"/>
            <a:ext cx="1679120" cy="84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16" y="3884690"/>
            <a:ext cx="1530202" cy="95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8867" y="2323842"/>
            <a:ext cx="1584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TANF/SNAP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836" y="3578777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9634" y="6322219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Employment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7262" y="1016666"/>
            <a:ext cx="192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Transportation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223" y="4856211"/>
            <a:ext cx="86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EITC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40" y="2863346"/>
            <a:ext cx="1371600" cy="178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5" y="3313042"/>
            <a:ext cx="2362200" cy="162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C:\Users\khvc1\AppData\Local\Microsoft\Windows\INetCache\IE\G9VDXLTY\diverse_family[1]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050" y="2863346"/>
            <a:ext cx="16668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Down Arrow 15"/>
          <p:cNvSpPr/>
          <p:nvPr/>
        </p:nvSpPr>
        <p:spPr>
          <a:xfrm rot="19094032">
            <a:off x="2425551" y="554852"/>
            <a:ext cx="354990" cy="24758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243815">
            <a:off x="2527061" y="1933371"/>
            <a:ext cx="381000" cy="1600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352800" y="244514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Current State</a:t>
            </a:r>
            <a:endParaRPr lang="en-US" b="1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793501" y="-51469"/>
            <a:ext cx="14198" cy="6909469"/>
          </a:xfrm>
          <a:prstGeom prst="line">
            <a:avLst/>
          </a:prstGeom>
          <a:ln w="57150" cmpd="sng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99976" y="5638800"/>
            <a:ext cx="1533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Future State</a:t>
            </a:r>
            <a:endParaRPr lang="en-US" b="1" i="1" dirty="0"/>
          </a:p>
        </p:txBody>
      </p:sp>
      <p:sp>
        <p:nvSpPr>
          <p:cNvPr id="22" name="Left Brace 21"/>
          <p:cNvSpPr/>
          <p:nvPr/>
        </p:nvSpPr>
        <p:spPr>
          <a:xfrm rot="10800000">
            <a:off x="6248400" y="2533747"/>
            <a:ext cx="569313" cy="297573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650930" y="2029644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Individualized Universal Benefit &amp; Services Set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03037" y="589093"/>
            <a:ext cx="139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1986-2016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83139" y="567722"/>
            <a:ext cx="1736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2017-Onward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Down Arrow 24"/>
          <p:cNvSpPr/>
          <p:nvPr/>
        </p:nvSpPr>
        <p:spPr>
          <a:xfrm rot="16200000">
            <a:off x="2469294" y="2774092"/>
            <a:ext cx="327848" cy="1439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5851998">
            <a:off x="2426164" y="3455424"/>
            <a:ext cx="353764" cy="1531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14488796">
            <a:off x="2540224" y="4044822"/>
            <a:ext cx="330439" cy="16227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650930" y="5084802"/>
            <a:ext cx="18728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*SSM</a:t>
            </a:r>
          </a:p>
          <a:p>
            <a:r>
              <a:rPr lang="en-US" dirty="0" smtClean="0"/>
              <a:t>*SSM Calculator</a:t>
            </a:r>
          </a:p>
          <a:p>
            <a:r>
              <a:rPr lang="en-US" dirty="0" smtClean="0"/>
              <a:t>*Cliff Forecaster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241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6" grpId="0" animBg="1"/>
      <p:bldP spid="17" grpId="0" animBg="1"/>
      <p:bldP spid="18" grpId="0"/>
      <p:bldP spid="21" grpId="0"/>
      <p:bldP spid="22" grpId="0" animBg="1"/>
      <p:bldP spid="23" grpId="0"/>
      <p:bldP spid="24" grpId="0"/>
      <p:bldP spid="40" grpId="0"/>
      <p:bldP spid="25" grpId="0" animBg="1"/>
      <p:bldP spid="26" grpId="0" animBg="1"/>
      <p:bldP spid="27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7543800" cy="2593975"/>
          </a:xfrm>
        </p:spPr>
        <p:txBody>
          <a:bodyPr/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“HOW”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1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 smtClean="0"/>
              <a:t>Start by viewing all work through the </a:t>
            </a:r>
            <a:br>
              <a:rPr lang="en-US" sz="3600" dirty="0" smtClean="0"/>
            </a:br>
            <a:r>
              <a:rPr lang="en-US" sz="3600" dirty="0" smtClean="0"/>
              <a:t>Social </a:t>
            </a:r>
            <a:r>
              <a:rPr lang="en-US" sz="3600" dirty="0"/>
              <a:t>Determinants of Health &amp; Pillars Toward Increased </a:t>
            </a:r>
            <a:r>
              <a:rPr lang="en-US" sz="3600" dirty="0" smtClean="0"/>
              <a:t>Self-Sufficiency &amp; Stability</a:t>
            </a:r>
            <a:endParaRPr lang="en-US" sz="3600" dirty="0"/>
          </a:p>
        </p:txBody>
      </p:sp>
      <p:sp>
        <p:nvSpPr>
          <p:cNvPr id="3" name="Oval 2"/>
          <p:cNvSpPr/>
          <p:nvPr/>
        </p:nvSpPr>
        <p:spPr>
          <a:xfrm>
            <a:off x="2514600" y="1676400"/>
            <a:ext cx="4038600" cy="1371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Healthy Thriving Communities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4495801"/>
            <a:ext cx="8453438" cy="18911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6477000" y="2819401"/>
            <a:ext cx="1752600" cy="1676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867400" y="2971800"/>
            <a:ext cx="1219200" cy="1447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257800" y="3048001"/>
            <a:ext cx="685800" cy="1447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147" idx="0"/>
          </p:cNvCxnSpPr>
          <p:nvPr/>
        </p:nvCxnSpPr>
        <p:spPr>
          <a:xfrm flipV="1">
            <a:off x="4727462" y="3048001"/>
            <a:ext cx="0" cy="1447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581400" y="3048000"/>
            <a:ext cx="381000" cy="13824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62200" y="3015343"/>
            <a:ext cx="990600" cy="1447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371600" y="2819400"/>
            <a:ext cx="1295400" cy="162741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4936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03" y="42553"/>
            <a:ext cx="9241052" cy="6922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86163" y="106321225"/>
            <a:ext cx="9993312" cy="778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8563" y="106473625"/>
            <a:ext cx="9993312" cy="778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AEBDE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2488218" y="2532464"/>
            <a:ext cx="13716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AutoShape 2"/>
          <p:cNvSpPr>
            <a:spLocks noChangeArrowheads="1"/>
          </p:cNvSpPr>
          <p:nvPr/>
        </p:nvSpPr>
        <p:spPr bwMode="auto">
          <a:xfrm flipH="1">
            <a:off x="1905000" y="5107100"/>
            <a:ext cx="6317974" cy="1246188"/>
          </a:xfrm>
          <a:prstGeom prst="curvedUpArrow">
            <a:avLst>
              <a:gd name="adj1" fmla="val 67539"/>
              <a:gd name="adj2" fmla="val 135078"/>
              <a:gd name="adj3" fmla="val 32458"/>
            </a:avLst>
          </a:prstGeom>
          <a:solidFill>
            <a:srgbClr val="C0504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203141" y="2457379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Measure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30705" y="2428072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Manage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914400" y="2457379"/>
            <a:ext cx="1447800" cy="381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Identify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479253" y="2417047"/>
            <a:ext cx="1371600" cy="6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Assess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62036" y="2451799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Respond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72400" y="64770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DeSantis</a:t>
            </a:r>
          </a:p>
        </p:txBody>
      </p:sp>
      <p:sp>
        <p:nvSpPr>
          <p:cNvPr id="7" name="Rectangle 6"/>
          <p:cNvSpPr/>
          <p:nvPr/>
        </p:nvSpPr>
        <p:spPr>
          <a:xfrm rot="1960294">
            <a:off x="2292864" y="5431614"/>
            <a:ext cx="176230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</a:rPr>
              <a:t>Data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 </a:t>
            </a:r>
          </a:p>
        </p:txBody>
      </p:sp>
      <p:sp>
        <p:nvSpPr>
          <p:cNvPr id="18" name="Rectangle 17"/>
          <p:cNvSpPr/>
          <p:nvPr/>
        </p:nvSpPr>
        <p:spPr>
          <a:xfrm rot="19397971">
            <a:off x="6271920" y="5471372"/>
            <a:ext cx="206222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Comic Sans MS" panose="030F0702030302020204" pitchFamily="66" charset="0"/>
              </a:rPr>
              <a:t>Analytics</a:t>
            </a:r>
            <a:r>
              <a:rPr lang="en-US" sz="2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6172200"/>
            <a:ext cx="990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DeSantis</a:t>
            </a:r>
          </a:p>
        </p:txBody>
      </p:sp>
      <p:sp>
        <p:nvSpPr>
          <p:cNvPr id="5" name="Down Arrow 4"/>
          <p:cNvSpPr/>
          <p:nvPr/>
        </p:nvSpPr>
        <p:spPr>
          <a:xfrm rot="19427145">
            <a:off x="3715032" y="1576411"/>
            <a:ext cx="419638" cy="2293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12921" y="1191399"/>
            <a:ext cx="2569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Fishbone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diagrams 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54385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4160583" y="1778694"/>
            <a:ext cx="1102427" cy="838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3289804" y="2149311"/>
            <a:ext cx="2012298" cy="13006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4160583" y="2758414"/>
            <a:ext cx="995546" cy="10802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251889" y="3372206"/>
            <a:ext cx="419829" cy="709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069192" y="1811696"/>
            <a:ext cx="1112322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944570" y="914400"/>
            <a:ext cx="44308" cy="1950602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77902" y="2686362"/>
            <a:ext cx="1183016" cy="1106534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2482702" y="1583096"/>
            <a:ext cx="923734" cy="10338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944570" y="3017402"/>
            <a:ext cx="690466" cy="1232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831854" y="2649753"/>
            <a:ext cx="1470248" cy="1600343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32169" y="2214317"/>
            <a:ext cx="1869933" cy="24545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736969" y="2740276"/>
            <a:ext cx="193534" cy="1967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6185536" y="2555007"/>
            <a:ext cx="1102427" cy="838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 flipV="1">
            <a:off x="5314757" y="2925624"/>
            <a:ext cx="2012298" cy="130061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6185536" y="3534727"/>
            <a:ext cx="995546" cy="10802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5276842" y="4148519"/>
            <a:ext cx="419829" cy="7090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5147933" y="2588009"/>
            <a:ext cx="111232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flipV="1">
            <a:off x="4969523" y="1673609"/>
            <a:ext cx="0" cy="19677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4202855" y="3462675"/>
            <a:ext cx="1183016" cy="1106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4507655" y="2359409"/>
            <a:ext cx="923734" cy="103384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4969523" y="3793715"/>
            <a:ext cx="690466" cy="1232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5856807" y="3426066"/>
            <a:ext cx="1470248" cy="1600343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5457122" y="2990630"/>
            <a:ext cx="1869933" cy="245458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 flipV="1">
            <a:off x="5761922" y="3516589"/>
            <a:ext cx="193534" cy="19670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V="1">
            <a:off x="3218958" y="3312233"/>
            <a:ext cx="1102427" cy="838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 flipV="1">
            <a:off x="2348179" y="3682850"/>
            <a:ext cx="2012298" cy="13006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>
            <a:off x="3218958" y="4291953"/>
            <a:ext cx="995546" cy="10802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2310264" y="4905745"/>
            <a:ext cx="419829" cy="7090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2181355" y="3345235"/>
            <a:ext cx="111232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1236277" y="4219901"/>
            <a:ext cx="1183016" cy="11065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1541077" y="3116635"/>
            <a:ext cx="923734" cy="1033842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2002945" y="4550941"/>
            <a:ext cx="690466" cy="123269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2890229" y="4183292"/>
            <a:ext cx="1470248" cy="16003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 flipV="1">
            <a:off x="2490544" y="3747856"/>
            <a:ext cx="1869933" cy="245458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flipH="1" flipV="1">
            <a:off x="2795344" y="4273815"/>
            <a:ext cx="193534" cy="196702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V="1">
            <a:off x="4387021" y="3510234"/>
            <a:ext cx="1102427" cy="83824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4373132" y="4459163"/>
            <a:ext cx="2012298" cy="1300614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5243911" y="5068266"/>
            <a:ext cx="995546" cy="1080294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4335217" y="5682058"/>
            <a:ext cx="419829" cy="70903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4206308" y="4121548"/>
            <a:ext cx="11123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027898" y="3207148"/>
            <a:ext cx="0" cy="196770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3261230" y="4996214"/>
            <a:ext cx="1183016" cy="110653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H="1" flipV="1">
            <a:off x="3566030" y="3892948"/>
            <a:ext cx="923734" cy="10338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H="1">
            <a:off x="4027898" y="5327254"/>
            <a:ext cx="690466" cy="1232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4915182" y="4959605"/>
            <a:ext cx="1470248" cy="160034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 flipV="1">
            <a:off x="4515497" y="4524169"/>
            <a:ext cx="1869933" cy="24545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 flipV="1">
            <a:off x="3604284" y="4814780"/>
            <a:ext cx="193534" cy="196702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52595" y="3348061"/>
            <a:ext cx="169810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264511" y="4760257"/>
            <a:ext cx="217477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V="1">
            <a:off x="5029926" y="2971800"/>
            <a:ext cx="3386402" cy="1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200118" y="3766147"/>
            <a:ext cx="156085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851695" y="2898129"/>
            <a:ext cx="1112322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52595" y="4549895"/>
            <a:ext cx="1530107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364554" y="4572000"/>
            <a:ext cx="867269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V="1">
            <a:off x="2899651" y="4549895"/>
            <a:ext cx="2760338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293677" y="3339494"/>
            <a:ext cx="1901513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978732" y="3134411"/>
            <a:ext cx="3001813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034053" y="2337045"/>
            <a:ext cx="638030" cy="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02034" y="4010344"/>
            <a:ext cx="225891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7134034" y="2743200"/>
            <a:ext cx="990600" cy="11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4462616" y="3139641"/>
            <a:ext cx="2121745" cy="633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7181082" y="3534727"/>
            <a:ext cx="1658118" cy="275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4483089" y="3892948"/>
            <a:ext cx="86418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087796" y="2972880"/>
            <a:ext cx="111232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723127" y="2133600"/>
            <a:ext cx="68784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2588613" y="3562302"/>
            <a:ext cx="23703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252698" y="4760258"/>
            <a:ext cx="87193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5659989" y="3793715"/>
            <a:ext cx="181694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288700" y="3426066"/>
            <a:ext cx="2513775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6973605" y="2551306"/>
            <a:ext cx="927882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7655522" y="4094018"/>
            <a:ext cx="907620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651955" y="3562302"/>
            <a:ext cx="1696224" cy="289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6858000" y="5112952"/>
            <a:ext cx="81408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99255" y="4343400"/>
            <a:ext cx="217758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6921344" y="3145978"/>
            <a:ext cx="1061088" cy="2104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1876556" y="3396552"/>
            <a:ext cx="1112322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1964017" y="4536040"/>
            <a:ext cx="155906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410971" y="3847741"/>
            <a:ext cx="1428229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6858000" y="5327254"/>
            <a:ext cx="618934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816101" y="4641991"/>
            <a:ext cx="239847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6535187" y="3318712"/>
            <a:ext cx="2151613" cy="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6592521" y="5524500"/>
            <a:ext cx="737227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>
            <a:off x="520797" y="3793715"/>
            <a:ext cx="2323811" cy="108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flipV="1">
            <a:off x="4816101" y="4218458"/>
            <a:ext cx="1734537" cy="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>
            <a:off x="7545695" y="4343400"/>
            <a:ext cx="78706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>
            <a:off x="6584361" y="1905000"/>
            <a:ext cx="573150" cy="0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3459678" y="2971800"/>
            <a:ext cx="111232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>
            <a:off x="710548" y="4114800"/>
            <a:ext cx="3798582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5660480" y="4419600"/>
            <a:ext cx="1604561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6973605" y="4912155"/>
            <a:ext cx="93481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5831975" y="4267200"/>
            <a:ext cx="152109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>
            <a:off x="3293677" y="3618940"/>
            <a:ext cx="3009618" cy="2385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/>
          <p:nvPr/>
        </p:nvCxnSpPr>
        <p:spPr>
          <a:xfrm flipV="1">
            <a:off x="5419621" y="4010343"/>
            <a:ext cx="1944933" cy="1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/>
          <p:nvPr/>
        </p:nvCxnSpPr>
        <p:spPr>
          <a:xfrm>
            <a:off x="2908447" y="4343400"/>
            <a:ext cx="2343209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54613" y="5260264"/>
            <a:ext cx="4905977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b="1" kern="0" dirty="0" smtClean="0">
                <a:solidFill>
                  <a:schemeClr val="accent1"/>
                </a:solidFill>
              </a:rPr>
              <a:t>Individual Pogroms, Policies, Rule &amp; Regulations operating at all levels of government intending to help children and families</a:t>
            </a:r>
            <a:endParaRPr lang="en-US" b="1" kern="0" dirty="0">
              <a:solidFill>
                <a:schemeClr val="accent1"/>
              </a:solidFill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2975804" y="5235715"/>
            <a:ext cx="2621457" cy="70788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Shared Goals, Strategy and Action Plan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5334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Collective Impact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121515" y="1530748"/>
            <a:ext cx="7680960" cy="4724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6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9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4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3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0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5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8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3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7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4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8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9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2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6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0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4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8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7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1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5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8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9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2000"/>
                            </p:stCondLst>
                            <p:childTnLst>
                              <p:par>
                                <p:cTn id="4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447800" y="2819400"/>
            <a:ext cx="6553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1828800" y="76200"/>
            <a:ext cx="5015656" cy="838200"/>
          </a:xfrm>
          <a:prstGeom prst="horizontalScroll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A New Pathway </a:t>
            </a: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to Prosperity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– Economic Self-Sufficiency</a:t>
            </a:r>
          </a:p>
        </p:txBody>
      </p:sp>
      <p:sp>
        <p:nvSpPr>
          <p:cNvPr id="7" name="Rectangle 6"/>
          <p:cNvSpPr/>
          <p:nvPr/>
        </p:nvSpPr>
        <p:spPr>
          <a:xfrm rot="2016764">
            <a:off x="6400100" y="942547"/>
            <a:ext cx="2012195" cy="1051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u="sng" dirty="0"/>
          </a:p>
          <a:p>
            <a:pPr algn="ctr"/>
            <a:endParaRPr lang="en-US" sz="900" b="1" u="sng" dirty="0"/>
          </a:p>
          <a:p>
            <a:pPr algn="ctr"/>
            <a:r>
              <a:rPr lang="en-US" sz="900" b="1" u="sng" dirty="0" smtClean="0"/>
              <a:t>CORE  Practice Principles To ALL </a:t>
            </a:r>
            <a:r>
              <a:rPr lang="en-US" sz="900" b="1" u="sng" dirty="0"/>
              <a:t>INTERVENTIONS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/>
              <a:t>Person-centered, Customer-centric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/>
              <a:t>2 Gen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/>
              <a:t>Trauma Informed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/>
              <a:t>Engaged Fathers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900" dirty="0"/>
              <a:t>Preventative &amp; Strength-Based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Pentagon 7"/>
          <p:cNvSpPr/>
          <p:nvPr/>
        </p:nvSpPr>
        <p:spPr>
          <a:xfrm>
            <a:off x="0" y="2355461"/>
            <a:ext cx="1979476" cy="20193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Pop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Teen-26 </a:t>
            </a:r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yr. old </a:t>
            </a:r>
            <a:r>
              <a:rPr 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w/child(ren)</a:t>
            </a:r>
            <a:endParaRPr lang="en-US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14391" y="2243420"/>
            <a:ext cx="865085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875089">
            <a:off x="3824114" y="2477886"/>
            <a:ext cx="1559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Health Care</a:t>
            </a:r>
          </a:p>
        </p:txBody>
      </p:sp>
      <p:sp>
        <p:nvSpPr>
          <p:cNvPr id="15" name="TextBox 14"/>
          <p:cNvSpPr txBox="1"/>
          <p:nvPr/>
        </p:nvSpPr>
        <p:spPr>
          <a:xfrm rot="2854682">
            <a:off x="1277191" y="257708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Housing</a:t>
            </a:r>
          </a:p>
        </p:txBody>
      </p:sp>
      <p:sp>
        <p:nvSpPr>
          <p:cNvPr id="16" name="TextBox 15"/>
          <p:cNvSpPr txBox="1"/>
          <p:nvPr/>
        </p:nvSpPr>
        <p:spPr>
          <a:xfrm rot="2798007">
            <a:off x="2406224" y="2561127"/>
            <a:ext cx="158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Food/Cash</a:t>
            </a:r>
          </a:p>
        </p:txBody>
      </p:sp>
      <p:sp>
        <p:nvSpPr>
          <p:cNvPr id="18" name="TextBox 17"/>
          <p:cNvSpPr txBox="1"/>
          <p:nvPr/>
        </p:nvSpPr>
        <p:spPr>
          <a:xfrm rot="2711194">
            <a:off x="4383128" y="2438858"/>
            <a:ext cx="1827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Transportation</a:t>
            </a:r>
          </a:p>
        </p:txBody>
      </p:sp>
      <p:sp>
        <p:nvSpPr>
          <p:cNvPr id="19" name="TextBox 18"/>
          <p:cNvSpPr txBox="1"/>
          <p:nvPr/>
        </p:nvSpPr>
        <p:spPr>
          <a:xfrm rot="2898520">
            <a:off x="1710410" y="2561126"/>
            <a:ext cx="153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 Care</a:t>
            </a:r>
          </a:p>
        </p:txBody>
      </p:sp>
      <p:sp>
        <p:nvSpPr>
          <p:cNvPr id="20" name="TextBox 19"/>
          <p:cNvSpPr txBox="1"/>
          <p:nvPr/>
        </p:nvSpPr>
        <p:spPr>
          <a:xfrm rot="2857077">
            <a:off x="3213832" y="2634735"/>
            <a:ext cx="1701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Education</a:t>
            </a:r>
          </a:p>
        </p:txBody>
      </p:sp>
      <p:sp>
        <p:nvSpPr>
          <p:cNvPr id="21" name="TextBox 20"/>
          <p:cNvSpPr txBox="1"/>
          <p:nvPr/>
        </p:nvSpPr>
        <p:spPr>
          <a:xfrm rot="2878890">
            <a:off x="5124220" y="2465050"/>
            <a:ext cx="1819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Employment</a:t>
            </a:r>
          </a:p>
        </p:txBody>
      </p:sp>
      <p:sp>
        <p:nvSpPr>
          <p:cNvPr id="22" name="TextBox 21"/>
          <p:cNvSpPr txBox="1"/>
          <p:nvPr/>
        </p:nvSpPr>
        <p:spPr>
          <a:xfrm rot="2708499">
            <a:off x="4994117" y="2278884"/>
            <a:ext cx="289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Financial Empowerment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752600" y="2205353"/>
            <a:ext cx="865085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12018" y="2205353"/>
            <a:ext cx="865085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199307" y="2209581"/>
            <a:ext cx="865085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888167" y="2205353"/>
            <a:ext cx="865085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72000" y="2108951"/>
            <a:ext cx="987331" cy="10488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334000" y="2166324"/>
            <a:ext cx="865085" cy="9144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10200" y="1600200"/>
            <a:ext cx="1464078" cy="15126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41736" y="1993035"/>
            <a:ext cx="1023609" cy="10923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7-Point Star 36"/>
          <p:cNvSpPr/>
          <p:nvPr/>
        </p:nvSpPr>
        <p:spPr>
          <a:xfrm>
            <a:off x="7593725" y="1912384"/>
            <a:ext cx="1550275" cy="3269216"/>
          </a:xfrm>
          <a:prstGeom prst="star7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2599933" y="3132859"/>
            <a:ext cx="17752" cy="10378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923258" y="3085335"/>
            <a:ext cx="8626" cy="8008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486400" y="3119752"/>
            <a:ext cx="30069" cy="170551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199085" y="3119753"/>
            <a:ext cx="0" cy="190944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844456" y="3157820"/>
            <a:ext cx="0" cy="19475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051869" y="3093750"/>
            <a:ext cx="3897" cy="147744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918643" y="2263647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5" name="Right Arrow Callout 74"/>
          <p:cNvSpPr/>
          <p:nvPr/>
        </p:nvSpPr>
        <p:spPr>
          <a:xfrm>
            <a:off x="0" y="1377616"/>
            <a:ext cx="4051869" cy="655612"/>
          </a:xfrm>
          <a:prstGeom prst="rightArrowCallou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u="sng" dirty="0">
                <a:solidFill>
                  <a:schemeClr val="tx1"/>
                </a:solidFill>
              </a:rPr>
              <a:t>Tools used along continuum-</a:t>
            </a:r>
          </a:p>
          <a:p>
            <a:r>
              <a:rPr lang="en-US" sz="1200" dirty="0">
                <a:solidFill>
                  <a:schemeClr val="tx1"/>
                </a:solidFill>
              </a:rPr>
              <a:t>*SSM Domains, SSM Calculator, Cliff Forecaster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449809" y="3007297"/>
            <a:ext cx="22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Exit</a:t>
            </a:r>
          </a:p>
        </p:txBody>
      </p:sp>
      <p:sp>
        <p:nvSpPr>
          <p:cNvPr id="79" name="TextBox 78"/>
          <p:cNvSpPr txBox="1"/>
          <p:nvPr/>
        </p:nvSpPr>
        <p:spPr>
          <a:xfrm rot="2857077">
            <a:off x="6374629" y="2194846"/>
            <a:ext cx="1248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EITC &amp; CTC</a:t>
            </a:r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>
            <a:off x="7459939" y="3080724"/>
            <a:ext cx="0" cy="220934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559" y="838200"/>
            <a:ext cx="33545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5400000">
            <a:off x="7248937" y="3139306"/>
            <a:ext cx="21695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Self-Sufficient 200% </a:t>
            </a:r>
            <a:r>
              <a:rPr lang="en-US" sz="1600" b="1" dirty="0" smtClean="0"/>
              <a:t>FPL </a:t>
            </a:r>
            <a:r>
              <a:rPr lang="en-US" sz="1600" b="1" dirty="0"/>
              <a:t>&amp; High School Graduation and/or  enhanced work skills 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3296312" y="3128272"/>
            <a:ext cx="8626" cy="12294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4707178" y="3085335"/>
            <a:ext cx="47744" cy="154922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819400" y="5290066"/>
            <a:ext cx="2895601" cy="6323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Poverty Cavern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31884" y="3886200"/>
            <a:ext cx="1039916" cy="1371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17685" y="4185395"/>
            <a:ext cx="887515" cy="107240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316297" y="4320682"/>
            <a:ext cx="478767" cy="914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051869" y="4535643"/>
            <a:ext cx="0" cy="6994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4754922" y="4634561"/>
            <a:ext cx="0" cy="62323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29200" y="4825270"/>
            <a:ext cx="487269" cy="409812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5678426" y="5052894"/>
            <a:ext cx="487270" cy="292808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9" idx="3"/>
          </p:cNvCxnSpPr>
          <p:nvPr/>
        </p:nvCxnSpPr>
        <p:spPr>
          <a:xfrm flipH="1">
            <a:off x="5715001" y="5085160"/>
            <a:ext cx="1129456" cy="521085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715001" y="5287178"/>
            <a:ext cx="1722736" cy="635245"/>
          </a:xfrm>
          <a:prstGeom prst="straightConnector1">
            <a:avLst/>
          </a:prstGeom>
          <a:ln w="28575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96193"/>
            <a:ext cx="2999527" cy="156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965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3"/>
          <p:cNvSpPr/>
          <p:nvPr/>
        </p:nvSpPr>
        <p:spPr>
          <a:xfrm>
            <a:off x="1447800" y="2819400"/>
            <a:ext cx="6553200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609600" y="76199"/>
            <a:ext cx="7162799" cy="926145"/>
          </a:xfrm>
          <a:prstGeom prst="horizontalScroll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 New </a:t>
            </a:r>
            <a:r>
              <a:rPr lang="en-US" sz="2400" b="1" dirty="0" smtClean="0">
                <a:solidFill>
                  <a:schemeClr val="accent2">
                    <a:lumMod val="50000"/>
                  </a:schemeClr>
                </a:solidFill>
              </a:rPr>
              <a:t>Pathway to Prosperity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– Health &amp; Wellbeing</a:t>
            </a:r>
          </a:p>
        </p:txBody>
      </p:sp>
      <p:sp>
        <p:nvSpPr>
          <p:cNvPr id="8" name="Pentagon 7"/>
          <p:cNvSpPr/>
          <p:nvPr/>
        </p:nvSpPr>
        <p:spPr>
          <a:xfrm>
            <a:off x="2484" y="2328868"/>
            <a:ext cx="1863490" cy="20193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Pop</a:t>
            </a:r>
            <a:r>
              <a:rPr 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Teen-26 </a:t>
            </a:r>
            <a:r>
              <a:rPr lang="en-US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yr. old </a:t>
            </a:r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w/child(</a:t>
            </a:r>
            <a:r>
              <a:rPr lang="en-US" sz="1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</a:t>
            </a:r>
            <a:r>
              <a:rPr lang="en-US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987191" y="2087290"/>
            <a:ext cx="992285" cy="107053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2668709">
            <a:off x="4628055" y="2187983"/>
            <a:ext cx="1879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Positive Youth Development </a:t>
            </a:r>
          </a:p>
        </p:txBody>
      </p:sp>
      <p:sp>
        <p:nvSpPr>
          <p:cNvPr id="15" name="TextBox 14"/>
          <p:cNvSpPr txBox="1"/>
          <p:nvPr/>
        </p:nvSpPr>
        <p:spPr>
          <a:xfrm rot="2854682">
            <a:off x="809905" y="2280057"/>
            <a:ext cx="1659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Mental Health</a:t>
            </a:r>
          </a:p>
        </p:txBody>
      </p:sp>
      <p:sp>
        <p:nvSpPr>
          <p:cNvPr id="16" name="TextBox 15"/>
          <p:cNvSpPr txBox="1"/>
          <p:nvPr/>
        </p:nvSpPr>
        <p:spPr>
          <a:xfrm rot="2798007">
            <a:off x="3195422" y="2165478"/>
            <a:ext cx="2143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 Welfare/JJ </a:t>
            </a:r>
            <a:r>
              <a:rPr lang="en-US" dirty="0" smtClean="0"/>
              <a:t>  and </a:t>
            </a:r>
            <a:r>
              <a:rPr lang="en-US" dirty="0"/>
              <a:t>Corrections</a:t>
            </a:r>
          </a:p>
        </p:txBody>
      </p:sp>
      <p:sp>
        <p:nvSpPr>
          <p:cNvPr id="19" name="TextBox 18"/>
          <p:cNvSpPr txBox="1"/>
          <p:nvPr/>
        </p:nvSpPr>
        <p:spPr>
          <a:xfrm rot="2898520">
            <a:off x="1712431" y="2206476"/>
            <a:ext cx="2108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Chemical Health</a:t>
            </a:r>
          </a:p>
        </p:txBody>
      </p:sp>
      <p:sp>
        <p:nvSpPr>
          <p:cNvPr id="20" name="TextBox 19"/>
          <p:cNvSpPr txBox="1"/>
          <p:nvPr/>
        </p:nvSpPr>
        <p:spPr>
          <a:xfrm rot="2857077">
            <a:off x="5579729" y="2203991"/>
            <a:ext cx="1864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Health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014989" y="1828800"/>
            <a:ext cx="1169885" cy="126495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96313" y="1816551"/>
            <a:ext cx="1219703" cy="12909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545180" y="1848850"/>
            <a:ext cx="1474620" cy="14896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835003" y="1840103"/>
            <a:ext cx="1103143" cy="12361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7-Point Star 36"/>
          <p:cNvSpPr/>
          <p:nvPr/>
        </p:nvSpPr>
        <p:spPr>
          <a:xfrm>
            <a:off x="7772400" y="2087290"/>
            <a:ext cx="1295400" cy="2700942"/>
          </a:xfrm>
          <a:prstGeom prst="star7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923258" y="3085335"/>
            <a:ext cx="56218" cy="62311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4516016" y="3119751"/>
            <a:ext cx="0" cy="9950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909857" y="3142220"/>
            <a:ext cx="0" cy="11249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930865" y="3111035"/>
            <a:ext cx="0" cy="130856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3184874" y="3087567"/>
            <a:ext cx="15526" cy="808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493770" y="3711904"/>
            <a:ext cx="1280015" cy="323165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C-B mental </a:t>
            </a:r>
            <a:r>
              <a:rPr lang="en-US" sz="1200" dirty="0"/>
              <a:t>health  treatment - MHBG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Assertive community treatment – </a:t>
            </a:r>
            <a:r>
              <a:rPr lang="en-US" sz="1200" dirty="0" smtClean="0"/>
              <a:t>MA and </a:t>
            </a:r>
            <a:r>
              <a:rPr lang="en-US" sz="1200" dirty="0"/>
              <a:t>3</a:t>
            </a:r>
            <a:r>
              <a:rPr lang="en-US" sz="1200" baseline="30000" dirty="0"/>
              <a:t>rd</a:t>
            </a:r>
            <a:r>
              <a:rPr lang="en-US" sz="1200" dirty="0"/>
              <a:t> party </a:t>
            </a:r>
            <a:r>
              <a:rPr lang="en-US" sz="1200" dirty="0" err="1" smtClean="0"/>
              <a:t>insc</a:t>
            </a:r>
            <a:r>
              <a:rPr lang="en-US" sz="1200" dirty="0" smtClean="0"/>
              <a:t>.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MH focused court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Crisis and domestic violence </a:t>
            </a:r>
            <a:r>
              <a:rPr lang="en-US" sz="1200" dirty="0" smtClean="0"/>
              <a:t>– </a:t>
            </a:r>
            <a:r>
              <a:rPr lang="en-US" sz="1200" dirty="0"/>
              <a:t>VAWA and other SAMHSA fund sources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705357" y="3895917"/>
            <a:ext cx="1181909" cy="304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</a:t>
            </a:r>
            <a:r>
              <a:rPr lang="en-US" sz="1200" dirty="0" smtClean="0"/>
              <a:t>n </a:t>
            </a:r>
            <a:r>
              <a:rPr lang="en-US" sz="1200" dirty="0"/>
              <a:t>patient treatment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Outpatient treatment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Drug Court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Jail Addiction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Co-occurring disorders </a:t>
            </a:r>
            <a:r>
              <a:rPr lang="en-US" sz="1200" dirty="0" smtClean="0"/>
              <a:t>treatment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Reentry Services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All SAMHSA and DOJ fund </a:t>
            </a:r>
            <a:r>
              <a:rPr lang="en-US" sz="1200" dirty="0" smtClean="0"/>
              <a:t>source</a:t>
            </a:r>
          </a:p>
          <a:p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3817698" y="4140738"/>
            <a:ext cx="1396635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Re-entry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Fatherhood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Workforce Strategy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Jobs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Transition Age Youth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Mentoring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Tutoring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Healthcare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Behavioral </a:t>
            </a:r>
            <a:r>
              <a:rPr lang="en-US" sz="1200" dirty="0" smtClean="0"/>
              <a:t>Health</a:t>
            </a:r>
            <a:endParaRPr lang="en-US" sz="1200" dirty="0"/>
          </a:p>
          <a:p>
            <a:r>
              <a:rPr lang="en-US" sz="1200" dirty="0"/>
              <a:t>ACF/SAMHSA/CMS/DOJ fund </a:t>
            </a:r>
            <a:r>
              <a:rPr lang="en-US" sz="1200" dirty="0" smtClean="0"/>
              <a:t>sources</a:t>
            </a:r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214333" y="4267200"/>
            <a:ext cx="1363670" cy="26776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High </a:t>
            </a:r>
            <a:r>
              <a:rPr lang="en-US" sz="1200" dirty="0"/>
              <a:t>school wellness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Youth employment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Youth housing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Tutoring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Mentoring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Higher Education Supports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Teen Pregnancy prevention </a:t>
            </a:r>
            <a:r>
              <a:rPr lang="en-US" sz="1200" dirty="0" smtClean="0"/>
              <a:t> 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6578003" y="4419600"/>
            <a:ext cx="1844159" cy="249299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CHIP/Medicaid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WIC/FARMS/SNAP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Health and wellness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Primary/Specialty/dental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Behavioral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Accountable care organizations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School health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High school </a:t>
            </a:r>
            <a:r>
              <a:rPr lang="en-US" sz="1200" dirty="0" smtClean="0"/>
              <a:t>wellness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72" name="TextBox 71"/>
          <p:cNvSpPr txBox="1"/>
          <p:nvPr/>
        </p:nvSpPr>
        <p:spPr>
          <a:xfrm>
            <a:off x="7678409" y="220399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GOAL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449809" y="3007297"/>
            <a:ext cx="22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Exit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106" y="1002344"/>
            <a:ext cx="404222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5400000">
            <a:off x="7227666" y="2937301"/>
            <a:ext cx="2169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Social/Behavioral/ Health Safety and Security</a:t>
            </a:r>
          </a:p>
        </p:txBody>
      </p:sp>
    </p:spTree>
    <p:extLst>
      <p:ext uri="{BB962C8B-B14F-4D97-AF65-F5344CB8AC3E}">
        <p14:creationId xmlns:p14="http://schemas.microsoft.com/office/powerpoint/2010/main" val="38768920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6475</TotalTime>
  <Words>984</Words>
  <Application>Microsoft Office PowerPoint</Application>
  <PresentationFormat>On-screen Show (4:3)</PresentationFormat>
  <Paragraphs>219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Adjacency</vt:lpstr>
      <vt:lpstr>A NEW PATHWAY FORWARD</vt:lpstr>
      <vt:lpstr>   The “WHAT” </vt:lpstr>
      <vt:lpstr>PowerPoint Presentation</vt:lpstr>
      <vt:lpstr>   The “HOW” </vt:lpstr>
      <vt:lpstr>Start by viewing all work through the  Social Determinants of Health &amp; Pillars Toward Increased Self-Sufficiency &amp; Stability</vt:lpstr>
      <vt:lpstr>PowerPoint Presentation</vt:lpstr>
      <vt:lpstr>Collective Impact</vt:lpstr>
      <vt:lpstr>PowerPoint Presentation</vt:lpstr>
      <vt:lpstr>PowerPoint Presentation</vt:lpstr>
      <vt:lpstr>PowerPoint Presentation</vt:lpstr>
      <vt:lpstr>ACCOUNTABILITY &amp; TOOLS PROPOSED TO ASSURE IMPACT </vt:lpstr>
      <vt:lpstr>PowerPoint Presentation</vt:lpstr>
      <vt:lpstr>PowerPoint Presentation</vt:lpstr>
      <vt:lpstr>PowerPoint Presentation</vt:lpstr>
      <vt:lpstr>Cliff Calculator</vt:lpstr>
      <vt:lpstr>   The “WHY” </vt:lpstr>
      <vt:lpstr>Strategy Impact on Customers.</vt:lpstr>
      <vt:lpstr>Greater efficiencies from integration and interoperability. </vt:lpstr>
      <vt:lpstr>QUESTIONS</vt:lpstr>
    </vt:vector>
  </TitlesOfParts>
  <Company>Dakota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Harder, Kelly</dc:creator>
  <cp:lastModifiedBy>Harder, Kelly</cp:lastModifiedBy>
  <cp:revision>112</cp:revision>
  <cp:lastPrinted>2016-11-29T23:07:36Z</cp:lastPrinted>
  <dcterms:created xsi:type="dcterms:W3CDTF">2014-04-01T18:21:40Z</dcterms:created>
  <dcterms:modified xsi:type="dcterms:W3CDTF">2017-03-05T20:50:47Z</dcterms:modified>
</cp:coreProperties>
</file>