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9"/>
  </p:notesMasterIdLst>
  <p:handoutMasterIdLst>
    <p:handoutMasterId r:id="rId10"/>
  </p:handoutMasterIdLst>
  <p:sldIdLst>
    <p:sldId id="262" r:id="rId4"/>
    <p:sldId id="257" r:id="rId5"/>
    <p:sldId id="258" r:id="rId6"/>
    <p:sldId id="260" r:id="rId7"/>
    <p:sldId id="264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wa\AppData\Local\Temp\Temp1_All%20Attachments%20%5bBook1.xlsx%5d.zip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Below K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Control</c:v>
                </c:pt>
                <c:pt idx="1">
                  <c:v>Infusion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0.28260869565217389</c:v>
                </c:pt>
                <c:pt idx="1">
                  <c:v>0.20512820512820512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K-Level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Control</c:v>
                </c:pt>
                <c:pt idx="1">
                  <c:v>Infusion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0.43478260869565216</c:v>
                </c:pt>
                <c:pt idx="1">
                  <c:v>0.30769230769230771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1st Grade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Control</c:v>
                </c:pt>
                <c:pt idx="1">
                  <c:v>Infusion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0.28260869565217389</c:v>
                </c:pt>
                <c:pt idx="1">
                  <c:v>0.48717948717948717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413504"/>
        <c:axId val="45415040"/>
      </c:barChart>
      <c:catAx>
        <c:axId val="45413504"/>
        <c:scaling>
          <c:orientation val="minMax"/>
        </c:scaling>
        <c:delete val="0"/>
        <c:axPos val="b"/>
        <c:majorTickMark val="out"/>
        <c:minorTickMark val="none"/>
        <c:tickLblPos val="nextTo"/>
        <c:crossAx val="45415040"/>
        <c:crosses val="autoZero"/>
        <c:auto val="1"/>
        <c:lblAlgn val="ctr"/>
        <c:lblOffset val="100"/>
        <c:noMultiLvlLbl val="0"/>
      </c:catAx>
      <c:valAx>
        <c:axId val="4541504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454135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Student Growth </a:t>
            </a:r>
          </a:p>
          <a:p>
            <a:pPr>
              <a:defRPr/>
            </a:pPr>
            <a:r>
              <a:rPr lang="en-US" dirty="0" smtClean="0"/>
              <a:t> 2nd quarter 2015 - 1st quarter 2016</a:t>
            </a:r>
          </a:p>
          <a:p>
            <a:pPr>
              <a:defRPr/>
            </a:pPr>
            <a:r>
              <a:rPr lang="en-US" dirty="0" smtClean="0"/>
              <a:t> Slosson </a:t>
            </a:r>
            <a:r>
              <a:rPr lang="en-US" baseline="0" dirty="0" smtClean="0"/>
              <a:t>test </a:t>
            </a:r>
            <a:r>
              <a:rPr lang="en-US" dirty="0" smtClean="0"/>
              <a:t>scores at annual rechecks  n=75</a:t>
            </a:r>
            <a:endParaRPr lang="en-US" dirty="0"/>
          </a:p>
        </c:rich>
      </c:tx>
      <c:layout>
        <c:manualLayout>
          <c:xMode val="edge"/>
          <c:yMode val="edge"/>
          <c:x val="0.22465484153190529"/>
          <c:y val="1.981078501550942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[Book1.xlsx]Sheet1!$A$1:$A$6</c:f>
              <c:strCache>
                <c:ptCount val="6"/>
                <c:pt idx="0">
                  <c:v>0-0.5</c:v>
                </c:pt>
                <c:pt idx="1">
                  <c:v>0.6-1.0</c:v>
                </c:pt>
                <c:pt idx="2">
                  <c:v>1.1-1.5</c:v>
                </c:pt>
                <c:pt idx="3">
                  <c:v>1.6-2.0</c:v>
                </c:pt>
                <c:pt idx="4">
                  <c:v>2.1-3.0</c:v>
                </c:pt>
                <c:pt idx="5">
                  <c:v>3.0 +</c:v>
                </c:pt>
              </c:strCache>
            </c:strRef>
          </c:cat>
          <c:val>
            <c:numRef>
              <c:f>[Book1.xlsx]Sheet1!$B$1:$B$6</c:f>
              <c:numCache>
                <c:formatCode>0%</c:formatCode>
                <c:ptCount val="6"/>
                <c:pt idx="0">
                  <c:v>0.14666666666666667</c:v>
                </c:pt>
                <c:pt idx="1">
                  <c:v>0.17333333333333334</c:v>
                </c:pt>
                <c:pt idx="2">
                  <c:v>0.18666666666666668</c:v>
                </c:pt>
                <c:pt idx="3">
                  <c:v>0.24</c:v>
                </c:pt>
                <c:pt idx="4">
                  <c:v>0.13333333333333333</c:v>
                </c:pt>
                <c:pt idx="5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87072"/>
        <c:axId val="50705536"/>
      </c:barChart>
      <c:catAx>
        <c:axId val="451870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Change in grade level performance as determined </a:t>
                </a:r>
                <a:r>
                  <a:rPr lang="en-US" dirty="0"/>
                  <a:t>by grade equivalent score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50705536"/>
        <c:crosses val="autoZero"/>
        <c:auto val="1"/>
        <c:lblAlgn val="ctr"/>
        <c:lblOffset val="100"/>
        <c:noMultiLvlLbl val="0"/>
      </c:catAx>
      <c:valAx>
        <c:axId val="507055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Percentage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of </a:t>
                </a:r>
                <a:r>
                  <a:rPr lang="en-US" dirty="0"/>
                  <a:t>students</a:t>
                </a:r>
              </a:p>
            </c:rich>
          </c:tx>
          <c:layout>
            <c:manualLayout>
              <c:xMode val="edge"/>
              <c:yMode val="edge"/>
              <c:x val="9.8039215686274508E-3"/>
              <c:y val="0.39668004734702278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45187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aseline="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0.5463</cdr:x>
      <cdr:y>0.92599</cdr:y>
    </cdr:from>
    <cdr:to>
      <cdr:x>0.7037</cdr:x>
      <cdr:y>0.9765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95800" y="4191000"/>
          <a:ext cx="1295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0.58333</cdr:x>
      <cdr:y>0.90915</cdr:y>
    </cdr:from>
    <cdr:to>
      <cdr:x>0.7963</cdr:x>
      <cdr:y>0.99334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00600" y="4114800"/>
          <a:ext cx="17526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Teachers trained</a:t>
          </a:r>
          <a:endParaRPr lang="en-US" sz="16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48A27-E246-4159-821C-A642DC5EC08D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EBFF6-4878-4709-9AA6-38EC18329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45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19006-0681-4D2A-9361-1F058BF8BC6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1BEE2-94BC-41BB-96FE-5DA1E10E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14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BEE2-94BC-41BB-96FE-5DA1E10EAF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0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According to</a:t>
            </a:r>
            <a:r>
              <a:rPr lang="en-US" baseline="0" dirty="0" smtClean="0"/>
              <a:t> these results 51 out of the 75 students made more than a year gain in a year of tutoring. These are students who would likely be regressing without intervention.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BE0BA-9A3A-4AA6-800C-8B286A0DCA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37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2384-9B87-4C28-B6AD-CDDC27FDA97D}" type="datetime1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Reading Center/Dyslexia Institute of MN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627A-DB2E-49CE-850C-610163F824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3B16-F138-48A5-AB83-1442AB00CC91}" type="datetime1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Reading Center/Dyslexia Institute of MN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627A-DB2E-49CE-850C-610163F824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AD3C-8FCC-4224-8871-A7A04752F6DE}" type="datetime1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Reading Center/Dyslexia Institute of MN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627A-DB2E-49CE-850C-610163F824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309E-B4C2-4C7C-921C-6A007FD1FD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95BA-1E45-40AF-9CF9-D356735145B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62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309E-B4C2-4C7C-921C-6A007FD1FD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95BA-1E45-40AF-9CF9-D356735145B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988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309E-B4C2-4C7C-921C-6A007FD1FD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95BA-1E45-40AF-9CF9-D356735145B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420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309E-B4C2-4C7C-921C-6A007FD1FD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95BA-1E45-40AF-9CF9-D356735145B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16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309E-B4C2-4C7C-921C-6A007FD1FD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95BA-1E45-40AF-9CF9-D356735145B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178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309E-B4C2-4C7C-921C-6A007FD1FD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95BA-1E45-40AF-9CF9-D356735145B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693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309E-B4C2-4C7C-921C-6A007FD1FD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95BA-1E45-40AF-9CF9-D356735145B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7177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309E-B4C2-4C7C-921C-6A007FD1FD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95BA-1E45-40AF-9CF9-D356735145B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65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6409-DB48-4190-BDA5-3D93D61E5C7E}" type="datetime1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Reading Center/Dyslexia Institute of MN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627A-DB2E-49CE-850C-610163F824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309E-B4C2-4C7C-921C-6A007FD1FD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95BA-1E45-40AF-9CF9-D356735145B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4460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309E-B4C2-4C7C-921C-6A007FD1FD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95BA-1E45-40AF-9CF9-D356735145B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9389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309E-B4C2-4C7C-921C-6A007FD1FD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95BA-1E45-40AF-9CF9-D356735145B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8361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577A-3AEF-41D1-B7E0-3971DA3FEF5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© The Reading Center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F4C07B-6017-4828-AB37-C4B3205178B2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448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Segoe UI Semibold" panose="020B07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2F0A-562C-49B3-907B-B232524F89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© The Reading Center 2014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3F4C07B-6017-4828-AB37-C4B3205178B2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521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3F61-2062-440E-A432-A9BB89F610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© The Reading Center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C07B-6017-4828-AB37-C4B3205178B2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92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F434-86D1-4E97-92FD-A02FD03C3A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© The Reading Center 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C07B-6017-4828-AB37-C4B3205178B2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590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3736-FC67-409C-B9D0-DEE8F2A9D8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© The Reading Center 2014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C07B-6017-4828-AB37-C4B3205178B2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371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A456-C857-4704-A2CE-4B35B16DE2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© The Reading Center 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C07B-6017-4828-AB37-C4B3205178B2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7225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8F60-9AC6-4A7E-9477-723EE636EAC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© The Reading Center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C07B-6017-4828-AB37-C4B3205178B2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24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AF00-A78E-460D-A4D3-954EC911053F}" type="datetime1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Reading Center/Dyslexia Institute of MN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627A-DB2E-49CE-850C-610163F824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252F-1D29-4CDD-A14F-444828F0E5D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© The Reading Center 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C07B-6017-4828-AB37-C4B3205178B2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465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7C3B-CFED-47BC-AFB0-3FCAFCADE02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© The Reading Center 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C07B-6017-4828-AB37-C4B3205178B2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9535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A9F53-5EA8-4F95-AEB9-0298E447CF7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© The Reading Center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C07B-6017-4828-AB37-C4B3205178B2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1869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DA93-5818-4C78-A4E4-F7515B585A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© The Reading Center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C07B-6017-4828-AB37-C4B3205178B2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636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C159-9FA4-4CCD-BD2A-3302E70C3DC4}" type="datetime1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Reading Center/Dyslexia Institute of MN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627A-DB2E-49CE-850C-610163F824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3C33-1D8D-450D-845D-9CF6F61D00AD}" type="datetime1">
              <a:rPr lang="en-US" smtClean="0"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Reading Center/Dyslexia Institute of MN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627A-DB2E-49CE-850C-610163F824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F2B2-689D-47F9-B70A-50986AF25644}" type="datetime1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Reading Center/Dyslexia Institute of MN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627A-DB2E-49CE-850C-610163F824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706D-D0C4-4039-89B7-3ED2187A181F}" type="datetime1">
              <a:rPr lang="en-US" smtClean="0"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Reading Center/Dyslexia Institute of MN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627A-DB2E-49CE-850C-610163F824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81EB-BF1C-4845-BBEE-F015E5936F82}" type="datetime1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The Reading Center/Dyslexia Institute of MN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6D627A-DB2E-49CE-850C-610163F824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FA86-535A-4812-B7CD-22CD93A2C93E}" type="datetime1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Reading Center/Dyslexia Institute of MN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627A-DB2E-49CE-850C-610163F824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305F3CA-70D9-4570-AF9B-1CBC56D74363}" type="datetime1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The Reading Center/Dyslexia Institute of MN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C6D627A-DB2E-49CE-850C-610163F824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7309E-B4C2-4C7C-921C-6A007FD1FD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195BA-1E45-40AF-9CF9-D356735145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50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B297-CA3F-4997-B33B-C85A8BBF308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86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© The Reading Center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3F4C07B-6017-4828-AB37-C4B3205178B2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7" name="Picture 2" descr="The Reading Center"/>
          <p:cNvPicPr>
            <a:picLocks noChangeAspect="1" noChangeArrowheads="1"/>
          </p:cNvPicPr>
          <p:nvPr/>
        </p:nvPicPr>
        <p:blipFill rotWithShape="1"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42"/>
          <a:stretch/>
        </p:blipFill>
        <p:spPr bwMode="auto">
          <a:xfrm>
            <a:off x="460489" y="6168405"/>
            <a:ext cx="2756952" cy="58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14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Segoe UI Semibold" panose="020B07020402040202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590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Reading Center/</a:t>
            </a:r>
            <a:br>
              <a:rPr lang="en-US" sz="3600" dirty="0" smtClean="0"/>
            </a:br>
            <a:r>
              <a:rPr lang="en-US" sz="3600" dirty="0" smtClean="0"/>
              <a:t>Dyslexia Institute of MN</a:t>
            </a:r>
            <a:endParaRPr lang="en-US" sz="3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35206" y="4267200"/>
            <a:ext cx="64008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Students reading by grade 3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© The Reading Center 2014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C07B-6017-4828-AB37-C4B3205178B2}" type="slidenum">
              <a:rPr lang="en-US" smtClean="0">
                <a:solidFill>
                  <a:srgbClr val="1F497D"/>
                </a:solidFill>
              </a:rPr>
              <a:pPr/>
              <a:t>1</a:t>
            </a:fld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56" y="685800"/>
            <a:ext cx="85725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322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200400" cy="3712464"/>
          </a:xfrm>
        </p:spPr>
        <p:txBody>
          <a:bodyPr>
            <a:normAutofit fontScale="92500"/>
          </a:bodyPr>
          <a:lstStyle/>
          <a:p>
            <a:r>
              <a:rPr lang="en-US" dirty="0"/>
              <a:t>L</a:t>
            </a:r>
            <a:r>
              <a:rPr lang="en-US" dirty="0" smtClean="0"/>
              <a:t>ack of exposure</a:t>
            </a:r>
          </a:p>
          <a:p>
            <a:pPr lvl="1"/>
            <a:r>
              <a:rPr lang="en-US" dirty="0" smtClean="0"/>
              <a:t>No quality preschool</a:t>
            </a:r>
          </a:p>
          <a:p>
            <a:pPr lvl="1"/>
            <a:r>
              <a:rPr lang="en-US" dirty="0" smtClean="0"/>
              <a:t>Not rich in books</a:t>
            </a:r>
          </a:p>
          <a:p>
            <a:pPr lvl="1"/>
            <a:r>
              <a:rPr lang="en-US" dirty="0" smtClean="0"/>
              <a:t>Family life without rich, spoken vocabulary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Often poverty related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00400" cy="371246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Plenty of exposure</a:t>
            </a:r>
          </a:p>
          <a:p>
            <a:pPr lvl="1"/>
            <a:r>
              <a:rPr lang="en-US" dirty="0" smtClean="0"/>
              <a:t>Quality preschool</a:t>
            </a:r>
          </a:p>
          <a:p>
            <a:pPr lvl="1"/>
            <a:r>
              <a:rPr lang="en-US" dirty="0" smtClean="0"/>
              <a:t>Lots of picture books</a:t>
            </a:r>
          </a:p>
          <a:p>
            <a:pPr lvl="2"/>
            <a:r>
              <a:rPr lang="en-US" dirty="0" smtClean="0"/>
              <a:t>“Lap time”</a:t>
            </a:r>
          </a:p>
          <a:p>
            <a:pPr lvl="2"/>
            <a:r>
              <a:rPr lang="en-US" dirty="0" smtClean="0"/>
              <a:t>Regularly read to</a:t>
            </a:r>
          </a:p>
          <a:p>
            <a:pPr lvl="1"/>
            <a:r>
              <a:rPr lang="en-US" dirty="0" smtClean="0"/>
              <a:t>Family used rich, varied spoken vocabulary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Red flag for dyslexia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How to solve literacy problems </a:t>
            </a:r>
            <a:br>
              <a:rPr lang="en-US" sz="3200" dirty="0" smtClean="0"/>
            </a:br>
            <a:r>
              <a:rPr lang="en-US" sz="3200" dirty="0" smtClean="0"/>
              <a:t>Two distinct groups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Reading Center/Dyslexia Institute of MN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3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200400" cy="371246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Lack of exposure group</a:t>
            </a:r>
          </a:p>
          <a:p>
            <a:pPr marL="617220" lvl="1" indent="-342900"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Provide experiences</a:t>
            </a:r>
            <a:endParaRPr lang="en-US" sz="2200" dirty="0">
              <a:solidFill>
                <a:schemeClr val="bg2">
                  <a:lumMod val="25000"/>
                </a:schemeClr>
              </a:solidFill>
            </a:endParaRPr>
          </a:p>
          <a:p>
            <a:pPr marL="617220" lvl="1" indent="-342900"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Expose </a:t>
            </a:r>
            <a:r>
              <a:rPr lang="en-US" sz="2200" dirty="0">
                <a:solidFill>
                  <a:schemeClr val="bg2">
                    <a:lumMod val="25000"/>
                  </a:schemeClr>
                </a:solidFill>
              </a:rPr>
              <a:t>to fundamental concepts and 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rich language</a:t>
            </a:r>
            <a:endParaRPr lang="en-US" sz="2200" dirty="0">
              <a:solidFill>
                <a:schemeClr val="bg2">
                  <a:lumMod val="25000"/>
                </a:schemeClr>
              </a:solidFill>
            </a:endParaRPr>
          </a:p>
          <a:p>
            <a:pPr marL="617220" lvl="1" indent="-342900"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chemeClr val="bg2">
                    <a:lumMod val="25000"/>
                  </a:schemeClr>
                </a:solidFill>
              </a:rPr>
              <a:t>All day kindergarten</a:t>
            </a:r>
          </a:p>
          <a:p>
            <a:pPr marL="617220" lvl="1" indent="-342900"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chemeClr val="bg2">
                    <a:lumMod val="25000"/>
                  </a:schemeClr>
                </a:solidFill>
              </a:rPr>
              <a:t>Quality early childhood programs</a:t>
            </a:r>
          </a:p>
          <a:p>
            <a:pPr marL="617220" lvl="1" indent="-342900"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chemeClr val="bg2">
                    <a:lumMod val="25000"/>
                  </a:schemeClr>
                </a:solidFill>
              </a:rPr>
              <a:t>Parent support within 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community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3200400" cy="371246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Plenty of exposure group</a:t>
            </a:r>
          </a:p>
          <a:p>
            <a:pPr lvl="1"/>
            <a:r>
              <a:rPr lang="en-US" dirty="0" smtClean="0"/>
              <a:t>More of the same is NOT an actual intervention</a:t>
            </a:r>
          </a:p>
          <a:p>
            <a:pPr lvl="1"/>
            <a:r>
              <a:rPr lang="en-US" dirty="0" smtClean="0"/>
              <a:t>Even in smaller groups, not more of same</a:t>
            </a:r>
          </a:p>
          <a:p>
            <a:pPr lvl="1"/>
            <a:r>
              <a:rPr lang="en-US" dirty="0" smtClean="0"/>
              <a:t>Need a different approach if want different results</a:t>
            </a:r>
          </a:p>
          <a:p>
            <a:pPr lvl="1"/>
            <a:r>
              <a:rPr lang="en-US" dirty="0" smtClean="0"/>
              <a:t>If dyslexia, provide systematic, structured, phonemic based, multisensory instruction.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Solutions for these two groups </a:t>
            </a:r>
            <a:br>
              <a:rPr lang="en-US" sz="3200" dirty="0" smtClean="0"/>
            </a:br>
            <a:r>
              <a:rPr lang="en-US" sz="3200" dirty="0" smtClean="0"/>
              <a:t>is not the same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Reading Center/Dyslexia Institute of MN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4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Reading Center teacher trained classrooms v. </a:t>
            </a:r>
            <a:r>
              <a:rPr lang="en-US" sz="2400" dirty="0" smtClean="0"/>
              <a:t>control groups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All </a:t>
            </a:r>
            <a:r>
              <a:rPr lang="en-US" sz="2800" dirty="0" smtClean="0"/>
              <a:t>Kindergarten- Spring 2013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7577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© The Reading Center 2014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C07B-6017-4828-AB37-C4B3205178B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8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Reading Center, 1:1 students,</a:t>
            </a:r>
            <a:br>
              <a:rPr lang="en-US" sz="3200" dirty="0" smtClean="0"/>
            </a:br>
            <a:r>
              <a:rPr lang="en-US" sz="3200" dirty="0" smtClean="0"/>
              <a:t>Recheck </a:t>
            </a:r>
            <a:r>
              <a:rPr lang="en-US" sz="3200" dirty="0" smtClean="0"/>
              <a:t>Results</a:t>
            </a:r>
            <a:endParaRPr lang="en-US" sz="32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68615"/>
              </p:ext>
            </p:extLst>
          </p:nvPr>
        </p:nvGraphicFramePr>
        <p:xfrm>
          <a:off x="990600" y="1828800"/>
          <a:ext cx="7086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6323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151</TotalTime>
  <Words>242</Words>
  <Application>Microsoft Office PowerPoint</Application>
  <PresentationFormat>On-screen Show (4:3)</PresentationFormat>
  <Paragraphs>46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Angles</vt:lpstr>
      <vt:lpstr>Office Theme</vt:lpstr>
      <vt:lpstr>1_Office Theme</vt:lpstr>
      <vt:lpstr>The Reading Center/ Dyslexia Institute of MN</vt:lpstr>
      <vt:lpstr>How to solve literacy problems  Two distinct groups</vt:lpstr>
      <vt:lpstr>Solutions for these two groups  is not the same</vt:lpstr>
      <vt:lpstr>Reading Center teacher trained classrooms v. control groups  All Kindergarten- Spring 2013</vt:lpstr>
      <vt:lpstr>Reading Center, 1:1 students, Recheck Results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solve literacy problems  Two distinct groups</dc:title>
  <dc:creator>Cindy Russell</dc:creator>
  <cp:lastModifiedBy>Cindy Russell</cp:lastModifiedBy>
  <cp:revision>4</cp:revision>
  <cp:lastPrinted>2016-04-04T19:14:15Z</cp:lastPrinted>
  <dcterms:created xsi:type="dcterms:W3CDTF">2016-04-04T19:10:55Z</dcterms:created>
  <dcterms:modified xsi:type="dcterms:W3CDTF">2017-01-20T18:11:28Z</dcterms:modified>
</cp:coreProperties>
</file>