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6"/>
    <p:sldMasterId id="2147483689" r:id="rId7"/>
  </p:sldMasterIdLst>
  <p:notesMasterIdLst>
    <p:notesMasterId r:id="rId20"/>
  </p:notesMasterIdLst>
  <p:handoutMasterIdLst>
    <p:handoutMasterId r:id="rId21"/>
  </p:handoutMasterIdLst>
  <p:sldIdLst>
    <p:sldId id="346" r:id="rId8"/>
    <p:sldId id="365" r:id="rId9"/>
    <p:sldId id="349" r:id="rId10"/>
    <p:sldId id="350" r:id="rId11"/>
    <p:sldId id="342" r:id="rId12"/>
    <p:sldId id="354" r:id="rId13"/>
    <p:sldId id="357" r:id="rId14"/>
    <p:sldId id="358" r:id="rId15"/>
    <p:sldId id="355" r:id="rId16"/>
    <p:sldId id="363" r:id="rId17"/>
    <p:sldId id="359" r:id="rId18"/>
    <p:sldId id="360" r:id="rId19"/>
  </p:sldIdLst>
  <p:sldSz cx="9144000" cy="6858000" type="screen4x3"/>
  <p:notesSz cx="9283700" cy="6985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  <a:srgbClr val="339966"/>
    <a:srgbClr val="52A4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stpwhfsp01\home\JStoff\My%20Documents\Legislation\2018%20Session\Funded%20Ratio%20Chart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stpwhfsp01\home\JStoff\My%20Documents\Legislation\2018%20Session\Funded%20Ratio%20Chart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800">
                <a:latin typeface="Arial" panose="020B0604020202020204" pitchFamily="34" charset="0"/>
                <a:cs typeface="Arial" panose="020B0604020202020204" pitchFamily="34" charset="0"/>
              </a:rPr>
              <a:t>TRA Funded Ratio</a:t>
            </a:r>
          </a:p>
        </c:rich>
      </c:tx>
      <c:layout>
        <c:manualLayout>
          <c:xMode val="edge"/>
          <c:yMode val="edge"/>
          <c:x val="0.33995883098882301"/>
          <c:y val="6.6980627369827003E-2"/>
        </c:manualLayout>
      </c:layout>
      <c:overlay val="0"/>
      <c:spPr>
        <a:ln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608624018274994E-2"/>
          <c:y val="0.15719092268051851"/>
          <c:w val="0.91589931232921939"/>
          <c:h val="0.78615030445261136"/>
        </c:manualLayout>
      </c:layout>
      <c:lineChart>
        <c:grouping val="standard"/>
        <c:varyColors val="0"/>
        <c:ser>
          <c:idx val="0"/>
          <c:order val="0"/>
          <c:spPr>
            <a:ln w="25400" cmpd="sng">
              <a:solidFill>
                <a:schemeClr val="accent1"/>
              </a:solidFill>
            </a:ln>
          </c:spPr>
          <c:marker>
            <c:symbol val="circle"/>
            <c:size val="5"/>
          </c:marker>
          <c:dPt>
            <c:idx val="10"/>
            <c:marker>
              <c:symbol val="none"/>
            </c:marker>
            <c:bubble3D val="0"/>
            <c:spPr>
              <a:ln w="25400" cmpd="sng">
                <a:solidFill>
                  <a:schemeClr val="accent1"/>
                </a:solidFill>
                <a:tailEnd type="none"/>
              </a:ln>
            </c:spPr>
          </c:dPt>
          <c:dPt>
            <c:idx val="11"/>
            <c:marker>
              <c:symbol val="none"/>
            </c:marker>
            <c:bubble3D val="0"/>
            <c:spPr>
              <a:ln w="25400" cmpd="sng">
                <a:solidFill>
                  <a:schemeClr val="accent1"/>
                </a:solidFill>
                <a:prstDash val="solid"/>
                <a:tailEnd type="arrow"/>
              </a:ln>
            </c:spPr>
          </c:dPt>
          <c:dPt>
            <c:idx val="12"/>
            <c:bubble3D val="0"/>
            <c:spPr>
              <a:ln w="25400" cmpd="sng">
                <a:solidFill>
                  <a:schemeClr val="accent1"/>
                </a:solidFill>
                <a:prstDash val="solid"/>
              </a:ln>
            </c:spPr>
          </c:dPt>
          <c:dPt>
            <c:idx val="13"/>
            <c:bubble3D val="0"/>
            <c:spPr>
              <a:ln w="25400" cmpd="sng">
                <a:solidFill>
                  <a:schemeClr val="accent1"/>
                </a:solidFill>
                <a:prstDash val="solid"/>
                <a:tailEnd type="none" w="med" len="sm"/>
              </a:ln>
            </c:spPr>
          </c:dPt>
          <c:cat>
            <c:numRef>
              <c:f>'No Action=52% funded'!$A$1:$A$41</c:f>
              <c:numCache>
                <c:formatCode>General</c:formatCode>
                <c:ptCount val="4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  <c:pt idx="18">
                  <c:v>2025</c:v>
                </c:pt>
                <c:pt idx="19">
                  <c:v>2026</c:v>
                </c:pt>
                <c:pt idx="20">
                  <c:v>2027</c:v>
                </c:pt>
                <c:pt idx="21">
                  <c:v>2028</c:v>
                </c:pt>
                <c:pt idx="22">
                  <c:v>2029</c:v>
                </c:pt>
                <c:pt idx="23">
                  <c:v>2030</c:v>
                </c:pt>
                <c:pt idx="24">
                  <c:v>2031</c:v>
                </c:pt>
                <c:pt idx="25">
                  <c:v>2032</c:v>
                </c:pt>
                <c:pt idx="26">
                  <c:v>2033</c:v>
                </c:pt>
                <c:pt idx="27">
                  <c:v>2034</c:v>
                </c:pt>
                <c:pt idx="28">
                  <c:v>2035</c:v>
                </c:pt>
                <c:pt idx="29">
                  <c:v>2036</c:v>
                </c:pt>
                <c:pt idx="30">
                  <c:v>2037</c:v>
                </c:pt>
                <c:pt idx="31">
                  <c:v>2038</c:v>
                </c:pt>
                <c:pt idx="32">
                  <c:v>2039</c:v>
                </c:pt>
                <c:pt idx="33">
                  <c:v>2040</c:v>
                </c:pt>
                <c:pt idx="34">
                  <c:v>2041</c:v>
                </c:pt>
                <c:pt idx="35">
                  <c:v>2042</c:v>
                </c:pt>
                <c:pt idx="36">
                  <c:v>2043</c:v>
                </c:pt>
                <c:pt idx="37">
                  <c:v>2044</c:v>
                </c:pt>
                <c:pt idx="38">
                  <c:v>2045</c:v>
                </c:pt>
                <c:pt idx="39">
                  <c:v>2046</c:v>
                </c:pt>
                <c:pt idx="40">
                  <c:v>2047</c:v>
                </c:pt>
              </c:numCache>
            </c:numRef>
          </c:cat>
          <c:val>
            <c:numRef>
              <c:f>'No Action=52% funded'!$B$1:$B$41</c:f>
              <c:numCache>
                <c:formatCode>0%</c:formatCode>
                <c:ptCount val="41"/>
                <c:pt idx="0">
                  <c:v>0.93</c:v>
                </c:pt>
                <c:pt idx="1">
                  <c:v>0.81</c:v>
                </c:pt>
                <c:pt idx="2">
                  <c:v>0.6</c:v>
                </c:pt>
                <c:pt idx="3">
                  <c:v>0.69</c:v>
                </c:pt>
                <c:pt idx="4">
                  <c:v>0.78</c:v>
                </c:pt>
                <c:pt idx="5">
                  <c:v>0.73</c:v>
                </c:pt>
                <c:pt idx="6">
                  <c:v>0.77</c:v>
                </c:pt>
                <c:pt idx="7">
                  <c:v>0.83</c:v>
                </c:pt>
                <c:pt idx="8">
                  <c:v>0.76</c:v>
                </c:pt>
                <c:pt idx="9">
                  <c:v>0.76</c:v>
                </c:pt>
                <c:pt idx="10" formatCode="0.0%">
                  <c:v>0.69399999999999995</c:v>
                </c:pt>
                <c:pt idx="11" formatCode="0.0%">
                  <c:v>0.69699999999999995</c:v>
                </c:pt>
                <c:pt idx="12" formatCode="0.0%">
                  <c:v>0.68799999999999994</c:v>
                </c:pt>
                <c:pt idx="13" formatCode="0.0%">
                  <c:v>0.68400000000000005</c:v>
                </c:pt>
                <c:pt idx="14" formatCode="0.0%">
                  <c:v>0.68899999999999995</c:v>
                </c:pt>
                <c:pt idx="15" formatCode="0.0%">
                  <c:v>0.68500000000000005</c:v>
                </c:pt>
                <c:pt idx="16" formatCode="0.0%">
                  <c:v>0.68200000000000005</c:v>
                </c:pt>
                <c:pt idx="17" formatCode="0.0%">
                  <c:v>0.67800000000000005</c:v>
                </c:pt>
                <c:pt idx="18" formatCode="0.0%">
                  <c:v>0.67400000000000004</c:v>
                </c:pt>
                <c:pt idx="19" formatCode="0.0%">
                  <c:v>0.67</c:v>
                </c:pt>
                <c:pt idx="20" formatCode="0.0%">
                  <c:v>0.66600000000000004</c:v>
                </c:pt>
                <c:pt idx="21" formatCode="0.0%">
                  <c:v>0.66200000000000003</c:v>
                </c:pt>
                <c:pt idx="22" formatCode="0.0%">
                  <c:v>0.65700000000000003</c:v>
                </c:pt>
                <c:pt idx="23" formatCode="0.0%">
                  <c:v>0.65300000000000002</c:v>
                </c:pt>
                <c:pt idx="24" formatCode="0.0%">
                  <c:v>0.64800000000000002</c:v>
                </c:pt>
                <c:pt idx="25" formatCode="0.0%">
                  <c:v>0.64400000000000002</c:v>
                </c:pt>
                <c:pt idx="26" formatCode="0.0%">
                  <c:v>0.63800000000000001</c:v>
                </c:pt>
                <c:pt idx="27" formatCode="0.0%">
                  <c:v>0.63300000000000001</c:v>
                </c:pt>
                <c:pt idx="28" formatCode="0.0%">
                  <c:v>0.627</c:v>
                </c:pt>
                <c:pt idx="29" formatCode="0.0%">
                  <c:v>0.621</c:v>
                </c:pt>
                <c:pt idx="30" formatCode="0.0%">
                  <c:v>0.61399999999999999</c:v>
                </c:pt>
                <c:pt idx="31" formatCode="0.0%">
                  <c:v>0.60699999999999998</c:v>
                </c:pt>
                <c:pt idx="32" formatCode="0.0%">
                  <c:v>0.6</c:v>
                </c:pt>
                <c:pt idx="33" formatCode="0.0%">
                  <c:v>0.59099999999999997</c:v>
                </c:pt>
                <c:pt idx="34" formatCode="0.0%">
                  <c:v>0.58299999999999996</c:v>
                </c:pt>
                <c:pt idx="35" formatCode="0.0%">
                  <c:v>0.57399999999999995</c:v>
                </c:pt>
                <c:pt idx="36" formatCode="0.0%">
                  <c:v>0.56399999999999995</c:v>
                </c:pt>
                <c:pt idx="37" formatCode="0.0%">
                  <c:v>0.55400000000000005</c:v>
                </c:pt>
                <c:pt idx="38" formatCode="0.0%">
                  <c:v>0.54300000000000004</c:v>
                </c:pt>
                <c:pt idx="39" formatCode="0.0%">
                  <c:v>0.53100000000000003</c:v>
                </c:pt>
                <c:pt idx="40" formatCode="0.0%">
                  <c:v>0.51900000000000002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695296"/>
        <c:axId val="170697088"/>
      </c:lineChart>
      <c:catAx>
        <c:axId val="170695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0697088"/>
        <c:crosses val="autoZero"/>
        <c:auto val="1"/>
        <c:lblAlgn val="ctr"/>
        <c:lblOffset val="100"/>
        <c:tickLblSkip val="5"/>
        <c:noMultiLvlLbl val="0"/>
      </c:catAx>
      <c:valAx>
        <c:axId val="17069708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70695296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TRA Funded Ratio</a:t>
            </a:r>
          </a:p>
        </c:rich>
      </c:tx>
      <c:layout>
        <c:manualLayout>
          <c:xMode val="edge"/>
          <c:yMode val="edge"/>
          <c:x val="0.31213597221156275"/>
          <c:y val="2.9232098770979754E-2"/>
        </c:manualLayout>
      </c:layout>
      <c:overlay val="0"/>
      <c:spPr>
        <a:ln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5867117602377817E-2"/>
          <c:y val="0.15483518595643536"/>
          <c:w val="0.91589931232921939"/>
          <c:h val="0.78615030445261136"/>
        </c:manualLayout>
      </c:layout>
      <c:lineChart>
        <c:grouping val="standard"/>
        <c:varyColors val="0"/>
        <c:ser>
          <c:idx val="0"/>
          <c:order val="0"/>
          <c:spPr>
            <a:ln w="25400">
              <a:solidFill>
                <a:schemeClr val="accent1"/>
              </a:solidFill>
            </a:ln>
          </c:spPr>
          <c:marker>
            <c:symbol val="circle"/>
            <c:size val="5"/>
          </c:marker>
          <c:dPt>
            <c:idx val="9"/>
            <c:marker>
              <c:symbol val="none"/>
            </c:marker>
            <c:bubble3D val="0"/>
          </c:dPt>
          <c:dPt>
            <c:idx val="10"/>
            <c:marker>
              <c:symbol val="none"/>
            </c:marker>
            <c:bubble3D val="0"/>
            <c:spPr>
              <a:ln w="25400">
                <a:solidFill>
                  <a:schemeClr val="accent1"/>
                </a:solidFill>
                <a:tailEnd type="arrow" w="med" len="med"/>
              </a:ln>
            </c:spPr>
          </c:dPt>
          <c:dPt>
            <c:idx val="11"/>
            <c:bubble3D val="0"/>
            <c:spPr>
              <a:ln w="25400">
                <a:solidFill>
                  <a:schemeClr val="accent1"/>
                </a:solidFill>
                <a:prstDash val="solid"/>
              </a:ln>
            </c:spPr>
          </c:dPt>
          <c:dPt>
            <c:idx val="12"/>
            <c:marker>
              <c:spPr>
                <a:solidFill>
                  <a:schemeClr val="accent1"/>
                </a:solidFill>
              </c:spPr>
            </c:marker>
            <c:bubble3D val="0"/>
            <c:spPr>
              <a:ln w="25400">
                <a:solidFill>
                  <a:schemeClr val="accent1"/>
                </a:solidFill>
                <a:prstDash val="solid"/>
              </a:ln>
            </c:spPr>
          </c:dPt>
          <c:dPt>
            <c:idx val="13"/>
            <c:bubble3D val="0"/>
            <c:spPr>
              <a:ln w="25400">
                <a:solidFill>
                  <a:schemeClr val="accent1"/>
                </a:solidFill>
                <a:prstDash val="solid"/>
                <a:tailEnd type="none"/>
              </a:ln>
            </c:spPr>
          </c:dPt>
          <c:cat>
            <c:numRef>
              <c:f>'SF545=92% funded'!$A$1:$A$41</c:f>
              <c:numCache>
                <c:formatCode>General</c:formatCode>
                <c:ptCount val="41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  <c:pt idx="16">
                  <c:v>2023</c:v>
                </c:pt>
                <c:pt idx="17">
                  <c:v>2024</c:v>
                </c:pt>
                <c:pt idx="18">
                  <c:v>2025</c:v>
                </c:pt>
                <c:pt idx="19">
                  <c:v>2026</c:v>
                </c:pt>
                <c:pt idx="20">
                  <c:v>2027</c:v>
                </c:pt>
                <c:pt idx="21">
                  <c:v>2028</c:v>
                </c:pt>
                <c:pt idx="22">
                  <c:v>2029</c:v>
                </c:pt>
                <c:pt idx="23">
                  <c:v>2030</c:v>
                </c:pt>
                <c:pt idx="24">
                  <c:v>2031</c:v>
                </c:pt>
                <c:pt idx="25">
                  <c:v>2032</c:v>
                </c:pt>
                <c:pt idx="26">
                  <c:v>2033</c:v>
                </c:pt>
                <c:pt idx="27">
                  <c:v>2034</c:v>
                </c:pt>
                <c:pt idx="28">
                  <c:v>2035</c:v>
                </c:pt>
                <c:pt idx="29">
                  <c:v>2036</c:v>
                </c:pt>
                <c:pt idx="30">
                  <c:v>2037</c:v>
                </c:pt>
                <c:pt idx="31">
                  <c:v>2038</c:v>
                </c:pt>
                <c:pt idx="32">
                  <c:v>2039</c:v>
                </c:pt>
                <c:pt idx="33">
                  <c:v>2040</c:v>
                </c:pt>
                <c:pt idx="34">
                  <c:v>2041</c:v>
                </c:pt>
                <c:pt idx="35">
                  <c:v>2042</c:v>
                </c:pt>
                <c:pt idx="36">
                  <c:v>2043</c:v>
                </c:pt>
                <c:pt idx="37">
                  <c:v>2044</c:v>
                </c:pt>
                <c:pt idx="38">
                  <c:v>2045</c:v>
                </c:pt>
                <c:pt idx="39">
                  <c:v>2046</c:v>
                </c:pt>
                <c:pt idx="40">
                  <c:v>2047</c:v>
                </c:pt>
              </c:numCache>
            </c:numRef>
          </c:cat>
          <c:val>
            <c:numRef>
              <c:f>'SF545=92% funded'!$B$1:$B$41</c:f>
              <c:numCache>
                <c:formatCode>0.0%</c:formatCode>
                <c:ptCount val="41"/>
                <c:pt idx="0">
                  <c:v>0.93</c:v>
                </c:pt>
                <c:pt idx="1">
                  <c:v>0.81</c:v>
                </c:pt>
                <c:pt idx="2">
                  <c:v>0.6</c:v>
                </c:pt>
                <c:pt idx="3">
                  <c:v>0.69</c:v>
                </c:pt>
                <c:pt idx="4">
                  <c:v>0.78</c:v>
                </c:pt>
                <c:pt idx="5">
                  <c:v>0.73</c:v>
                </c:pt>
                <c:pt idx="6">
                  <c:v>0.77</c:v>
                </c:pt>
                <c:pt idx="7">
                  <c:v>0.83</c:v>
                </c:pt>
                <c:pt idx="8">
                  <c:v>0.76</c:v>
                </c:pt>
                <c:pt idx="9">
                  <c:v>0.76</c:v>
                </c:pt>
                <c:pt idx="10">
                  <c:v>0.745</c:v>
                </c:pt>
                <c:pt idx="11">
                  <c:v>0.751</c:v>
                </c:pt>
                <c:pt idx="12">
                  <c:v>0.746</c:v>
                </c:pt>
                <c:pt idx="13">
                  <c:v>0.746</c:v>
                </c:pt>
                <c:pt idx="14">
                  <c:v>0.75700000000000001</c:v>
                </c:pt>
                <c:pt idx="15">
                  <c:v>0.75900000000000001</c:v>
                </c:pt>
                <c:pt idx="16">
                  <c:v>0.76300000000000001</c:v>
                </c:pt>
                <c:pt idx="17">
                  <c:v>0.76700000000000002</c:v>
                </c:pt>
                <c:pt idx="18">
                  <c:v>0.77200000000000002</c:v>
                </c:pt>
                <c:pt idx="19">
                  <c:v>0.77700000000000002</c:v>
                </c:pt>
                <c:pt idx="20">
                  <c:v>0.78200000000000003</c:v>
                </c:pt>
                <c:pt idx="21">
                  <c:v>0.78800000000000003</c:v>
                </c:pt>
                <c:pt idx="22">
                  <c:v>0.79400000000000004</c:v>
                </c:pt>
                <c:pt idx="23">
                  <c:v>0.8</c:v>
                </c:pt>
                <c:pt idx="24">
                  <c:v>0.80600000000000005</c:v>
                </c:pt>
                <c:pt idx="25">
                  <c:v>0.81299999999999994</c:v>
                </c:pt>
                <c:pt idx="26">
                  <c:v>0.82</c:v>
                </c:pt>
                <c:pt idx="27">
                  <c:v>0.82599999999999996</c:v>
                </c:pt>
                <c:pt idx="28">
                  <c:v>0.83299999999999996</c:v>
                </c:pt>
                <c:pt idx="29">
                  <c:v>0.84</c:v>
                </c:pt>
                <c:pt idx="30">
                  <c:v>0.84599999999999997</c:v>
                </c:pt>
                <c:pt idx="31">
                  <c:v>0.85299999999999998</c:v>
                </c:pt>
                <c:pt idx="32">
                  <c:v>0.86</c:v>
                </c:pt>
                <c:pt idx="33">
                  <c:v>0.86699999999999999</c:v>
                </c:pt>
                <c:pt idx="34">
                  <c:v>0.873</c:v>
                </c:pt>
                <c:pt idx="35">
                  <c:v>0.88</c:v>
                </c:pt>
                <c:pt idx="36">
                  <c:v>0.88700000000000001</c:v>
                </c:pt>
                <c:pt idx="37">
                  <c:v>0.89400000000000002</c:v>
                </c:pt>
                <c:pt idx="38">
                  <c:v>0.90100000000000002</c:v>
                </c:pt>
                <c:pt idx="39">
                  <c:v>0.90800000000000003</c:v>
                </c:pt>
                <c:pt idx="40">
                  <c:v>0.91500000000000004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1143168"/>
        <c:axId val="171144704"/>
      </c:lineChart>
      <c:catAx>
        <c:axId val="17114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71144704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17114470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71143168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Employee</c:v>
                </c:pt>
              </c:strCache>
            </c:strRef>
          </c:tx>
          <c:spPr>
            <a:ln w="15875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-4.1666666666666666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>
                        <a:latin typeface="Arial" pitchFamily="34" charset="0"/>
                        <a:cs typeface="Arial" pitchFamily="34" charset="0"/>
                      </a:rPr>
                      <a:t>7.5%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666666666666666E-3"/>
                  <c:y val="8.5227272727272721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>
                        <a:latin typeface="Arial" pitchFamily="34" charset="0"/>
                        <a:cs typeface="Arial" pitchFamily="34" charset="0"/>
                      </a:rPr>
                      <a:t>6.0%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4583333333333334E-2"/>
                  <c:y val="8.5227272727273241E-3"/>
                </c:manualLayout>
              </c:layout>
              <c:tx>
                <c:rich>
                  <a:bodyPr/>
                  <a:lstStyle/>
                  <a:p>
                    <a:r>
                      <a:rPr lang="en-US" sz="1600" smtClean="0">
                        <a:latin typeface="Arial" pitchFamily="34" charset="0"/>
                        <a:cs typeface="Arial" pitchFamily="34" charset="0"/>
                      </a:rPr>
                      <a:t>7.5%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0833333333333333E-3"/>
                  <c:y val="1.4204545454545454E-2"/>
                </c:manualLayout>
              </c:layout>
              <c:tx>
                <c:rich>
                  <a:bodyPr/>
                  <a:lstStyle/>
                  <a:p>
                    <a:r>
                      <a:rPr lang="en-US" sz="1600" smtClean="0">
                        <a:latin typeface="Arial" pitchFamily="34" charset="0"/>
                        <a:cs typeface="Arial" pitchFamily="34" charset="0"/>
                      </a:rPr>
                      <a:t>6.0%</a:t>
                    </a:r>
                    <a:endParaRPr lang="en-US" sz="16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TRA</c:v>
                </c:pt>
                <c:pt idx="1">
                  <c:v>US public plan median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7.5</c:v>
                </c:pt>
                <c:pt idx="1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Employer</c:v>
                </c:pt>
              </c:strCache>
            </c:strRef>
          </c:tx>
          <c:spPr>
            <a:ln w="15875">
              <a:solidFill>
                <a:sysClr val="windowText" lastClr="000000"/>
              </a:solidFill>
            </a:ln>
          </c:spPr>
          <c:invertIfNegative val="0"/>
          <c:dLbls>
            <c:dLbl>
              <c:idx val="0"/>
              <c:layout>
                <c:manualLayout>
                  <c:x val="8.3333333333333332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>
                        <a:latin typeface="Arial" pitchFamily="34" charset="0"/>
                        <a:cs typeface="Arial" pitchFamily="34" charset="0"/>
                      </a:rPr>
                      <a:t>7.5%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666666666666666E-3"/>
                  <c:y val="-1.2633954292298829E-2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>
                        <a:latin typeface="Arial" pitchFamily="34" charset="0"/>
                        <a:cs typeface="Arial" pitchFamily="34" charset="0"/>
                      </a:rPr>
                      <a:t>13.3%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2500000000000001E-2"/>
                  <c:y val="8.5227272727273241E-3"/>
                </c:manualLayout>
              </c:layout>
              <c:tx>
                <c:rich>
                  <a:bodyPr/>
                  <a:lstStyle/>
                  <a:p>
                    <a:r>
                      <a:rPr lang="en-US" sz="1600" dirty="0" smtClean="0">
                        <a:latin typeface="Arial" pitchFamily="34" charset="0"/>
                        <a:cs typeface="Arial" pitchFamily="34" charset="0"/>
                      </a:rPr>
                      <a:t>7.5%</a:t>
                    </a:r>
                    <a:endParaRPr lang="en-US" sz="16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tx>
                <c:rich>
                  <a:bodyPr/>
                  <a:lstStyle/>
                  <a:p>
                    <a:r>
                      <a:rPr lang="en-US" sz="1600" smtClean="0">
                        <a:latin typeface="Arial" pitchFamily="34" charset="0"/>
                        <a:cs typeface="Arial" pitchFamily="34" charset="0"/>
                      </a:rPr>
                      <a:t>11.5%</a:t>
                    </a:r>
                    <a:endParaRPr lang="en-US" sz="160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Sheet1!$A$2:$A$3</c:f>
              <c:strCache>
                <c:ptCount val="2"/>
                <c:pt idx="0">
                  <c:v>TRA</c:v>
                </c:pt>
                <c:pt idx="1">
                  <c:v>US public plan median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7.5</c:v>
                </c:pt>
                <c:pt idx="1">
                  <c:v>13.3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0"/>
        <c:axId val="121191424"/>
        <c:axId val="121193216"/>
      </c:barChart>
      <c:catAx>
        <c:axId val="121191424"/>
        <c:scaling>
          <c:orientation val="minMax"/>
        </c:scaling>
        <c:delete val="0"/>
        <c:axPos val="b"/>
        <c:majorTickMark val="out"/>
        <c:minorTickMark val="none"/>
        <c:tickLblPos val="nextTo"/>
        <c:crossAx val="121193216"/>
        <c:crosses val="autoZero"/>
        <c:auto val="1"/>
        <c:lblAlgn val="ctr"/>
        <c:lblOffset val="100"/>
        <c:noMultiLvlLbl val="0"/>
      </c:catAx>
      <c:valAx>
        <c:axId val="121193216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crossAx val="12119142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25023917322834643"/>
          <c:y val="3.4090909090909088E-2"/>
          <c:w val="0.45368815616797903"/>
          <c:h val="7.8849991052254834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Arial" pitchFamily="34" charset="0"/>
          <a:cs typeface="Arial" pitchFamily="34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0"/>
    <c:plotArea>
      <c:layout>
        <c:manualLayout>
          <c:layoutTarget val="inner"/>
          <c:xMode val="edge"/>
          <c:yMode val="edge"/>
          <c:x val="7.9626512203215982E-2"/>
          <c:y val="0.1022901441252701"/>
          <c:w val="0.89976133651551449"/>
          <c:h val="0.66090712742980695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ER Rate</c:v>
                </c:pt>
              </c:strCache>
            </c:strRef>
          </c:tx>
          <c:spPr>
            <a:ln w="50800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diamond"/>
            <c:size val="4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rgbClr val="66CCFF"/>
                </a:solidFill>
              </a:ln>
            </c:spPr>
          </c:marker>
          <c:cat>
            <c:numRef>
              <c:f>Sheet1!$B$1:$BG$1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Sheet1!$B$2:$BG$2</c:f>
              <c:numCache>
                <c:formatCode>0.00%</c:formatCode>
                <c:ptCount val="58"/>
                <c:pt idx="0">
                  <c:v>4.4999999999999998E-2</c:v>
                </c:pt>
                <c:pt idx="1">
                  <c:v>4.4999999999999998E-2</c:v>
                </c:pt>
                <c:pt idx="2">
                  <c:v>4.4999999999999998E-2</c:v>
                </c:pt>
                <c:pt idx="3">
                  <c:v>4.4999999999999998E-2</c:v>
                </c:pt>
                <c:pt idx="4">
                  <c:v>4.4999999999999998E-2</c:v>
                </c:pt>
                <c:pt idx="5">
                  <c:v>4.4999999999999998E-2</c:v>
                </c:pt>
                <c:pt idx="6">
                  <c:v>4.4999999999999998E-2</c:v>
                </c:pt>
                <c:pt idx="7">
                  <c:v>4.4999999999999998E-2</c:v>
                </c:pt>
                <c:pt idx="8">
                  <c:v>4.4999999999999998E-2</c:v>
                </c:pt>
                <c:pt idx="9">
                  <c:v>4.4999999999999998E-2</c:v>
                </c:pt>
                <c:pt idx="10">
                  <c:v>5.5E-2</c:v>
                </c:pt>
                <c:pt idx="11">
                  <c:v>5.5E-2</c:v>
                </c:pt>
                <c:pt idx="12">
                  <c:v>5.5E-2</c:v>
                </c:pt>
                <c:pt idx="13">
                  <c:v>5.5E-2</c:v>
                </c:pt>
                <c:pt idx="14">
                  <c:v>6.5000000000000002E-2</c:v>
                </c:pt>
                <c:pt idx="15">
                  <c:v>6.5000000000000002E-2</c:v>
                </c:pt>
                <c:pt idx="16">
                  <c:v>6.5000000000000002E-2</c:v>
                </c:pt>
                <c:pt idx="17">
                  <c:v>6.5000000000000002E-2</c:v>
                </c:pt>
                <c:pt idx="18">
                  <c:v>7.0000000000000007E-2</c:v>
                </c:pt>
                <c:pt idx="19">
                  <c:v>7.0000000000000007E-2</c:v>
                </c:pt>
                <c:pt idx="20">
                  <c:v>7.5499999999999998E-2</c:v>
                </c:pt>
                <c:pt idx="21">
                  <c:v>7.5499999999999998E-2</c:v>
                </c:pt>
                <c:pt idx="22">
                  <c:v>7.5499999999999998E-2</c:v>
                </c:pt>
                <c:pt idx="23">
                  <c:v>7.5499999999999998E-2</c:v>
                </c:pt>
                <c:pt idx="24">
                  <c:v>7.5499999999999998E-2</c:v>
                </c:pt>
                <c:pt idx="25">
                  <c:v>8.9800000000000005E-2</c:v>
                </c:pt>
                <c:pt idx="26">
                  <c:v>8.9800000000000005E-2</c:v>
                </c:pt>
                <c:pt idx="27">
                  <c:v>8.9800000000000005E-2</c:v>
                </c:pt>
                <c:pt idx="28">
                  <c:v>8.9800000000000005E-2</c:v>
                </c:pt>
                <c:pt idx="29">
                  <c:v>8.9800000000000005E-2</c:v>
                </c:pt>
                <c:pt idx="30">
                  <c:v>8.9800000000000005E-2</c:v>
                </c:pt>
                <c:pt idx="31">
                  <c:v>8.14E-2</c:v>
                </c:pt>
                <c:pt idx="32">
                  <c:v>8.14E-2</c:v>
                </c:pt>
                <c:pt idx="33">
                  <c:v>8.14E-2</c:v>
                </c:pt>
                <c:pt idx="34">
                  <c:v>8.14E-2</c:v>
                </c:pt>
                <c:pt idx="35">
                  <c:v>8.14E-2</c:v>
                </c:pt>
                <c:pt idx="36">
                  <c:v>8.14E-2</c:v>
                </c:pt>
                <c:pt idx="37">
                  <c:v>8.14E-2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2">
                  <c:v>0.05</c:v>
                </c:pt>
                <c:pt idx="43">
                  <c:v>0.05</c:v>
                </c:pt>
                <c:pt idx="44">
                  <c:v>0.05</c:v>
                </c:pt>
                <c:pt idx="45">
                  <c:v>0.05</c:v>
                </c:pt>
                <c:pt idx="46">
                  <c:v>0.05</c:v>
                </c:pt>
                <c:pt idx="47">
                  <c:v>0.05</c:v>
                </c:pt>
                <c:pt idx="48">
                  <c:v>5.5E-2</c:v>
                </c:pt>
                <c:pt idx="49">
                  <c:v>5.5E-2</c:v>
                </c:pt>
                <c:pt idx="50">
                  <c:v>5.5E-2</c:v>
                </c:pt>
                <c:pt idx="51">
                  <c:v>5.5E-2</c:v>
                </c:pt>
                <c:pt idx="52">
                  <c:v>0.06</c:v>
                </c:pt>
                <c:pt idx="53">
                  <c:v>6.5000000000000002E-2</c:v>
                </c:pt>
                <c:pt idx="54">
                  <c:v>7.0000000000000007E-2</c:v>
                </c:pt>
                <c:pt idx="55">
                  <c:v>7.4999999999999997E-2</c:v>
                </c:pt>
                <c:pt idx="56">
                  <c:v>7.4999999999999997E-2</c:v>
                </c:pt>
                <c:pt idx="57">
                  <c:v>7.4999999999999997E-2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EE Rate</c:v>
                </c:pt>
              </c:strCache>
            </c:strRef>
          </c:tx>
          <c:spPr>
            <a:ln w="50800">
              <a:solidFill>
                <a:schemeClr val="accent6">
                  <a:lumMod val="75000"/>
                </a:schemeClr>
              </a:solidFill>
            </a:ln>
          </c:spPr>
          <c:marker>
            <c:symbol val="diamond"/>
            <c:size val="4"/>
            <c:spPr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c:spPr>
          </c:marker>
          <c:cat>
            <c:numRef>
              <c:f>Sheet1!$B$1:$BG$1</c:f>
              <c:numCache>
                <c:formatCode>General</c:formatCode>
                <c:ptCount val="58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  <c:pt idx="57">
                  <c:v>2017</c:v>
                </c:pt>
              </c:numCache>
            </c:numRef>
          </c:cat>
          <c:val>
            <c:numRef>
              <c:f>Sheet1!$B$3:$BG$3</c:f>
              <c:numCache>
                <c:formatCode>0.00%</c:formatCode>
                <c:ptCount val="58"/>
                <c:pt idx="0">
                  <c:v>0.03</c:v>
                </c:pt>
                <c:pt idx="1">
                  <c:v>0.03</c:v>
                </c:pt>
                <c:pt idx="2">
                  <c:v>0.03</c:v>
                </c:pt>
                <c:pt idx="3">
                  <c:v>0.03</c:v>
                </c:pt>
                <c:pt idx="4">
                  <c:v>0.03</c:v>
                </c:pt>
                <c:pt idx="5">
                  <c:v>0.03</c:v>
                </c:pt>
                <c:pt idx="6">
                  <c:v>0.03</c:v>
                </c:pt>
                <c:pt idx="7">
                  <c:v>0.03</c:v>
                </c:pt>
                <c:pt idx="8">
                  <c:v>0.03</c:v>
                </c:pt>
                <c:pt idx="9">
                  <c:v>0.03</c:v>
                </c:pt>
                <c:pt idx="10">
                  <c:v>3.5000000000000003E-2</c:v>
                </c:pt>
                <c:pt idx="11">
                  <c:v>3.5000000000000003E-2</c:v>
                </c:pt>
                <c:pt idx="12">
                  <c:v>3.5000000000000003E-2</c:v>
                </c:pt>
                <c:pt idx="13">
                  <c:v>3.5000000000000003E-2</c:v>
                </c:pt>
                <c:pt idx="14">
                  <c:v>0.04</c:v>
                </c:pt>
                <c:pt idx="15">
                  <c:v>0.04</c:v>
                </c:pt>
                <c:pt idx="16">
                  <c:v>0.04</c:v>
                </c:pt>
                <c:pt idx="17">
                  <c:v>0.04</c:v>
                </c:pt>
                <c:pt idx="18">
                  <c:v>0.04</c:v>
                </c:pt>
                <c:pt idx="19">
                  <c:v>0.04</c:v>
                </c:pt>
                <c:pt idx="20">
                  <c:v>4.4999999999999998E-2</c:v>
                </c:pt>
                <c:pt idx="21">
                  <c:v>4.4999999999999998E-2</c:v>
                </c:pt>
                <c:pt idx="22">
                  <c:v>4.4999999999999998E-2</c:v>
                </c:pt>
                <c:pt idx="23">
                  <c:v>4.4999999999999998E-2</c:v>
                </c:pt>
                <c:pt idx="24">
                  <c:v>4.4999999999999998E-2</c:v>
                </c:pt>
                <c:pt idx="25">
                  <c:v>4.4999999999999998E-2</c:v>
                </c:pt>
                <c:pt idx="26">
                  <c:v>4.4999999999999998E-2</c:v>
                </c:pt>
                <c:pt idx="27">
                  <c:v>4.4999999999999998E-2</c:v>
                </c:pt>
                <c:pt idx="28">
                  <c:v>4.4999999999999998E-2</c:v>
                </c:pt>
                <c:pt idx="29">
                  <c:v>4.4999999999999998E-2</c:v>
                </c:pt>
                <c:pt idx="30">
                  <c:v>4.4999999999999998E-2</c:v>
                </c:pt>
                <c:pt idx="31">
                  <c:v>4.4999999999999998E-2</c:v>
                </c:pt>
                <c:pt idx="32">
                  <c:v>4.4999999999999998E-2</c:v>
                </c:pt>
                <c:pt idx="33">
                  <c:v>4.4999999999999998E-2</c:v>
                </c:pt>
                <c:pt idx="34">
                  <c:v>4.4999999999999998E-2</c:v>
                </c:pt>
                <c:pt idx="35">
                  <c:v>6.5000000000000002E-2</c:v>
                </c:pt>
                <c:pt idx="36">
                  <c:v>6.5000000000000002E-2</c:v>
                </c:pt>
                <c:pt idx="37">
                  <c:v>6.5000000000000002E-2</c:v>
                </c:pt>
                <c:pt idx="38">
                  <c:v>0.05</c:v>
                </c:pt>
                <c:pt idx="39">
                  <c:v>0.05</c:v>
                </c:pt>
                <c:pt idx="40">
                  <c:v>0.05</c:v>
                </c:pt>
                <c:pt idx="41">
                  <c:v>0.05</c:v>
                </c:pt>
                <c:pt idx="42">
                  <c:v>0.05</c:v>
                </c:pt>
                <c:pt idx="43">
                  <c:v>0.05</c:v>
                </c:pt>
                <c:pt idx="44">
                  <c:v>0.05</c:v>
                </c:pt>
                <c:pt idx="45">
                  <c:v>0.05</c:v>
                </c:pt>
                <c:pt idx="46">
                  <c:v>0.05</c:v>
                </c:pt>
                <c:pt idx="47">
                  <c:v>5.5E-2</c:v>
                </c:pt>
                <c:pt idx="48">
                  <c:v>5.5E-2</c:v>
                </c:pt>
                <c:pt idx="49">
                  <c:v>5.5E-2</c:v>
                </c:pt>
                <c:pt idx="50">
                  <c:v>5.5E-2</c:v>
                </c:pt>
                <c:pt idx="51">
                  <c:v>5.5E-2</c:v>
                </c:pt>
                <c:pt idx="52">
                  <c:v>0.06</c:v>
                </c:pt>
                <c:pt idx="53">
                  <c:v>6.5000000000000002E-2</c:v>
                </c:pt>
                <c:pt idx="54">
                  <c:v>7.0000000000000007E-2</c:v>
                </c:pt>
                <c:pt idx="55">
                  <c:v>7.4999999999999997E-2</c:v>
                </c:pt>
                <c:pt idx="56">
                  <c:v>7.4999999999999997E-2</c:v>
                </c:pt>
                <c:pt idx="57">
                  <c:v>7.4999999999999997E-2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281216"/>
        <c:axId val="116175232"/>
      </c:lineChart>
      <c:catAx>
        <c:axId val="42281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200" baseline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116175232"/>
        <c:crosses val="autoZero"/>
        <c:auto val="1"/>
        <c:lblAlgn val="ctr"/>
        <c:lblOffset val="100"/>
        <c:tickLblSkip val="5"/>
        <c:tickMarkSkip val="1"/>
        <c:noMultiLvlLbl val="0"/>
      </c:catAx>
      <c:valAx>
        <c:axId val="116175232"/>
        <c:scaling>
          <c:orientation val="minMax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400" baseline="0">
                <a:latin typeface="Arial" pitchFamily="34" charset="0"/>
                <a:cs typeface="Arial" pitchFamily="34" charset="0"/>
              </a:defRPr>
            </a:pPr>
            <a:endParaRPr lang="en-US"/>
          </a:p>
        </c:txPr>
        <c:crossAx val="42281216"/>
        <c:crosses val="autoZero"/>
        <c:crossBetween val="midCat"/>
        <c:majorUnit val="2.0000000000000011E-2"/>
        <c:minorUnit val="4.0000000000000079E-3"/>
      </c:valAx>
    </c:plotArea>
    <c:plotVisOnly val="1"/>
    <c:dispBlanksAs val="gap"/>
    <c:showDLblsOverMax val="0"/>
  </c:chart>
  <c:spPr>
    <a:ln>
      <a:solidFill>
        <a:schemeClr val="bg1">
          <a:lumMod val="50000"/>
        </a:schemeClr>
      </a:solidFill>
    </a:ln>
  </c:spPr>
  <c:txPr>
    <a:bodyPr/>
    <a:lstStyle/>
    <a:p>
      <a:pPr>
        <a:defRPr sz="1797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0.18315</cdr:x>
      <cdr:y>0.61425</cdr:y>
    </cdr:from>
    <cdr:to>
      <cdr:x>0.89984</cdr:x>
      <cdr:y>0.81213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552576" y="3726922"/>
          <a:ext cx="6075614" cy="1200622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2000" b="1"/>
            <a:t>If no action is taken, TRA funded ratio is projected to decline to 52% by the year 2047, using an investment  return assumption of  7.5%.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0.12173</cdr:x>
      <cdr:y>0.56883</cdr:y>
    </cdr:from>
    <cdr:to>
      <cdr:x>0.95791</cdr:x>
      <cdr:y>0.7931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019181" y="3142502"/>
          <a:ext cx="7000897" cy="1238999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>
          <a:solidFill>
            <a:schemeClr val="tx1"/>
          </a:solidFill>
        </a:ln>
      </cdr:spPr>
      <cdr:txBody>
        <a:bodyPr xmlns:a="http://schemas.openxmlformats.org/drawingml/2006/main" vertOverflow="clip" wrap="square" rtlCol="0" anchor="ctr"/>
        <a:lstStyle xmlns:a="http://schemas.openxmlformats.org/drawingml/2006/main"/>
        <a:p xmlns:a="http://schemas.openxmlformats.org/drawingml/2006/main">
          <a:pPr algn="ctr"/>
          <a:r>
            <a:rPr lang="en-US" sz="2000" b="1"/>
            <a:t>If provisions in SF2620 / HF3053 are passed, TRA funded ratio is projected to be 92% by the year 2047, using an investment  return assumption of 7.5%.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3340" cy="348788"/>
          </a:xfrm>
          <a:prstGeom prst="rect">
            <a:avLst/>
          </a:prstGeom>
        </p:spPr>
        <p:txBody>
          <a:bodyPr vert="horz" lIns="87938" tIns="43969" rIns="87938" bIns="4396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58348" y="0"/>
            <a:ext cx="4023340" cy="348788"/>
          </a:xfrm>
          <a:prstGeom prst="rect">
            <a:avLst/>
          </a:prstGeom>
        </p:spPr>
        <p:txBody>
          <a:bodyPr vert="horz" lIns="87938" tIns="43969" rIns="87938" bIns="43969" rtlCol="0"/>
          <a:lstStyle>
            <a:lvl1pPr algn="r">
              <a:defRPr sz="1200"/>
            </a:lvl1pPr>
          </a:lstStyle>
          <a:p>
            <a:fld id="{2F407153-3EE3-4819-B5A9-12E3BCECF9AC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35058"/>
            <a:ext cx="4023340" cy="348788"/>
          </a:xfrm>
          <a:prstGeom prst="rect">
            <a:avLst/>
          </a:prstGeom>
        </p:spPr>
        <p:txBody>
          <a:bodyPr vert="horz" lIns="87938" tIns="43969" rIns="87938" bIns="4396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58348" y="6635058"/>
            <a:ext cx="4023340" cy="348788"/>
          </a:xfrm>
          <a:prstGeom prst="rect">
            <a:avLst/>
          </a:prstGeom>
        </p:spPr>
        <p:txBody>
          <a:bodyPr vert="horz" lIns="87938" tIns="43969" rIns="87938" bIns="43969" rtlCol="0" anchor="b"/>
          <a:lstStyle>
            <a:lvl1pPr algn="r">
              <a:defRPr sz="1200"/>
            </a:lvl1pPr>
          </a:lstStyle>
          <a:p>
            <a:fld id="{5466F9E6-1AE3-48A2-B6C3-41FACF112D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31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022936" cy="349250"/>
          </a:xfrm>
          <a:prstGeom prst="rect">
            <a:avLst/>
          </a:prstGeom>
        </p:spPr>
        <p:txBody>
          <a:bodyPr vert="horz" lIns="92959" tIns="46480" rIns="92959" bIns="4648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8615" y="0"/>
            <a:ext cx="4022936" cy="349250"/>
          </a:xfrm>
          <a:prstGeom prst="rect">
            <a:avLst/>
          </a:prstGeom>
        </p:spPr>
        <p:txBody>
          <a:bodyPr vert="horz" lIns="92959" tIns="46480" rIns="92959" bIns="46480" rtlCol="0"/>
          <a:lstStyle>
            <a:lvl1pPr algn="r">
              <a:defRPr sz="1300"/>
            </a:lvl1pPr>
          </a:lstStyle>
          <a:p>
            <a:fld id="{32994771-C42F-437F-BF2E-8EEC8AC5C04A}" type="datetimeFigureOut">
              <a:rPr lang="en-US" smtClean="0"/>
              <a:t>3/16/2018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3875"/>
            <a:ext cx="3492500" cy="2619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9" tIns="46480" rIns="92959" bIns="464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8370" y="3317877"/>
            <a:ext cx="7426960" cy="3143250"/>
          </a:xfrm>
          <a:prstGeom prst="rect">
            <a:avLst/>
          </a:prstGeom>
        </p:spPr>
        <p:txBody>
          <a:bodyPr vert="horz" lIns="92959" tIns="46480" rIns="92959" bIns="464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634538"/>
            <a:ext cx="4022936" cy="349250"/>
          </a:xfrm>
          <a:prstGeom prst="rect">
            <a:avLst/>
          </a:prstGeom>
        </p:spPr>
        <p:txBody>
          <a:bodyPr vert="horz" lIns="92959" tIns="46480" rIns="92959" bIns="4648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8615" y="6634538"/>
            <a:ext cx="4022936" cy="349250"/>
          </a:xfrm>
          <a:prstGeom prst="rect">
            <a:avLst/>
          </a:prstGeom>
        </p:spPr>
        <p:txBody>
          <a:bodyPr vert="horz" lIns="92959" tIns="46480" rIns="92959" bIns="46480" rtlCol="0" anchor="b"/>
          <a:lstStyle>
            <a:lvl1pPr algn="r">
              <a:defRPr sz="1300"/>
            </a:lvl1pPr>
          </a:lstStyle>
          <a:p>
            <a:fld id="{24729847-BFDE-410C-9DCC-C45C2AC19E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63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729847-BFDE-410C-9DCC-C45C2AC19E0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77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39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10E6089-02E5-48D0-BB9F-A8EAA87FBB9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3323" name="Freeform 11"/>
          <p:cNvSpPr>
            <a:spLocks noChangeArrowheads="1"/>
          </p:cNvSpPr>
          <p:nvPr userDrawn="1"/>
        </p:nvSpPr>
        <p:spPr bwMode="auto">
          <a:xfrm>
            <a:off x="609600" y="1219200"/>
            <a:ext cx="7924800" cy="1295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1750" cap="flat" cmpd="sng">
            <a:solidFill>
              <a:srgbClr val="000099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dirty="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13324" name="Line 12"/>
          <p:cNvSpPr>
            <a:spLocks noChangeShapeType="1"/>
          </p:cNvSpPr>
          <p:nvPr userDrawn="1"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rgbClr val="009999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dirty="0">
              <a:solidFill>
                <a:srgbClr val="0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67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3E5F-A11D-4794-838C-F7FDA363ABE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05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EF4253-DB5A-41A3-84D0-A8223DD4A53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20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6D9115E-6E87-4D51-AA63-16315056D6A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351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566A543-9802-4E96-A480-4B09FF6FF68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7589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681FA23-E2E3-4B5F-8D83-0479D76FE02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14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6BF3107-3F61-46C2-8305-977959EE84C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1910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669191C-9CE4-4C7D-A044-CAC37A24C7D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5151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191C-9CE4-4C7D-A044-CAC37A24C7D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408032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669191C-9CE4-4C7D-A044-CAC37A24C7D4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9565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191C-9CE4-4C7D-A044-CAC37A24C7D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2220929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B115F-06D0-4F0C-8CE9-7C461480802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1542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191C-9CE4-4C7D-A044-CAC37A24C7D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426135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191C-9CE4-4C7D-A044-CAC37A24C7D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3583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191C-9CE4-4C7D-A044-CAC37A24C7D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3386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191C-9CE4-4C7D-A044-CAC37A24C7D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587812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191C-9CE4-4C7D-A044-CAC37A24C7D4}" type="slidenum">
              <a:rPr lang="en-US" smtClean="0">
                <a:solidFill>
                  <a:srgbClr val="DDE9EC"/>
                </a:solidFill>
              </a:rPr>
              <a:pPr/>
              <a:t>‹#›</a:t>
            </a:fld>
            <a:endParaRPr lang="en-US" dirty="0">
              <a:solidFill>
                <a:srgbClr val="DDE9EC"/>
              </a:solidFill>
            </a:endParaRP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6106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191C-9CE4-4C7D-A044-CAC37A24C7D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5752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191C-9CE4-4C7D-A044-CAC37A24C7D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1394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7F9451-9EB9-4996-BDA4-F5204A385A2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71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010CBD-C0CE-4E6C-B745-E3CF6369736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20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84CEC-3B87-4E59-A42B-0C56574BE3E7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1029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BC5ED-20DA-4C6D-9E1B-583E1AA4557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25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440B9D-5DCF-4F68-9DAE-75A33CD5FC4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95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AB9767-5E02-4B48-8168-EC2C8042E66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37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02038-5DD0-4D2F-A392-9D4A8D9AE44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629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E46AE-BAF1-4A49-8A13-974105414FB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29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>
                <a:latin typeface="+mn-lt"/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CF9D124-57CB-4EA6-9943-1DF1B8A74A34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300" name="Freeform 12"/>
          <p:cNvSpPr>
            <a:spLocks noChangeArrowheads="1"/>
          </p:cNvSpPr>
          <p:nvPr/>
        </p:nvSpPr>
        <p:spPr bwMode="auto">
          <a:xfrm>
            <a:off x="457200" y="533400"/>
            <a:ext cx="8229600" cy="8382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00008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dirty="0">
              <a:solidFill>
                <a:srgbClr val="000000"/>
              </a:solidFill>
              <a:latin typeface="Garamond" pitchFamily="18" charset="0"/>
            </a:endParaRPr>
          </a:p>
        </p:txBody>
      </p:sp>
      <p:pic>
        <p:nvPicPr>
          <p:cNvPr id="12301" name="Picture 13" descr="TRALogos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33400" y="304800"/>
            <a:ext cx="533400" cy="419100"/>
          </a:xfrm>
          <a:prstGeom prst="rect">
            <a:avLst/>
          </a:prstGeom>
          <a:noFill/>
        </p:spPr>
      </p:pic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3175">
            <a:solidFill>
              <a:srgbClr val="3366CC"/>
            </a:solidFill>
            <a:round/>
            <a:headEnd/>
            <a:tailEnd/>
          </a:ln>
          <a:effectLst/>
        </p:spPr>
        <p:txBody>
          <a:bodyPr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600" b="1" dirty="0">
              <a:solidFill>
                <a:srgbClr val="0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804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rgbClr val="9933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993366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993366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993366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9933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99336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99336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99336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993366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990033"/>
        </a:buClr>
        <a:buSzPct val="75000"/>
        <a:buFont typeface="Wingdings" pitchFamily="2" charset="2"/>
        <a:buBlip>
          <a:blip r:embed="rId18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8080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990033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669191C-9CE4-4C7D-A044-CAC37A24C7D4}" type="slidenum">
              <a:rPr lang="en-US" smtClean="0">
                <a:solidFill>
                  <a:srgbClr val="464653"/>
                </a:solidFill>
              </a:rPr>
              <a:pPr/>
              <a:t>‹#›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833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5322" y="3810000"/>
            <a:ext cx="7315200" cy="9906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Senate E-12 Finance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March 19, 2018</a:t>
            </a: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668" y="5105400"/>
            <a:ext cx="6858000" cy="609600"/>
          </a:xfrm>
        </p:spPr>
        <p:txBody>
          <a:bodyPr>
            <a:noAutofit/>
          </a:bodyPr>
          <a:lstStyle/>
          <a:p>
            <a:r>
              <a:rPr lang="en-US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Jay Stoffel, Executive Director</a:t>
            </a:r>
          </a:p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651/205-4252    •    jstoffel@minnesotatra.org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087880"/>
            <a:ext cx="1734668" cy="1371600"/>
          </a:xfrm>
          <a:prstGeom prst="rect">
            <a:avLst/>
          </a:prstGeom>
        </p:spPr>
      </p:pic>
      <p:sp>
        <p:nvSpPr>
          <p:cNvPr id="6" name="Subtitle 2"/>
          <p:cNvSpPr txBox="1">
            <a:spLocks/>
          </p:cNvSpPr>
          <p:nvPr/>
        </p:nvSpPr>
        <p:spPr>
          <a:xfrm>
            <a:off x="1372522" y="5884682"/>
            <a:ext cx="6858000" cy="533400"/>
          </a:xfrm>
          <a:prstGeom prst="rect">
            <a:avLst/>
          </a:prstGeom>
        </p:spPr>
        <p:txBody>
          <a:bodyPr vert="horz">
            <a:noAutofit/>
          </a:bodyPr>
          <a:lstStyle>
            <a:lvl1pPr marL="0" indent="0" algn="r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None/>
              <a:defRPr kumimoji="0" sz="2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None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None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None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None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727CA3"/>
              </a:buClr>
            </a:pPr>
            <a:endParaRPr lang="en-US" sz="1200" b="1" dirty="0">
              <a:solidFill>
                <a:srgbClr val="46465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481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761679"/>
              </p:ext>
            </p:extLst>
          </p:nvPr>
        </p:nvGraphicFramePr>
        <p:xfrm>
          <a:off x="609600" y="1600200"/>
          <a:ext cx="8001000" cy="3931920"/>
        </p:xfrm>
        <a:graphic>
          <a:graphicData uri="http://schemas.openxmlformats.org/drawingml/2006/table">
            <a:tbl>
              <a:tblPr firstRow="1" bandRow="1"/>
              <a:tblGrid>
                <a:gridCol w="3976522"/>
                <a:gridCol w="2012239"/>
                <a:gridCol w="2012239"/>
              </a:tblGrid>
              <a:tr h="370840">
                <a:tc>
                  <a:txBody>
                    <a:bodyPr/>
                    <a:lstStyle/>
                    <a:p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Current Status 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June 30, 2017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June 30, 2017 -</a:t>
                      </a:r>
                    </a:p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SF2620 / HF3053</a:t>
                      </a:r>
                      <a:endParaRPr lang="en-US" sz="16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Actuarial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accrued liability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$30.3 billion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$28.3 billion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Assets at market value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$21.3 billion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$21.3 billion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Unfunded liability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$9.1 billion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$7.0 billion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Funded ratio in 2017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70.1%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75.2%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Projected funded</a:t>
                      </a:r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ratio in 30 years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52%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92%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Total required contribution, as % of pay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23.07%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18.44%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Statutory employee + employer contributions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15.93%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17.43%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21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Contribution deficiency,</a:t>
                      </a:r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as % of pay</a:t>
                      </a:r>
                      <a:endParaRPr lang="en-US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(7.14%)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(1.01%)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351610" y="685800"/>
            <a:ext cx="448552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 Financial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Status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baseline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June 30, 2017 &amp; 30-year projection*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0070" y="6248400"/>
            <a:ext cx="7085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TRA actuary, Cavanaugh MacDonald 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191C-9CE4-4C7D-A044-CAC37A24C7D4}" type="slidenum">
              <a:rPr lang="en-US" smtClean="0">
                <a:solidFill>
                  <a:srgbClr val="464653"/>
                </a:solidFill>
              </a:rPr>
              <a:pPr/>
              <a:t>10</a:t>
            </a:fld>
            <a:endParaRPr lang="en-US" dirty="0">
              <a:solidFill>
                <a:srgbClr val="464653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0070" y="5682734"/>
            <a:ext cx="784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>
                <a:latin typeface="Cambria" panose="02040503050406030204" pitchFamily="18" charset="0"/>
              </a:rPr>
              <a:t>* Using </a:t>
            </a:r>
            <a:r>
              <a:rPr lang="en-US" sz="1200" i="1" dirty="0">
                <a:latin typeface="Cambria" panose="02040503050406030204" pitchFamily="18" charset="0"/>
              </a:rPr>
              <a:t>7.5% investment return assumption and other economic assumptions adopted by LCPR, February 2018</a:t>
            </a:r>
          </a:p>
        </p:txBody>
      </p:sp>
    </p:spTree>
    <p:extLst>
      <p:ext uri="{BB962C8B-B14F-4D97-AF65-F5344CB8AC3E}">
        <p14:creationId xmlns:p14="http://schemas.microsoft.com/office/powerpoint/2010/main" val="379016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618693081"/>
              </p:ext>
            </p:extLst>
          </p:nvPr>
        </p:nvGraphicFramePr>
        <p:xfrm>
          <a:off x="1676400" y="1676400"/>
          <a:ext cx="60960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/>
          <p:cNvSpPr/>
          <p:nvPr/>
        </p:nvSpPr>
        <p:spPr>
          <a:xfrm>
            <a:off x="1613603" y="695980"/>
            <a:ext cx="64556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kern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How MN contribution rates compare </a:t>
            </a:r>
            <a:endParaRPr lang="en-US" sz="2800" b="1" kern="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90800" y="4706779"/>
            <a:ext cx="4648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Source: NASRA </a:t>
            </a:r>
            <a:r>
              <a:rPr lang="en-US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 Fund Survey 2017 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Social </a:t>
            </a:r>
            <a:r>
              <a:rPr lang="en-US" sz="10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Security covered 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80599" y="5105400"/>
            <a:ext cx="73727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Relatively low cost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In Minnesota, government pension contributions are only 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2.3%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 total state and local government spending, compared to an average </a:t>
            </a:r>
            <a:r>
              <a:rPr lang="en-US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4.6% </a:t>
            </a:r>
            <a:r>
              <a:rPr lang="en-US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all other states. 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(NASRA/Census </a:t>
            </a:r>
            <a:r>
              <a:rPr lang="en-US" sz="14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Bureau</a:t>
            </a:r>
            <a:r>
              <a:rPr lang="en-US" sz="1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1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B9767-5E02-4B48-8168-EC2C8042E66A}" type="slidenum">
              <a:rPr lang="en-US" smtClean="0">
                <a:solidFill>
                  <a:srgbClr val="000000"/>
                </a:solidFill>
              </a:rPr>
              <a:pPr/>
              <a:t>11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3293" y="121920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rates higher, employer rates much lower</a:t>
            </a:r>
            <a:endParaRPr lang="en-US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07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B9767-5E02-4B48-8168-EC2C8042E66A}" type="slidenum">
              <a:rPr lang="en-US" smtClean="0">
                <a:solidFill>
                  <a:srgbClr val="000000"/>
                </a:solidFill>
              </a:rPr>
              <a:pPr/>
              <a:t>12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79407" y="759781"/>
            <a:ext cx="5178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b="1" kern="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 contribution rate history</a:t>
            </a:r>
            <a:endParaRPr lang="en-US" sz="2800" kern="0" dirty="0">
              <a:solidFill>
                <a:prstClr val="black"/>
              </a:solidFill>
            </a:endParaRPr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347889"/>
              </p:ext>
            </p:extLst>
          </p:nvPr>
        </p:nvGraphicFramePr>
        <p:xfrm>
          <a:off x="838200" y="2081795"/>
          <a:ext cx="7344754" cy="3693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676400" y="2288977"/>
            <a:ext cx="152400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7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Corbel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Corbel" pitchFamily="34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1F497D">
                    <a:lumMod val="60000"/>
                    <a:lumOff val="40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 rate</a:t>
            </a:r>
            <a:endParaRPr lang="en-US" altLang="en-US" sz="1400" b="1" dirty="0">
              <a:solidFill>
                <a:srgbClr val="1F497D">
                  <a:lumMod val="60000"/>
                  <a:lumOff val="4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2252405" y="4419600"/>
            <a:ext cx="1523999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xtLst/>
        </p:spPr>
        <p:txBody>
          <a:bodyPr wrap="square">
            <a:spAutoFit/>
          </a:bodyPr>
          <a:lstStyle>
            <a:lvl1pPr>
              <a:defRPr sz="2700"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 sz="2300">
                <a:solidFill>
                  <a:schemeClr val="tx1"/>
                </a:solidFill>
                <a:latin typeface="Corbel" pitchFamily="34" charset="0"/>
              </a:defRPr>
            </a:lvl2pPr>
            <a:lvl3pPr marL="1143000">
              <a:defRPr sz="2100">
                <a:solidFill>
                  <a:schemeClr val="tx1"/>
                </a:solidFill>
                <a:latin typeface="Corbel" pitchFamily="34" charset="0"/>
              </a:defRPr>
            </a:lvl3pPr>
            <a:lvl4pPr marL="1600200">
              <a:defRPr sz="1900">
                <a:solidFill>
                  <a:schemeClr val="tx1"/>
                </a:solidFill>
                <a:latin typeface="Corbel" pitchFamily="34" charset="0"/>
              </a:defRPr>
            </a:lvl4pPr>
            <a:lvl5pPr marL="2057400">
              <a:defRPr sz="2000">
                <a:solidFill>
                  <a:schemeClr val="tx1"/>
                </a:solidFill>
                <a:latin typeface="Corbel" pitchFamily="34" charset="0"/>
              </a:defRPr>
            </a:lvl5pPr>
            <a:lvl6pPr marL="25146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6pPr>
            <a:lvl7pPr marL="29718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7pPr>
            <a:lvl8pPr marL="34290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8pPr>
            <a:lvl9pPr marL="3886200" eaLnBrk="0" fontAlgn="base" hangingPunct="0"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400" b="1" dirty="0" smtClean="0">
                <a:solidFill>
                  <a:srgbClr val="F7964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rate</a:t>
            </a:r>
            <a:endParaRPr lang="en-US" altLang="en-US" sz="1400" b="1" dirty="0">
              <a:solidFill>
                <a:srgbClr val="F79646">
                  <a:lumMod val="75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3276600" y="4038600"/>
            <a:ext cx="350520" cy="27685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762000" y="1295400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most of TRA history </a:t>
            </a:r>
            <a:r>
              <a:rPr lang="en-US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employer </a:t>
            </a:r>
            <a:r>
              <a:rPr lang="en-US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 </a:t>
            </a:r>
            <a:r>
              <a:rPr lang="en-US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</a:t>
            </a:r>
            <a:r>
              <a:rPr lang="en-US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 </a:t>
            </a:r>
            <a:r>
              <a:rPr lang="en-US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employee </a:t>
            </a:r>
            <a:r>
              <a:rPr lang="en-US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rate.</a:t>
            </a:r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3230005" y="2487827"/>
            <a:ext cx="533400" cy="53042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55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28812" y="1224295"/>
            <a:ext cx="792480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4" algn="r"/>
            <a:endParaRPr lang="en-US" sz="1700" i="1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8"/>
            <a:endParaRPr lang="en-US" sz="16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8"/>
            <a:r>
              <a:rPr lang="en-US" sz="17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 membership</a:t>
            </a:r>
            <a:r>
              <a:rPr lang="en-US" sz="17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7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– 194,000 people </a:t>
            </a:r>
          </a:p>
          <a:p>
            <a:pPr marL="3943350" lvl="8" indent="-285750">
              <a:buFont typeface="Courier New" panose="02070309020205020404" pitchFamily="49" charset="0"/>
              <a:buChar char="o"/>
            </a:pPr>
            <a:r>
              <a:rPr lang="en-US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82,000 active teachers</a:t>
            </a:r>
          </a:p>
          <a:p>
            <a:pPr marL="3943350" lvl="8" indent="-285750">
              <a:buFont typeface="Courier New" panose="02070309020205020404" pitchFamily="49" charset="0"/>
              <a:buChar char="o"/>
            </a:pPr>
            <a:r>
              <a:rPr lang="en-US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65,000 retired public school educators, state college faculty </a:t>
            </a:r>
          </a:p>
          <a:p>
            <a:pPr marL="3943350" lvl="8" indent="-285750">
              <a:buFont typeface="Courier New" panose="02070309020205020404" pitchFamily="49" charset="0"/>
              <a:buChar char="o"/>
            </a:pPr>
            <a:r>
              <a:rPr lang="en-US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14,000 deferred, vested members</a:t>
            </a:r>
          </a:p>
          <a:p>
            <a:pPr marL="3943350" lvl="8" indent="-285750">
              <a:buFont typeface="Courier New" panose="02070309020205020404" pitchFamily="49" charset="0"/>
              <a:buChar char="o"/>
            </a:pPr>
            <a:r>
              <a:rPr lang="en-US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33,000 deferred, non-vested members</a:t>
            </a:r>
            <a:endParaRPr lang="en-US" sz="170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lvl="5">
              <a:buSzPct val="100000"/>
            </a:pPr>
            <a:endParaRPr lang="en-US" sz="17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5">
              <a:buSzPct val="100000"/>
            </a:pPr>
            <a:endParaRPr lang="en-US" sz="17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5">
              <a:buSzPct val="100000"/>
            </a:pPr>
            <a:r>
              <a:rPr lang="en-US" sz="17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 assets and benefits</a:t>
            </a:r>
            <a:r>
              <a:rPr lang="en-US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2571750" lvl="5" indent="-285750">
              <a:buSzPct val="100000"/>
              <a:buFont typeface="Courier New" panose="02070309020205020404" pitchFamily="49" charset="0"/>
              <a:buChar char="o"/>
            </a:pPr>
            <a:r>
              <a:rPr lang="en-US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$21 billion in assets</a:t>
            </a:r>
          </a:p>
          <a:p>
            <a:pPr marL="2571750" lvl="5" indent="-285750">
              <a:buSzPct val="100000"/>
              <a:buFont typeface="Courier New" panose="02070309020205020404" pitchFamily="49" charset="0"/>
              <a:buChar char="o"/>
            </a:pPr>
            <a:r>
              <a:rPr lang="en-US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$1.8 </a:t>
            </a:r>
            <a:r>
              <a:rPr lang="en-US" sz="17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billion </a:t>
            </a:r>
            <a:r>
              <a:rPr lang="en-US" sz="17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in annual payments benefit state economy, support 41,839 jobs, generate $6.3 billion in economic activity and $1.4 billion in tax revenue</a:t>
            </a:r>
            <a:endParaRPr lang="en-US" sz="17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7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TRA’s </a:t>
            </a:r>
            <a:r>
              <a:rPr lang="en-US" sz="17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mission: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7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Retirement security for Minnesota teachers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17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state’s education system by attracting and retaining </a:t>
            </a:r>
            <a:r>
              <a:rPr lang="en-US" sz="1700" b="1" i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teachers</a:t>
            </a:r>
            <a:endParaRPr lang="en-US" sz="1700" dirty="0">
              <a:solidFill>
                <a:srgbClr val="000000"/>
              </a:solidFill>
              <a:latin typeface="Gill Sans MT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24970" y="1600200"/>
            <a:ext cx="3840480" cy="2743200"/>
            <a:chOff x="990600" y="381000"/>
            <a:chExt cx="4205098" cy="3108960"/>
          </a:xfrm>
          <a:solidFill>
            <a:schemeClr val="bg1"/>
          </a:solidFill>
        </p:grpSpPr>
        <p:pic>
          <p:nvPicPr>
            <p:cNvPr id="5" name="Picture 2" descr="C:\Users\sbarbi\AppData\Local\Microsoft\Windows\Temporary Internet Files\Content.IE5\NFKQ0SNS\ThinkstockPhotos-85450199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438"/>
            <a:stretch/>
          </p:blipFill>
          <p:spPr bwMode="auto">
            <a:xfrm>
              <a:off x="3048000" y="1021080"/>
              <a:ext cx="2147698" cy="1645920"/>
            </a:xfrm>
            <a:prstGeom prst="rect">
              <a:avLst/>
            </a:prstGeom>
            <a:grpFill/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  <p:pic>
          <p:nvPicPr>
            <p:cNvPr id="6" name="Picture 3" descr="C:\Users\sbarbi\AppData\Local\Microsoft\Windows\Temporary Internet Files\Content.IE5\7VQQ9482\ThinkstockPhotos-85450035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096" r="5911" b="4083"/>
            <a:stretch/>
          </p:blipFill>
          <p:spPr bwMode="auto">
            <a:xfrm>
              <a:off x="990600" y="381000"/>
              <a:ext cx="2336243" cy="1463040"/>
            </a:xfrm>
            <a:prstGeom prst="rect">
              <a:avLst/>
            </a:prstGeom>
            <a:grpFill/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  <p:pic>
          <p:nvPicPr>
            <p:cNvPr id="7" name="Picture 6" descr="C:\Users\sbarbi\AppData\Local\Microsoft\Windows\Temporary Internet Files\Content.IE5\ORZ0HK21\ThinkstockPhotos-80295317.jpg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913" r="9530"/>
            <a:stretch/>
          </p:blipFill>
          <p:spPr bwMode="auto">
            <a:xfrm>
              <a:off x="1447800" y="1752600"/>
              <a:ext cx="2021187" cy="1737360"/>
            </a:xfrm>
            <a:prstGeom prst="rect">
              <a:avLst/>
            </a:prstGeom>
            <a:grpFill/>
            <a:ln w="88900" cap="sq">
              <a:solidFill>
                <a:srgbClr val="FFFFFF"/>
              </a:solidFill>
              <a:miter lim="800000"/>
            </a:ln>
            <a:effectLst>
              <a:outerShdw blurRad="55000" dist="18000" dir="5400000" algn="tl" rotWithShape="0">
                <a:srgbClr val="000000">
                  <a:alpha val="40000"/>
                </a:srgbClr>
              </a:outerShdw>
            </a:effectLst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  <a:extLst/>
          </p:spPr>
        </p:pic>
      </p:grpSp>
      <p:sp>
        <p:nvSpPr>
          <p:cNvPr id="8" name="Rectangle 7"/>
          <p:cNvSpPr/>
          <p:nvPr/>
        </p:nvSpPr>
        <p:spPr>
          <a:xfrm>
            <a:off x="1631253" y="467380"/>
            <a:ext cx="56225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TRA’s </a:t>
            </a:r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membership and mission</a:t>
            </a:r>
            <a:endParaRPr lang="en-US" sz="28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7812" y="994991"/>
            <a:ext cx="868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Serving teachers for over 100 years – five generations of teachers</a:t>
            </a:r>
            <a:endParaRPr lang="en-US" sz="20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81200" cy="365760"/>
          </a:xfrm>
        </p:spPr>
        <p:txBody>
          <a:bodyPr/>
          <a:lstStyle/>
          <a:p>
            <a:pPr algn="r"/>
            <a:fld id="{2669191C-9CE4-4C7D-A044-CAC37A24C7D4}" type="slidenum">
              <a:rPr lang="en-US" sz="1100" smtClean="0">
                <a:solidFill>
                  <a:srgbClr val="46465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pPr algn="r"/>
              <a:t>2</a:t>
            </a:fld>
            <a:endParaRPr lang="en-US" sz="1100" dirty="0">
              <a:solidFill>
                <a:srgbClr val="46465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83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B9767-5E02-4B48-8168-EC2C8042E66A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066800"/>
            <a:ext cx="7620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TRA Board Goals in 2018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2400"/>
              </a:spcAft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Urgent need for a sustainability bill – must follow the guiding principles of the TRA Board</a:t>
            </a:r>
          </a:p>
          <a:p>
            <a:pPr marL="342900" indent="-342900">
              <a:lnSpc>
                <a:spcPct val="150000"/>
              </a:lnSpc>
              <a:spcAft>
                <a:spcPts val="2400"/>
              </a:spcAft>
              <a:buFontTx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Obtain funding for any employer contribution rate increase </a:t>
            </a:r>
          </a:p>
          <a:p>
            <a:pPr marL="342900" indent="-342900">
              <a:lnSpc>
                <a:spcPct val="150000"/>
              </a:lnSpc>
              <a:spcAft>
                <a:spcPts val="2400"/>
              </a:spcAft>
              <a:buFontTx/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Approve 7.5%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investment return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assumption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along with other economic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assumption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changes adopted by TRA Board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spcAft>
                <a:spcPts val="600"/>
              </a:spcAft>
              <a:buFontTx/>
              <a:buAutoNum type="arabicPeriod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Pass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provisions in the 2016 and 2017 administrative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bills</a:t>
            </a:r>
          </a:p>
          <a:p>
            <a:pPr>
              <a:lnSpc>
                <a:spcPct val="150000"/>
              </a:lnSpc>
              <a:spcAft>
                <a:spcPts val="2400"/>
              </a:spcAft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661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B9767-5E02-4B48-8168-EC2C8042E66A}" type="slidenum">
              <a:rPr lang="en-US" smtClean="0">
                <a:solidFill>
                  <a:srgbClr val="000000"/>
                </a:solidFill>
              </a:rPr>
              <a:pPr/>
              <a:t>4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35517"/>
              </p:ext>
            </p:extLst>
          </p:nvPr>
        </p:nvGraphicFramePr>
        <p:xfrm>
          <a:off x="762001" y="914400"/>
          <a:ext cx="7543798" cy="5019617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047999"/>
                <a:gridCol w="1984347"/>
                <a:gridCol w="2511452"/>
              </a:tblGrid>
              <a:tr h="68580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Economic Assumption </a:t>
                      </a:r>
                      <a:r>
                        <a:rPr lang="en-US" sz="2800" dirty="0" smtClean="0">
                          <a:effectLst/>
                        </a:rPr>
                        <a:t>Changes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Approved by TRA Board December 2017, LCPR February 2017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401">
                <a:tc>
                  <a:txBody>
                    <a:bodyPr/>
                    <a:lstStyle/>
                    <a:p>
                      <a:pPr marL="45720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Current Assumption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New Assumption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4640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</a:rPr>
                        <a:t>Long-Term Investment Return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8.5%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7.5%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</a:tr>
              <a:tr h="55414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1100" dirty="0">
                          <a:effectLst/>
                        </a:rPr>
                        <a:t>Price Inflation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3.0%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2.5%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280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3"/>
                      </a:pPr>
                      <a:r>
                        <a:rPr lang="en-US" sz="1100" dirty="0">
                          <a:effectLst/>
                        </a:rPr>
                        <a:t>Wage Inflation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0.75%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0.35% next ten years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0.75% thereafter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43088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4"/>
                      </a:pPr>
                      <a:r>
                        <a:rPr lang="en-US" sz="1100" dirty="0">
                          <a:effectLst/>
                        </a:rPr>
                        <a:t>Payroll Growth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3.5%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3.0%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92802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5"/>
                      </a:pPr>
                      <a:r>
                        <a:rPr lang="en-US" sz="1100" dirty="0">
                          <a:effectLst/>
                        </a:rPr>
                        <a:t>Total Salary Increase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Varies with </a:t>
                      </a:r>
                      <a:endParaRPr lang="en-US" sz="11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service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Adjusted by the changes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in wage inflation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107890"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The assumptions recommended above were developed by the actuaries to work together as a cohesive set. Because the return assumption is set in law, approval by the TRA Board and by the LCPR of assumptions 2-5 above are effective </a:t>
                      </a:r>
                      <a:r>
                        <a:rPr lang="en-US" sz="1100" dirty="0">
                          <a:effectLst/>
                        </a:rPr>
                        <a:t>only if legislation is enacted to lower the investment return </a:t>
                      </a:r>
                      <a:r>
                        <a:rPr lang="en-US" sz="1100" dirty="0" smtClean="0">
                          <a:effectLst/>
                        </a:rPr>
                        <a:t>assumption to 7.5%.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366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550281"/>
              </p:ext>
            </p:extLst>
          </p:nvPr>
        </p:nvGraphicFramePr>
        <p:xfrm>
          <a:off x="1317594" y="1600200"/>
          <a:ext cx="6324600" cy="4038600"/>
        </p:xfrm>
        <a:graphic>
          <a:graphicData uri="http://schemas.openxmlformats.org/drawingml/2006/table">
            <a:tbl>
              <a:tblPr firstRow="1" bandRow="1"/>
              <a:tblGrid>
                <a:gridCol w="4199519"/>
                <a:gridCol w="2125081"/>
              </a:tblGrid>
              <a:tr h="685800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US" sz="1600" b="1" baseline="0" dirty="0" smtClean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Using 7.5% investment return assumption and other economic assumptions adopted by LCPR, February 2018</a:t>
                      </a: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 smtClean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BACC6"/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Actuarial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accrued liability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$30.3 billion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Assets at market value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$21.3 billion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Unfunded liability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$9.1 billion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Funded ratio in 2017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70.1%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Projected funded</a:t>
                      </a:r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ratio in 30 years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52%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Total required contribution, as % of pay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23.07%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Statutory employee + employer contributions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Arial" pitchFamily="34" charset="0"/>
                          <a:cs typeface="Arial" pitchFamily="34" charset="0"/>
                        </a:rPr>
                        <a:t>15.93%</a:t>
                      </a:r>
                      <a:endParaRPr lang="en-US" sz="14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521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Contribution deficiency,</a:t>
                      </a:r>
                      <a:r>
                        <a:rPr lang="en-US" sz="1600" b="1" baseline="0" dirty="0" smtClean="0">
                          <a:latin typeface="Arial" pitchFamily="34" charset="0"/>
                          <a:cs typeface="Arial" pitchFamily="34" charset="0"/>
                        </a:rPr>
                        <a:t> as % of pay</a:t>
                      </a:r>
                      <a:endParaRPr lang="en-US" sz="16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(7.14%)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704269" y="685800"/>
            <a:ext cx="378020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TRA Financial</a:t>
            </a:r>
            <a:r>
              <a:rPr kumimoji="0" lang="en-US" sz="28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Status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kern="0" baseline="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July 1, 2017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6171512"/>
            <a:ext cx="70851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Source: TRA actuary, Cavanaugh MacDonald, FY2017 Valuation Report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191C-9CE4-4C7D-A044-CAC37A24C7D4}" type="slidenum">
              <a:rPr lang="en-US" smtClean="0">
                <a:solidFill>
                  <a:srgbClr val="464653"/>
                </a:solidFill>
              </a:rPr>
              <a:pPr/>
              <a:t>5</a:t>
            </a:fld>
            <a:endParaRPr lang="en-US" dirty="0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1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B9767-5E02-4B48-8168-EC2C8042E66A}" type="slidenum">
              <a:rPr lang="en-US" smtClean="0">
                <a:solidFill>
                  <a:srgbClr val="000000"/>
                </a:solidFill>
              </a:rPr>
              <a:pPr/>
              <a:t>6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3858357"/>
              </p:ext>
            </p:extLst>
          </p:nvPr>
        </p:nvGraphicFramePr>
        <p:xfrm>
          <a:off x="685800" y="685800"/>
          <a:ext cx="7972425" cy="5319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787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22940" y="609099"/>
            <a:ext cx="576311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2018 session – SF2620 / HF3053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1110687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" algn="ctr">
              <a:spcAft>
                <a:spcPts val="600"/>
              </a:spcAft>
            </a:pPr>
            <a:r>
              <a:rPr lang="en-US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Investment return assumption = 7.5%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850177"/>
              </p:ext>
            </p:extLst>
          </p:nvPr>
        </p:nvGraphicFramePr>
        <p:xfrm>
          <a:off x="574577" y="1524000"/>
          <a:ext cx="8223446" cy="4495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18714"/>
                <a:gridCol w="1143000"/>
                <a:gridCol w="1066800"/>
                <a:gridCol w="994932"/>
              </a:tblGrid>
              <a:tr h="727738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Proposal affecting TRA</a:t>
                      </a:r>
                      <a:endParaRPr lang="en-US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Savings/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revenue </a:t>
                      </a:r>
                    </a:p>
                    <a:p>
                      <a:pPr algn="ctr"/>
                      <a:r>
                        <a:rPr lang="en-US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 %</a:t>
                      </a:r>
                      <a:r>
                        <a:rPr lang="en-US" sz="13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pay</a:t>
                      </a:r>
                      <a:endParaRPr lang="en-US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Liability Reduction</a:t>
                      </a:r>
                      <a:endParaRPr lang="en-US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3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Impacts</a:t>
                      </a:r>
                      <a:endParaRPr lang="en-US" sz="13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7502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a.  COLA:  1.0%</a:t>
                      </a:r>
                      <a:r>
                        <a:rPr lang="en-US" sz="13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for 5 years (2019-2023), then increase by</a:t>
                      </a:r>
                    </a:p>
                    <a:p>
                      <a:pPr marL="230188" indent="-230188">
                        <a:buNone/>
                      </a:pPr>
                      <a:r>
                        <a:rPr lang="en-US" sz="13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0.1% per year in each of next five years (2024-2028) to 1.5%</a:t>
                      </a:r>
                      <a:endParaRPr lang="en-US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$1.682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Actives</a:t>
                      </a:r>
                      <a:r>
                        <a:rPr lang="en-US" sz="1300" b="0" u="none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</a:t>
                      </a:r>
                      <a:endParaRPr lang="en-US" sz="1300" b="0" u="non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Retirees</a:t>
                      </a:r>
                    </a:p>
                  </a:txBody>
                  <a:tcPr/>
                </a:tc>
              </a:tr>
              <a:tr h="51750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b.  COLA delay to age 66  (eff. 7/1/2024)</a:t>
                      </a:r>
                    </a:p>
                    <a:p>
                      <a:pPr marL="230188" indent="-230188">
                        <a:buNone/>
                      </a:pPr>
                      <a:r>
                        <a:rPr lang="en-US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(exempt: Rule of 90, disability, survivors,</a:t>
                      </a:r>
                      <a:r>
                        <a:rPr lang="en-US" sz="13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age 62/30 years)</a:t>
                      </a:r>
                      <a:endParaRPr lang="en-US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0.29%</a:t>
                      </a:r>
                      <a:endParaRPr lang="en-US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$0.120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Actives</a:t>
                      </a:r>
                    </a:p>
                  </a:txBody>
                  <a:tcPr/>
                </a:tc>
              </a:tr>
              <a:tr h="517502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c.  Early</a:t>
                      </a:r>
                      <a:r>
                        <a:rPr lang="en-US" sz="13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retirement – increase penalties, 5-year phase in </a:t>
                      </a:r>
                    </a:p>
                    <a:p>
                      <a:pPr marL="0" indent="0">
                        <a:buNone/>
                      </a:pPr>
                      <a:r>
                        <a:rPr lang="en-US" sz="13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(fiscal years 2020-2024), age 62/30 years exempt</a:t>
                      </a:r>
                      <a:endParaRPr lang="en-US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0.25%</a:t>
                      </a:r>
                      <a:endParaRPr lang="en-US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$0.118 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Actives</a:t>
                      </a:r>
                    </a:p>
                  </a:txBody>
                  <a:tcPr/>
                </a:tc>
              </a:tr>
              <a:tr h="393517">
                <a:tc>
                  <a:txBody>
                    <a:bodyPr/>
                    <a:lstStyle/>
                    <a:p>
                      <a:r>
                        <a:rPr lang="en-US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d.  Deferred augmentation – reduce to 0% (eff. 7/1/2019)</a:t>
                      </a:r>
                      <a:endParaRPr lang="en-US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0.22%</a:t>
                      </a:r>
                      <a:endParaRPr lang="en-US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$0.127 B</a:t>
                      </a:r>
                      <a:endParaRPr lang="en-US" sz="1300" b="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Actives</a:t>
                      </a:r>
                      <a:endParaRPr lang="en-US" sz="1300" b="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7502">
                <a:tc>
                  <a:txBody>
                    <a:bodyPr/>
                    <a:lstStyle/>
                    <a:p>
                      <a:r>
                        <a:rPr lang="en-US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e.  EE contribution increase:</a:t>
                      </a:r>
                      <a:r>
                        <a:rPr lang="en-US" sz="13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r>
                        <a:rPr lang="en-US" sz="13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+0.25% beginning in FY2024 (7.5% to 7.75%)</a:t>
                      </a:r>
                      <a:endParaRPr lang="en-US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0.25%</a:t>
                      </a:r>
                      <a:endParaRPr lang="en-US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300" b="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Actives</a:t>
                      </a:r>
                      <a:endParaRPr lang="en-US" sz="1300" b="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17502">
                <a:tc>
                  <a:txBody>
                    <a:bodyPr/>
                    <a:lstStyle/>
                    <a:p>
                      <a:r>
                        <a:rPr lang="en-US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f.  ER contribution increases:</a:t>
                      </a:r>
                    </a:p>
                    <a:p>
                      <a:r>
                        <a:rPr lang="en-US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+1.25%</a:t>
                      </a:r>
                      <a:r>
                        <a:rPr lang="en-US" sz="13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phased in over 6 years, FY19-24 (7.5% to 8.75%)</a:t>
                      </a:r>
                      <a:endParaRPr lang="en-US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1.25%</a:t>
                      </a:r>
                      <a:endParaRPr lang="en-US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300" b="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Employers</a:t>
                      </a:r>
                      <a:endParaRPr lang="en-US" sz="1300" b="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3517">
                <a:tc>
                  <a:txBody>
                    <a:bodyPr/>
                    <a:lstStyle/>
                    <a:p>
                      <a:r>
                        <a:rPr lang="en-US" sz="13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g.  Re-amortization over 30 years, (2039 to 2048)</a:t>
                      </a:r>
                      <a:endParaRPr lang="en-US" sz="13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3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1.10%</a:t>
                      </a:r>
                      <a:endParaRPr lang="en-US" sz="1300" b="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300" b="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300" b="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93517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6.16%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$2.047 B</a:t>
                      </a:r>
                      <a:endParaRPr lang="en-US" sz="1400" b="1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300" b="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9191C-9CE4-4C7D-A044-CAC37A24C7D4}" type="slidenum">
              <a:rPr lang="en-US" smtClean="0">
                <a:solidFill>
                  <a:srgbClr val="464653"/>
                </a:solidFill>
              </a:rPr>
              <a:pPr/>
              <a:t>7</a:t>
            </a:fld>
            <a:endParaRPr lang="en-US" dirty="0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32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B9767-5E02-4B48-8168-EC2C8042E66A}" type="slidenum">
              <a:rPr lang="en-US" smtClean="0">
                <a:solidFill>
                  <a:srgbClr val="000000"/>
                </a:solidFill>
              </a:rPr>
              <a:pPr/>
              <a:t>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4753" y="914400"/>
            <a:ext cx="8153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Fiscal impact on public/charter schools of pension bill – SF2620 / HF3053</a:t>
            </a:r>
            <a:endParaRPr lang="en-US" sz="28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7409136"/>
              </p:ext>
            </p:extLst>
          </p:nvPr>
        </p:nvGraphicFramePr>
        <p:xfrm>
          <a:off x="1091953" y="2209800"/>
          <a:ext cx="723900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143"/>
                <a:gridCol w="926419"/>
                <a:gridCol w="980281"/>
                <a:gridCol w="1055687"/>
                <a:gridCol w="980281"/>
                <a:gridCol w="1131094"/>
                <a:gridCol w="113109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 rate change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FY19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FY20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FY21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FY22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FY23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FY24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0.21%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$9.8 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$10.1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$10.35 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$10.6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$10.88 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$11.15 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0.21%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$10.1</a:t>
                      </a:r>
                      <a:r>
                        <a:rPr lang="en-US" sz="1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$10.35 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$10.6 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$10.88 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$11.15 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0.21%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$10.35 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$10.6 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$10.88 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$11.15 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0.21%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$10.6 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$10.88 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$11.15 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0.21%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$10.88 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$11.15 m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0.20%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$11.15 m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1.25%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$9.8 m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$20.2 m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$31.1 m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$42.4 m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$54.4 m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$66.9 m</a:t>
                      </a:r>
                      <a:endParaRPr lang="en-US" sz="1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68153" y="5544112"/>
            <a:ext cx="708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* Covered payroll in FY2018 is $4.9 billion; assumes 2.5% annual payroll growth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6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AB9767-5E02-4B48-8168-EC2C8042E66A}" type="slidenum">
              <a:rPr lang="en-US" smtClean="0">
                <a:solidFill>
                  <a:srgbClr val="000000"/>
                </a:solidFill>
              </a:rPr>
              <a:pPr/>
              <a:t>9</a:t>
            </a:fld>
            <a:endParaRPr 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9796641"/>
              </p:ext>
            </p:extLst>
          </p:nvPr>
        </p:nvGraphicFramePr>
        <p:xfrm>
          <a:off x="685800" y="838200"/>
          <a:ext cx="7843838" cy="4895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955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Lev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ve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983363e0-f88e-463d-ac79-72d73d03fd59" ContentTypeId="0x010100E6EC2979D627DF4C90220C764C0645B4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2eec9dfc-5d7e-475e-8965-d26aefa8250b">2018</Year>
    <TaxCatchAll xmlns="2eec9dfc-5d7e-475e-8965-d26aefa8250b">
      <Value>7</Value>
      <Value>348</Value>
    </TaxCatchAll>
    <g1aed69c28754998b9b6ac7b942f8985 xmlns="2eec9dfc-5d7e-475e-8965-d26aefa8250b">
      <Terms xmlns="http://schemas.microsoft.com/office/infopath/2007/PartnerControls">
        <TermInfo xmlns="http://schemas.microsoft.com/office/infopath/2007/PartnerControls">
          <TermName xmlns="http://schemas.microsoft.com/office/infopath/2007/PartnerControls">Legislative</TermName>
          <TermId xmlns="http://schemas.microsoft.com/office/infopath/2007/PartnerControls">ea63709a-3e5f-4cfe-95ad-feb0cf068a8c</TermId>
        </TermInfo>
      </Terms>
    </g1aed69c28754998b9b6ac7b942f8985>
    <m258c7485c6c4050a954ecf3c9fd832d xmlns="2eec9dfc-5d7e-475e-8965-d26aefa8250b">
      <Terms xmlns="http://schemas.microsoft.com/office/infopath/2007/PartnerControls">
        <TermInfo xmlns="http://schemas.microsoft.com/office/infopath/2007/PartnerControls">
          <TermName xmlns="http://schemas.microsoft.com/office/infopath/2007/PartnerControls">Executive</TermName>
          <TermId xmlns="http://schemas.microsoft.com/office/infopath/2007/PartnerControls">3f228905-45aa-4735-966a-2ea32558a68f</TermId>
        </TermInfo>
      </Terms>
    </m258c7485c6c4050a954ecf3c9fd832d>
    <_dlc_DocId xmlns="2eec9dfc-5d7e-475e-8965-d26aefa8250b">PNP5YEHUFUXR-167829826-516</_dlc_DocId>
    <_dlc_DocIdUrl xmlns="2eec9dfc-5d7e-475e-8965-d26aefa8250b">
      <Url>http://intranet13/sites/traintranet/Executive/excom/_layouts/15/DocIdRedir.aspx?ID=PNP5YEHUFUXR-167829826-516</Url>
      <Description>PNP5YEHUFUXR-167829826-516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 Import" ma:contentTypeID="0x010100E6EC2979D627DF4C90220C764C0645B400217A12838E5C0B4A8F0461E6117BD10E" ma:contentTypeVersion="9" ma:contentTypeDescription="Import documents " ma:contentTypeScope="" ma:versionID="b8848b420077ab383024ecbac590bf8e">
  <xsd:schema xmlns:xsd="http://www.w3.org/2001/XMLSchema" xmlns:xs="http://www.w3.org/2001/XMLSchema" xmlns:p="http://schemas.microsoft.com/office/2006/metadata/properties" xmlns:ns2="2eec9dfc-5d7e-475e-8965-d26aefa8250b" targetNamespace="http://schemas.microsoft.com/office/2006/metadata/properties" ma:root="true" ma:fieldsID="069ad1644eb5cd9b8a5051286f1babcb" ns2:_="">
    <xsd:import namespace="2eec9dfc-5d7e-475e-8965-d26aefa8250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TaxCatchAll" minOccurs="0"/>
                <xsd:element ref="ns2:TaxCatchAllLabel" minOccurs="0"/>
                <xsd:element ref="ns2:Year" minOccurs="0"/>
                <xsd:element ref="ns2:m258c7485c6c4050a954ecf3c9fd832d" minOccurs="0"/>
                <xsd:element ref="ns2:g1aed69c28754998b9b6ac7b942f8985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c9dfc-5d7e-475e-8965-d26aefa8250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1" nillable="true" ma:displayName="Taxonomy Catch All Column" ma:hidden="true" ma:list="{ad952f26-7cfc-41f5-8224-46ca5a249d47}" ma:internalName="TaxCatchAll" ma:showField="CatchAllData" ma:web="02c75d34-b5fd-48df-9215-bbfe6dfe4e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" nillable="true" ma:displayName="Taxonomy Catch All Column1" ma:hidden="true" ma:list="{ad952f26-7cfc-41f5-8224-46ca5a249d47}" ma:internalName="TaxCatchAllLabel" ma:readOnly="true" ma:showField="CatchAllDataLabel" ma:web="02c75d34-b5fd-48df-9215-bbfe6dfe4e1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Year" ma:index="14" nillable="true" ma:displayName="Year" ma:description="Year" ma:format="Dropdown" ma:internalName="Year">
      <xsd:simpleType>
        <xsd:restriction base="dms:Choice">
          <xsd:enumeration value="2020"/>
          <xsd:enumeration value="2019"/>
          <xsd:enumeration value="2018"/>
          <xsd:enumeration value="2017"/>
          <xsd:enumeration value="2016"/>
          <xsd:enumeration value="2015"/>
          <xsd:enumeration value="2014"/>
          <xsd:enumeration value="2013"/>
          <xsd:enumeration value="2012"/>
          <xsd:enumeration value="2011"/>
          <xsd:enumeration value="2010"/>
          <xsd:enumeration value="2009"/>
          <xsd:enumeration value="2008"/>
          <xsd:enumeration value="2007"/>
          <xsd:enumeration value="2006"/>
          <xsd:enumeration value="2005"/>
          <xsd:enumeration value="2004"/>
          <xsd:enumeration value="2003"/>
          <xsd:enumeration value="2002"/>
          <xsd:enumeration value="2001"/>
          <xsd:enumeration value="2000"/>
          <xsd:enumeration value="1999"/>
          <xsd:enumeration value="1998"/>
          <xsd:enumeration value="1997"/>
          <xsd:enumeration value="1996"/>
          <xsd:enumeration value="1995"/>
          <xsd:enumeration value="1994"/>
          <xsd:enumeration value="1993"/>
          <xsd:enumeration value="1992"/>
          <xsd:enumeration value="1991"/>
          <xsd:enumeration value="1990"/>
        </xsd:restriction>
      </xsd:simpleType>
    </xsd:element>
    <xsd:element name="m258c7485c6c4050a954ecf3c9fd832d" ma:index="17" ma:taxonomy="true" ma:internalName="m258c7485c6c4050a954ecf3c9fd832d" ma:taxonomyFieldName="Division" ma:displayName="TRA Division" ma:default="" ma:fieldId="{6258c748-5c6c-4050-a954-ecf3c9fd832d}" ma:sspId="983363e0-f88e-463d-ac79-72d73d03fd59" ma:termSetId="b5bf7998-08a5-45fa-9bf7-0c01c9996c70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g1aed69c28754998b9b6ac7b942f8985" ma:index="18" ma:taxonomy="true" ma:internalName="g1aed69c28754998b9b6ac7b942f8985" ma:taxonomyFieldName="TRA_x0020_Metadata" ma:displayName="TRA Metadata" ma:indexed="true" ma:default="" ma:fieldId="{01aed69c-2875-4998-b9b6-ac7b942f8985}" ma:sspId="983363e0-f88e-463d-ac79-72d73d03fd59" ma:termSetId="73d45d73-8a6c-44e6-99c5-d79142c9aa8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 ma:index="13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9C75F2D-1EFF-4FA0-A28D-12BBF6E4957D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C230C728-558E-409E-854C-E47643FC4658}">
  <ds:schemaRefs>
    <ds:schemaRef ds:uri="http://schemas.microsoft.com/office/infopath/2007/PartnerControls"/>
    <ds:schemaRef ds:uri="http://purl.org/dc/dcmitype/"/>
    <ds:schemaRef ds:uri="2eec9dfc-5d7e-475e-8965-d26aefa8250b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B7B13990-C044-49E7-BFA4-BAFB5C80DFF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534B1A3-8DAA-4295-8505-DEF69D2BA1BD}">
  <ds:schemaRefs>
    <ds:schemaRef ds:uri="http://schemas.microsoft.com/sharepoint/events"/>
  </ds:schemaRefs>
</ds:datastoreItem>
</file>

<file path=customXml/itemProps5.xml><?xml version="1.0" encoding="utf-8"?>
<ds:datastoreItem xmlns:ds="http://schemas.openxmlformats.org/officeDocument/2006/customXml" ds:itemID="{2D67BC50-7D9A-4952-8231-93D3275825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eec9dfc-5d7e-475e-8965-d26aefa825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5897</TotalTime>
  <Words>1020</Words>
  <Application>Microsoft Office PowerPoint</Application>
  <PresentationFormat>On-screen Show (4:3)</PresentationFormat>
  <Paragraphs>219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Level</vt:lpstr>
      <vt:lpstr>Origin</vt:lpstr>
      <vt:lpstr>Senate E-12 Finance March 19,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Minnesota Teachers Retirement Association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Meetings 2018</dc:title>
  <dc:creator>sbarbieri</dc:creator>
  <cp:lastModifiedBy>jstoffel</cp:lastModifiedBy>
  <cp:revision>256</cp:revision>
  <cp:lastPrinted>2018-02-28T19:32:11Z</cp:lastPrinted>
  <dcterms:created xsi:type="dcterms:W3CDTF">2017-01-11T17:30:09Z</dcterms:created>
  <dcterms:modified xsi:type="dcterms:W3CDTF">2018-03-16T15:02:32Z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0x010100E6EC2979D627DF4C90220C764C0645B400217A12838E5C0B4A8F0461E6117BD10E</vt:lpwstr>
  </property>
  <property fmtid="{D5CDD505-2E9C-101B-9397-08002B2CF9AE}" pid="3" name="_dlc_DocIdItemGuid">
    <vt:lpwstr>600dd0ce-1a35-4a85-ad61-3edb4d65e140</vt:lpwstr>
  </property>
  <property fmtid="{D5CDD505-2E9C-101B-9397-08002B2CF9AE}" pid="4" name="Division">
    <vt:lpwstr>7;#Executive|3f228905-45aa-4735-966a-2ea32558a68f</vt:lpwstr>
  </property>
  <property fmtid="{D5CDD505-2E9C-101B-9397-08002B2CF9AE}" pid="5" name="TRA Metadata">
    <vt:lpwstr>348;#Legislative|ea63709a-3e5f-4cfe-95ad-feb0cf068a8c</vt:lpwstr>
  </property>
</Properties>
</file>