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64" r:id="rId2"/>
    <p:sldMasterId id="2147483709" r:id="rId3"/>
    <p:sldMasterId id="2147483731" r:id="rId4"/>
  </p:sldMasterIdLst>
  <p:notesMasterIdLst>
    <p:notesMasterId r:id="rId17"/>
  </p:notesMasterIdLst>
  <p:sldIdLst>
    <p:sldId id="259" r:id="rId5"/>
    <p:sldId id="349" r:id="rId6"/>
    <p:sldId id="357" r:id="rId7"/>
    <p:sldId id="358" r:id="rId8"/>
    <p:sldId id="359" r:id="rId9"/>
    <p:sldId id="360" r:id="rId10"/>
    <p:sldId id="361" r:id="rId11"/>
    <p:sldId id="362" r:id="rId12"/>
    <p:sldId id="363" r:id="rId13"/>
    <p:sldId id="365" r:id="rId14"/>
    <p:sldId id="364" r:id="rId15"/>
    <p:sldId id="35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2085C7"/>
    <a:srgbClr val="00ADEE"/>
    <a:srgbClr val="141414"/>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4" autoAdjust="0"/>
    <p:restoredTop sz="94420" autoAdjust="0"/>
  </p:normalViewPr>
  <p:slideViewPr>
    <p:cSldViewPr snapToGrid="0" snapToObjects="1">
      <p:cViewPr varScale="1">
        <p:scale>
          <a:sx n="109" d="100"/>
          <a:sy n="109" d="100"/>
        </p:scale>
        <p:origin x="106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F8A6A-A5E8-4070-A9FA-9F3A6A37B3E5}" type="doc">
      <dgm:prSet loTypeId="urn:microsoft.com/office/officeart/2008/layout/BendingPictureBlocks" loCatId="picture" qsTypeId="urn:microsoft.com/office/officeart/2005/8/quickstyle/simple5" qsCatId="simple" csTypeId="urn:microsoft.com/office/officeart/2005/8/colors/accent2_2" csCatId="accent2" phldr="1"/>
      <dgm:spPr/>
      <dgm:t>
        <a:bodyPr/>
        <a:lstStyle/>
        <a:p>
          <a:endParaRPr lang="en-US"/>
        </a:p>
      </dgm:t>
    </dgm:pt>
    <dgm:pt modelId="{AF51B717-2CDE-46A0-865F-14B0688370EA}">
      <dgm:prSet phldrT="[Text]"/>
      <dgm:spPr/>
      <dgm:t>
        <a:bodyPr/>
        <a:lstStyle/>
        <a:p>
          <a:r>
            <a:rPr lang="en-US" dirty="0"/>
            <a:t>Coaching Tools for Educators</a:t>
          </a:r>
        </a:p>
      </dgm:t>
    </dgm:pt>
    <dgm:pt modelId="{F5D12F67-F77A-442B-BB96-0F61A555E02A}" type="parTrans" cxnId="{875203D9-0A89-474A-9144-0659110BCA7B}">
      <dgm:prSet/>
      <dgm:spPr/>
      <dgm:t>
        <a:bodyPr/>
        <a:lstStyle/>
        <a:p>
          <a:endParaRPr lang="en-US"/>
        </a:p>
      </dgm:t>
    </dgm:pt>
    <dgm:pt modelId="{2E2B6864-D404-4A6A-8757-EE01704DEF7E}" type="sibTrans" cxnId="{875203D9-0A89-474A-9144-0659110BCA7B}">
      <dgm:prSet/>
      <dgm:spPr/>
      <dgm:t>
        <a:bodyPr/>
        <a:lstStyle/>
        <a:p>
          <a:endParaRPr lang="en-US"/>
        </a:p>
      </dgm:t>
    </dgm:pt>
    <dgm:pt modelId="{0940AC4D-7AA9-464A-9141-7E198F0D65EE}">
      <dgm:prSet phldrT="[Text]"/>
      <dgm:spPr/>
      <dgm:t>
        <a:bodyPr/>
        <a:lstStyle/>
        <a:p>
          <a:r>
            <a:rPr lang="en-US" dirty="0"/>
            <a:t>Deeper Skills Practice for ELA</a:t>
          </a:r>
        </a:p>
      </dgm:t>
    </dgm:pt>
    <dgm:pt modelId="{3DBD6155-4423-46DD-AD8E-9BDE03A6F15A}" type="parTrans" cxnId="{A8DCCD12-532E-4CB5-87DE-480EC8A43A0D}">
      <dgm:prSet/>
      <dgm:spPr/>
      <dgm:t>
        <a:bodyPr/>
        <a:lstStyle/>
        <a:p>
          <a:endParaRPr lang="en-US"/>
        </a:p>
      </dgm:t>
    </dgm:pt>
    <dgm:pt modelId="{71F4C486-7B95-4273-B519-17367E8DE330}" type="sibTrans" cxnId="{A8DCCD12-532E-4CB5-87DE-480EC8A43A0D}">
      <dgm:prSet/>
      <dgm:spPr/>
      <dgm:t>
        <a:bodyPr/>
        <a:lstStyle/>
        <a:p>
          <a:endParaRPr lang="en-US"/>
        </a:p>
      </dgm:t>
    </dgm:pt>
    <dgm:pt modelId="{BCB80447-B275-401C-92A9-319921068A60}">
      <dgm:prSet phldrT="[Text]"/>
      <dgm:spPr/>
      <dgm:t>
        <a:bodyPr/>
        <a:lstStyle/>
        <a:p>
          <a:r>
            <a:rPr lang="en-US" dirty="0"/>
            <a:t>Educator Best Practices</a:t>
          </a:r>
        </a:p>
      </dgm:t>
    </dgm:pt>
    <dgm:pt modelId="{EDEE97F7-D2AC-4868-84D2-33186E0770EB}" type="parTrans" cxnId="{F7C6589A-F3ED-4AF6-95B6-4E0E9058760F}">
      <dgm:prSet/>
      <dgm:spPr/>
      <dgm:t>
        <a:bodyPr/>
        <a:lstStyle/>
        <a:p>
          <a:endParaRPr lang="en-US"/>
        </a:p>
      </dgm:t>
    </dgm:pt>
    <dgm:pt modelId="{84868657-7952-44B0-ABEE-0748DA58A020}" type="sibTrans" cxnId="{F7C6589A-F3ED-4AF6-95B6-4E0E9058760F}">
      <dgm:prSet/>
      <dgm:spPr/>
      <dgm:t>
        <a:bodyPr/>
        <a:lstStyle/>
        <a:p>
          <a:endParaRPr lang="en-US"/>
        </a:p>
      </dgm:t>
    </dgm:pt>
    <dgm:pt modelId="{2D109784-F0A5-4421-AEFE-7FD5DF91A901}">
      <dgm:prSet phldrT="[Text]"/>
      <dgm:spPr/>
      <dgm:t>
        <a:bodyPr/>
        <a:lstStyle/>
        <a:p>
          <a:r>
            <a:rPr lang="en-US" dirty="0"/>
            <a:t>Curriculum Resources</a:t>
          </a:r>
        </a:p>
      </dgm:t>
    </dgm:pt>
    <dgm:pt modelId="{4BE2ACE1-4B0B-4F06-94F0-7FB53120EF71}" type="parTrans" cxnId="{66DA65A5-0C37-4479-9191-978A1B4142EA}">
      <dgm:prSet/>
      <dgm:spPr/>
      <dgm:t>
        <a:bodyPr/>
        <a:lstStyle/>
        <a:p>
          <a:endParaRPr lang="en-US"/>
        </a:p>
      </dgm:t>
    </dgm:pt>
    <dgm:pt modelId="{0F273092-A8E6-4419-A2CE-5F907C4D946B}" type="sibTrans" cxnId="{66DA65A5-0C37-4479-9191-978A1B4142EA}">
      <dgm:prSet/>
      <dgm:spPr/>
      <dgm:t>
        <a:bodyPr/>
        <a:lstStyle/>
        <a:p>
          <a:endParaRPr lang="en-US"/>
        </a:p>
      </dgm:t>
    </dgm:pt>
    <dgm:pt modelId="{A6533080-E280-442F-AD0A-6A1B2A45F5C2}" type="pres">
      <dgm:prSet presAssocID="{8B3F8A6A-A5E8-4070-A9FA-9F3A6A37B3E5}" presName="Name0" presStyleCnt="0">
        <dgm:presLayoutVars>
          <dgm:dir/>
          <dgm:resizeHandles/>
        </dgm:presLayoutVars>
      </dgm:prSet>
      <dgm:spPr/>
    </dgm:pt>
    <dgm:pt modelId="{460F22DB-57C0-4FB3-9853-16C3BBAD3392}" type="pres">
      <dgm:prSet presAssocID="{AF51B717-2CDE-46A0-865F-14B0688370EA}" presName="composite" presStyleCnt="0"/>
      <dgm:spPr/>
    </dgm:pt>
    <dgm:pt modelId="{1D9173AE-8D19-4C8C-A468-73DA294EB06F}" type="pres">
      <dgm:prSet presAssocID="{AF51B717-2CDE-46A0-865F-14B0688370EA}"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4710389E-4C00-4679-BB54-0CC1C2BD3366}" type="pres">
      <dgm:prSet presAssocID="{AF51B717-2CDE-46A0-865F-14B0688370EA}" presName="rect2" presStyleLbl="node1" presStyleIdx="0" presStyleCnt="4">
        <dgm:presLayoutVars>
          <dgm:bulletEnabled val="1"/>
        </dgm:presLayoutVars>
      </dgm:prSet>
      <dgm:spPr/>
    </dgm:pt>
    <dgm:pt modelId="{4154D9F3-DF3A-480C-B19A-2EF4A7F16B64}" type="pres">
      <dgm:prSet presAssocID="{2E2B6864-D404-4A6A-8757-EE01704DEF7E}" presName="sibTrans" presStyleCnt="0"/>
      <dgm:spPr/>
    </dgm:pt>
    <dgm:pt modelId="{740E3566-6D1C-46D1-8E4D-8087E3522199}" type="pres">
      <dgm:prSet presAssocID="{0940AC4D-7AA9-464A-9141-7E198F0D65EE}" presName="composite" presStyleCnt="0"/>
      <dgm:spPr/>
    </dgm:pt>
    <dgm:pt modelId="{A6620F48-0D1A-4E2C-9556-6E9D8B5D9C6E}" type="pres">
      <dgm:prSet presAssocID="{0940AC4D-7AA9-464A-9141-7E198F0D65EE}"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533D00DE-4D4E-4EDA-88ED-AE19068774B5}" type="pres">
      <dgm:prSet presAssocID="{0940AC4D-7AA9-464A-9141-7E198F0D65EE}" presName="rect2" presStyleLbl="node1" presStyleIdx="1" presStyleCnt="4">
        <dgm:presLayoutVars>
          <dgm:bulletEnabled val="1"/>
        </dgm:presLayoutVars>
      </dgm:prSet>
      <dgm:spPr/>
    </dgm:pt>
    <dgm:pt modelId="{EB72A014-8B0F-448B-BD9D-265A43510487}" type="pres">
      <dgm:prSet presAssocID="{71F4C486-7B95-4273-B519-17367E8DE330}" presName="sibTrans" presStyleCnt="0"/>
      <dgm:spPr/>
    </dgm:pt>
    <dgm:pt modelId="{86A16563-10FC-426A-8974-21582D84D619}" type="pres">
      <dgm:prSet presAssocID="{BCB80447-B275-401C-92A9-319921068A60}" presName="composite" presStyleCnt="0"/>
      <dgm:spPr/>
    </dgm:pt>
    <dgm:pt modelId="{D6DF6B79-E5A3-4611-B42B-95E697B4A78B}" type="pres">
      <dgm:prSet presAssocID="{BCB80447-B275-401C-92A9-319921068A60}" presName="rect1" presStyleLbl="bgImgPlace1" presStyleIdx="2" presStyleCnt="4"/>
      <dgm:spPr>
        <a:blipFill rotWithShape="1">
          <a:blip xmlns:r="http://schemas.openxmlformats.org/officeDocument/2006/relationships" r:embed="rId3"/>
          <a:stretch>
            <a:fillRect/>
          </a:stretch>
        </a:blipFill>
      </dgm:spPr>
    </dgm:pt>
    <dgm:pt modelId="{77E319E4-489D-4413-8945-6077AAB7A6DB}" type="pres">
      <dgm:prSet presAssocID="{BCB80447-B275-401C-92A9-319921068A60}" presName="rect2" presStyleLbl="node1" presStyleIdx="2" presStyleCnt="4">
        <dgm:presLayoutVars>
          <dgm:bulletEnabled val="1"/>
        </dgm:presLayoutVars>
      </dgm:prSet>
      <dgm:spPr/>
    </dgm:pt>
    <dgm:pt modelId="{987E761B-66FC-44FB-8D7D-60ADC7D81219}" type="pres">
      <dgm:prSet presAssocID="{84868657-7952-44B0-ABEE-0748DA58A020}" presName="sibTrans" presStyleCnt="0"/>
      <dgm:spPr/>
    </dgm:pt>
    <dgm:pt modelId="{9FE1198D-9136-4693-8D71-04D051325A65}" type="pres">
      <dgm:prSet presAssocID="{2D109784-F0A5-4421-AEFE-7FD5DF91A901}" presName="composite" presStyleCnt="0"/>
      <dgm:spPr/>
    </dgm:pt>
    <dgm:pt modelId="{8261FE9C-0652-492E-88AB-D9AA3FF27B9F}" type="pres">
      <dgm:prSet presAssocID="{2D109784-F0A5-4421-AEFE-7FD5DF91A901}" presName="rect1" presStyleLbl="bgImgPlace1" presStyleIdx="3" presStyleCnt="4" custLinFactNeighborX="-2331" custLinFactNeighborY="-1848"/>
      <dgm:spPr>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dgm:spPr>
    </dgm:pt>
    <dgm:pt modelId="{298951D1-B837-451D-AEAD-C5DE9AA91F12}" type="pres">
      <dgm:prSet presAssocID="{2D109784-F0A5-4421-AEFE-7FD5DF91A901}" presName="rect2" presStyleLbl="node1" presStyleIdx="3" presStyleCnt="4">
        <dgm:presLayoutVars>
          <dgm:bulletEnabled val="1"/>
        </dgm:presLayoutVars>
      </dgm:prSet>
      <dgm:spPr/>
    </dgm:pt>
  </dgm:ptLst>
  <dgm:cxnLst>
    <dgm:cxn modelId="{A8DCCD12-532E-4CB5-87DE-480EC8A43A0D}" srcId="{8B3F8A6A-A5E8-4070-A9FA-9F3A6A37B3E5}" destId="{0940AC4D-7AA9-464A-9141-7E198F0D65EE}" srcOrd="1" destOrd="0" parTransId="{3DBD6155-4423-46DD-AD8E-9BDE03A6F15A}" sibTransId="{71F4C486-7B95-4273-B519-17367E8DE330}"/>
    <dgm:cxn modelId="{4E482324-A664-4E86-BD08-4FB51A5C44C9}" type="presOf" srcId="{BCB80447-B275-401C-92A9-319921068A60}" destId="{77E319E4-489D-4413-8945-6077AAB7A6DB}" srcOrd="0" destOrd="0" presId="urn:microsoft.com/office/officeart/2008/layout/BendingPictureBlocks"/>
    <dgm:cxn modelId="{03EEFA48-3384-4003-8B00-717985B89A21}" type="presOf" srcId="{2D109784-F0A5-4421-AEFE-7FD5DF91A901}" destId="{298951D1-B837-451D-AEAD-C5DE9AA91F12}" srcOrd="0" destOrd="0" presId="urn:microsoft.com/office/officeart/2008/layout/BendingPictureBlocks"/>
    <dgm:cxn modelId="{538B0B52-C062-4775-B062-9C85ADA88174}" type="presOf" srcId="{8B3F8A6A-A5E8-4070-A9FA-9F3A6A37B3E5}" destId="{A6533080-E280-442F-AD0A-6A1B2A45F5C2}" srcOrd="0" destOrd="0" presId="urn:microsoft.com/office/officeart/2008/layout/BendingPictureBlocks"/>
    <dgm:cxn modelId="{F7C6589A-F3ED-4AF6-95B6-4E0E9058760F}" srcId="{8B3F8A6A-A5E8-4070-A9FA-9F3A6A37B3E5}" destId="{BCB80447-B275-401C-92A9-319921068A60}" srcOrd="2" destOrd="0" parTransId="{EDEE97F7-D2AC-4868-84D2-33186E0770EB}" sibTransId="{84868657-7952-44B0-ABEE-0748DA58A020}"/>
    <dgm:cxn modelId="{66DA65A5-0C37-4479-9191-978A1B4142EA}" srcId="{8B3F8A6A-A5E8-4070-A9FA-9F3A6A37B3E5}" destId="{2D109784-F0A5-4421-AEFE-7FD5DF91A901}" srcOrd="3" destOrd="0" parTransId="{4BE2ACE1-4B0B-4F06-94F0-7FB53120EF71}" sibTransId="{0F273092-A8E6-4419-A2CE-5F907C4D946B}"/>
    <dgm:cxn modelId="{BB0A41C8-3242-4966-9419-B27E374A3480}" type="presOf" srcId="{AF51B717-2CDE-46A0-865F-14B0688370EA}" destId="{4710389E-4C00-4679-BB54-0CC1C2BD3366}" srcOrd="0" destOrd="0" presId="urn:microsoft.com/office/officeart/2008/layout/BendingPictureBlocks"/>
    <dgm:cxn modelId="{8A4E44D5-B79C-4564-AAF6-00F5A977F8A7}" type="presOf" srcId="{0940AC4D-7AA9-464A-9141-7E198F0D65EE}" destId="{533D00DE-4D4E-4EDA-88ED-AE19068774B5}" srcOrd="0" destOrd="0" presId="urn:microsoft.com/office/officeart/2008/layout/BendingPictureBlocks"/>
    <dgm:cxn modelId="{875203D9-0A89-474A-9144-0659110BCA7B}" srcId="{8B3F8A6A-A5E8-4070-A9FA-9F3A6A37B3E5}" destId="{AF51B717-2CDE-46A0-865F-14B0688370EA}" srcOrd="0" destOrd="0" parTransId="{F5D12F67-F77A-442B-BB96-0F61A555E02A}" sibTransId="{2E2B6864-D404-4A6A-8757-EE01704DEF7E}"/>
    <dgm:cxn modelId="{C68BB5FF-0C76-4ACE-8BA9-9D4EEE20CCC5}" type="presParOf" srcId="{A6533080-E280-442F-AD0A-6A1B2A45F5C2}" destId="{460F22DB-57C0-4FB3-9853-16C3BBAD3392}" srcOrd="0" destOrd="0" presId="urn:microsoft.com/office/officeart/2008/layout/BendingPictureBlocks"/>
    <dgm:cxn modelId="{AAD1E71B-D47D-410A-B8B4-09F73C404EBE}" type="presParOf" srcId="{460F22DB-57C0-4FB3-9853-16C3BBAD3392}" destId="{1D9173AE-8D19-4C8C-A468-73DA294EB06F}" srcOrd="0" destOrd="0" presId="urn:microsoft.com/office/officeart/2008/layout/BendingPictureBlocks"/>
    <dgm:cxn modelId="{5DC09D61-FE02-4367-87BF-1DC366961154}" type="presParOf" srcId="{460F22DB-57C0-4FB3-9853-16C3BBAD3392}" destId="{4710389E-4C00-4679-BB54-0CC1C2BD3366}" srcOrd="1" destOrd="0" presId="urn:microsoft.com/office/officeart/2008/layout/BendingPictureBlocks"/>
    <dgm:cxn modelId="{3209FCF3-417E-450A-8958-816147CA61ED}" type="presParOf" srcId="{A6533080-E280-442F-AD0A-6A1B2A45F5C2}" destId="{4154D9F3-DF3A-480C-B19A-2EF4A7F16B64}" srcOrd="1" destOrd="0" presId="urn:microsoft.com/office/officeart/2008/layout/BendingPictureBlocks"/>
    <dgm:cxn modelId="{EF1D0E45-9274-4363-A9A3-784DB58732F4}" type="presParOf" srcId="{A6533080-E280-442F-AD0A-6A1B2A45F5C2}" destId="{740E3566-6D1C-46D1-8E4D-8087E3522199}" srcOrd="2" destOrd="0" presId="urn:microsoft.com/office/officeart/2008/layout/BendingPictureBlocks"/>
    <dgm:cxn modelId="{763923A4-0E65-44D4-821C-02B4B60242E6}" type="presParOf" srcId="{740E3566-6D1C-46D1-8E4D-8087E3522199}" destId="{A6620F48-0D1A-4E2C-9556-6E9D8B5D9C6E}" srcOrd="0" destOrd="0" presId="urn:microsoft.com/office/officeart/2008/layout/BendingPictureBlocks"/>
    <dgm:cxn modelId="{6D3C42D9-5C94-4E50-B45E-E76AD6570B72}" type="presParOf" srcId="{740E3566-6D1C-46D1-8E4D-8087E3522199}" destId="{533D00DE-4D4E-4EDA-88ED-AE19068774B5}" srcOrd="1" destOrd="0" presId="urn:microsoft.com/office/officeart/2008/layout/BendingPictureBlocks"/>
    <dgm:cxn modelId="{07EDCDAD-7253-4DF0-BD7C-AC9B64CB96CF}" type="presParOf" srcId="{A6533080-E280-442F-AD0A-6A1B2A45F5C2}" destId="{EB72A014-8B0F-448B-BD9D-265A43510487}" srcOrd="3" destOrd="0" presId="urn:microsoft.com/office/officeart/2008/layout/BendingPictureBlocks"/>
    <dgm:cxn modelId="{89C81A2B-BDAE-4BA4-9F47-66089290F492}" type="presParOf" srcId="{A6533080-E280-442F-AD0A-6A1B2A45F5C2}" destId="{86A16563-10FC-426A-8974-21582D84D619}" srcOrd="4" destOrd="0" presId="urn:microsoft.com/office/officeart/2008/layout/BendingPictureBlocks"/>
    <dgm:cxn modelId="{05064C99-0482-4F90-9491-A73BF5E8BBB0}" type="presParOf" srcId="{86A16563-10FC-426A-8974-21582D84D619}" destId="{D6DF6B79-E5A3-4611-B42B-95E697B4A78B}" srcOrd="0" destOrd="0" presId="urn:microsoft.com/office/officeart/2008/layout/BendingPictureBlocks"/>
    <dgm:cxn modelId="{E0621157-D06C-4292-ABAE-C8B29B5FB6A6}" type="presParOf" srcId="{86A16563-10FC-426A-8974-21582D84D619}" destId="{77E319E4-489D-4413-8945-6077AAB7A6DB}" srcOrd="1" destOrd="0" presId="urn:microsoft.com/office/officeart/2008/layout/BendingPictureBlocks"/>
    <dgm:cxn modelId="{F432677A-1E0C-4D3F-8945-6C6552090B76}" type="presParOf" srcId="{A6533080-E280-442F-AD0A-6A1B2A45F5C2}" destId="{987E761B-66FC-44FB-8D7D-60ADC7D81219}" srcOrd="5" destOrd="0" presId="urn:microsoft.com/office/officeart/2008/layout/BendingPictureBlocks"/>
    <dgm:cxn modelId="{AEC6F896-5177-4C76-BE92-EE184605FC78}" type="presParOf" srcId="{A6533080-E280-442F-AD0A-6A1B2A45F5C2}" destId="{9FE1198D-9136-4693-8D71-04D051325A65}" srcOrd="6" destOrd="0" presId="urn:microsoft.com/office/officeart/2008/layout/BendingPictureBlocks"/>
    <dgm:cxn modelId="{36DD4FFE-A9AA-48D5-A53F-25C36E38AE01}" type="presParOf" srcId="{9FE1198D-9136-4693-8D71-04D051325A65}" destId="{8261FE9C-0652-492E-88AB-D9AA3FF27B9F}" srcOrd="0" destOrd="0" presId="urn:microsoft.com/office/officeart/2008/layout/BendingPictureBlocks"/>
    <dgm:cxn modelId="{0590A8A0-A439-4A7C-BFA7-A9F786C6DCDA}" type="presParOf" srcId="{9FE1198D-9136-4693-8D71-04D051325A65}" destId="{298951D1-B837-451D-AEAD-C5DE9AA91F12}"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173AE-8D19-4C8C-A468-73DA294EB06F}">
      <dsp:nvSpPr>
        <dsp:cNvPr id="0" name=""/>
        <dsp:cNvSpPr/>
      </dsp:nvSpPr>
      <dsp:spPr>
        <a:xfrm>
          <a:off x="1303051" y="233066"/>
          <a:ext cx="2220105" cy="18672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710389E-4C00-4679-BB54-0CC1C2BD3366}">
      <dsp:nvSpPr>
        <dsp:cNvPr id="0" name=""/>
        <dsp:cNvSpPr/>
      </dsp:nvSpPr>
      <dsp:spPr>
        <a:xfrm>
          <a:off x="475982" y="1018032"/>
          <a:ext cx="1203217" cy="12032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Coaching Tools for Educators</a:t>
          </a:r>
        </a:p>
      </dsp:txBody>
      <dsp:txXfrm>
        <a:off x="475982" y="1018032"/>
        <a:ext cx="1203217" cy="1203217"/>
      </dsp:txXfrm>
    </dsp:sp>
    <dsp:sp modelId="{A6620F48-0D1A-4E2C-9556-6E9D8B5D9C6E}">
      <dsp:nvSpPr>
        <dsp:cNvPr id="0" name=""/>
        <dsp:cNvSpPr/>
      </dsp:nvSpPr>
      <dsp:spPr>
        <a:xfrm>
          <a:off x="4740180" y="233066"/>
          <a:ext cx="2220105" cy="18672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33D00DE-4D4E-4EDA-88ED-AE19068774B5}">
      <dsp:nvSpPr>
        <dsp:cNvPr id="0" name=""/>
        <dsp:cNvSpPr/>
      </dsp:nvSpPr>
      <dsp:spPr>
        <a:xfrm>
          <a:off x="3913111" y="1018032"/>
          <a:ext cx="1203217" cy="12032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Deeper Skills Practice for ELA</a:t>
          </a:r>
        </a:p>
      </dsp:txBody>
      <dsp:txXfrm>
        <a:off x="3913111" y="1018032"/>
        <a:ext cx="1203217" cy="1203217"/>
      </dsp:txXfrm>
    </dsp:sp>
    <dsp:sp modelId="{D6DF6B79-E5A3-4611-B42B-95E697B4A78B}">
      <dsp:nvSpPr>
        <dsp:cNvPr id="0" name=""/>
        <dsp:cNvSpPr/>
      </dsp:nvSpPr>
      <dsp:spPr>
        <a:xfrm>
          <a:off x="1303051" y="2557578"/>
          <a:ext cx="2220105" cy="1867267"/>
        </a:xfrm>
        <a:prstGeom prst="rect">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7E319E4-489D-4413-8945-6077AAB7A6DB}">
      <dsp:nvSpPr>
        <dsp:cNvPr id="0" name=""/>
        <dsp:cNvSpPr/>
      </dsp:nvSpPr>
      <dsp:spPr>
        <a:xfrm>
          <a:off x="475982" y="3342544"/>
          <a:ext cx="1203217" cy="12032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Educator Best Practices</a:t>
          </a:r>
        </a:p>
      </dsp:txBody>
      <dsp:txXfrm>
        <a:off x="475982" y="3342544"/>
        <a:ext cx="1203217" cy="1203217"/>
      </dsp:txXfrm>
    </dsp:sp>
    <dsp:sp modelId="{8261FE9C-0652-492E-88AB-D9AA3FF27B9F}">
      <dsp:nvSpPr>
        <dsp:cNvPr id="0" name=""/>
        <dsp:cNvSpPr/>
      </dsp:nvSpPr>
      <dsp:spPr>
        <a:xfrm>
          <a:off x="4688429" y="2523071"/>
          <a:ext cx="2220105" cy="186726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4000" r="-1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98951D1-B837-451D-AEAD-C5DE9AA91F12}">
      <dsp:nvSpPr>
        <dsp:cNvPr id="0" name=""/>
        <dsp:cNvSpPr/>
      </dsp:nvSpPr>
      <dsp:spPr>
        <a:xfrm>
          <a:off x="3913111" y="3342544"/>
          <a:ext cx="1203217" cy="12032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Resources</a:t>
          </a:r>
        </a:p>
      </dsp:txBody>
      <dsp:txXfrm>
        <a:off x="3913111" y="3342544"/>
        <a:ext cx="1203217" cy="120321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F9C8764C-90B5-DB43-8086-8AB00EB0C2C4}" type="datetimeFigureOut">
              <a:rPr lang="en-US" smtClean="0"/>
              <a:pPr/>
              <a:t>3/12/2018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5F3EC56D-A4BA-4A41-B0DB-BC0A1EBC2E62}" type="slidenum">
              <a:rPr lang="en-US" smtClean="0"/>
              <a:pPr/>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35" tIns="45718" rIns="91435" bIns="45718"/>
          <a:lstStyle/>
          <a:p>
            <a:fld id="{1B40548B-C33C-4A54-B6AC-FF3CB30F3190}" type="slidenum">
              <a:rPr lang="en-US" smtClean="0"/>
              <a:t>3</a:t>
            </a:fld>
            <a:endParaRPr lang="en-US"/>
          </a:p>
        </p:txBody>
      </p:sp>
    </p:spTree>
    <p:extLst>
      <p:ext uri="{BB962C8B-B14F-4D97-AF65-F5344CB8AC3E}">
        <p14:creationId xmlns:p14="http://schemas.microsoft.com/office/powerpoint/2010/main" val="17086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mn-cs"/>
              </a:rPr>
              <a:t>Researchers further evaluated whether the findings held across different types of students and confirmed that practice advanced students regardless of gender, race, income, and high school GPA.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5</a:t>
            </a:fld>
            <a:endParaRPr lang="en-US" dirty="0"/>
          </a:p>
        </p:txBody>
      </p:sp>
    </p:spTree>
    <p:extLst>
      <p:ext uri="{BB962C8B-B14F-4D97-AF65-F5344CB8AC3E}">
        <p14:creationId xmlns:p14="http://schemas.microsoft.com/office/powerpoint/2010/main" val="407595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Over half of US high schools </a:t>
            </a:r>
            <a:r>
              <a:rPr lang="en-US" dirty="0"/>
              <a:t>have at least one PSAT-related Assessments  taker who has linked their College Board and Khan Academy accounts in order to receive a personalized study path for the SAT</a:t>
            </a:r>
          </a:p>
          <a:p>
            <a:pPr marL="171450" indent="-171450">
              <a:lnSpc>
                <a:spcPct val="150000"/>
              </a:lnSpc>
              <a:buFont typeface="Arial" panose="020B0604020202020204" pitchFamily="34" charset="0"/>
              <a:buChar char="•"/>
            </a:pPr>
            <a:r>
              <a:rPr lang="en-US" dirty="0"/>
              <a:t>States that administer the SAT to all high school juniors have the highest percentage of PSAT takers who have linked accounts as one way to get free, personalized study recommendations for the SAT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6</a:t>
            </a:fld>
            <a:endParaRPr lang="en-US"/>
          </a:p>
        </p:txBody>
      </p:sp>
    </p:spTree>
    <p:extLst>
      <p:ext uri="{BB962C8B-B14F-4D97-AF65-F5344CB8AC3E}">
        <p14:creationId xmlns:p14="http://schemas.microsoft.com/office/powerpoint/2010/main" val="3394073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7</a:t>
            </a:fld>
            <a:endParaRPr lang="en-US" dirty="0"/>
          </a:p>
        </p:txBody>
      </p:sp>
    </p:spTree>
    <p:extLst>
      <p:ext uri="{BB962C8B-B14F-4D97-AF65-F5344CB8AC3E}">
        <p14:creationId xmlns:p14="http://schemas.microsoft.com/office/powerpoint/2010/main" val="8557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with Image —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7999"/>
          </a:xfrm>
          <a:prstGeom prst="rect">
            <a:avLst/>
          </a:prstGeom>
        </p:spPr>
      </p:pic>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a:t>Presentation Title</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22" name="Text Placeholder 21"/>
          <p:cNvSpPr>
            <a:spLocks noGrp="1"/>
          </p:cNvSpPr>
          <p:nvPr>
            <p:ph type="body" sz="quarter" idx="12" hasCustomPrompt="1"/>
          </p:nvPr>
        </p:nvSpPr>
        <p:spPr>
          <a:xfrm>
            <a:off x="464773" y="5568492"/>
            <a:ext cx="4579530" cy="166199"/>
          </a:xfrm>
        </p:spPr>
        <p:txBody>
          <a:bodyPr wrap="square" lIns="0" tIns="0" rIns="0" bIns="0" anchor="b" anchorCtr="0">
            <a:spAutoFit/>
          </a:bodyPr>
          <a:lstStyle>
            <a:lvl1pPr marL="0" indent="0">
              <a:buNone/>
              <a:defRPr sz="1200" b="0" i="0">
                <a:solidFill>
                  <a:schemeClr val="tx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Date</a:t>
            </a:r>
          </a:p>
        </p:txBody>
      </p:sp>
    </p:spTree>
    <p:extLst>
      <p:ext uri="{BB962C8B-B14F-4D97-AF65-F5344CB8AC3E}">
        <p14:creationId xmlns:p14="http://schemas.microsoft.com/office/powerpoint/2010/main" val="78800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39" y="1785"/>
            <a:ext cx="12180721" cy="6854429"/>
          </a:xfrm>
          <a:prstGeom prst="rect">
            <a:avLst/>
          </a:prstGeom>
        </p:spPr>
      </p:pic>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a:t>Thank</a:t>
            </a:r>
            <a:br>
              <a:rPr lang="en-US" dirty="0"/>
            </a:br>
            <a:r>
              <a:rPr lang="en-US" dirty="0"/>
              <a:t>You.</a:t>
            </a: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i="0" dirty="0">
              <a:solidFill>
                <a:schemeClr val="accent3"/>
              </a:solidFill>
              <a:latin typeface="Arial" charset="0"/>
              <a:ea typeface="Arial" charset="0"/>
              <a:cs typeface="Arial" charset="0"/>
            </a:endParaRPr>
          </a:p>
        </p:txBody>
      </p:sp>
      <p:sp>
        <p:nvSpPr>
          <p:cNvPr id="17" name="Text Placeholder 16"/>
          <p:cNvSpPr>
            <a:spLocks noGrp="1"/>
          </p:cNvSpPr>
          <p:nvPr>
            <p:ph type="body" sz="quarter" idx="10" hasCustomPrompt="1"/>
          </p:nvPr>
        </p:nvSpPr>
        <p:spPr>
          <a:xfrm>
            <a:off x="458862"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Additional information if necessary.</a:t>
            </a:r>
          </a:p>
        </p:txBody>
      </p:sp>
    </p:spTree>
    <p:extLst>
      <p:ext uri="{BB962C8B-B14F-4D97-AF65-F5344CB8AC3E}">
        <p14:creationId xmlns:p14="http://schemas.microsoft.com/office/powerpoint/2010/main" val="64029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with Image — 0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Blur/>
                    </a14:imgEffect>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048000" y="10823"/>
            <a:ext cx="9144000" cy="6847177"/>
          </a:xfrm>
          <a:prstGeom prst="rect">
            <a:avLst/>
          </a:prstGeom>
          <a:effectLst>
            <a:reflection endPos="0" dist="50800" dir="5400000" sy="-100000" algn="bl" rotWithShape="0"/>
          </a:effectLst>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4219696" cy="6858000"/>
          </a:xfrm>
          <a:prstGeom prst="rect">
            <a:avLst/>
          </a:prstGeom>
        </p:spPr>
      </p:pic>
      <p:sp>
        <p:nvSpPr>
          <p:cNvPr id="11" name="Title 4"/>
          <p:cNvSpPr>
            <a:spLocks noGrp="1"/>
          </p:cNvSpPr>
          <p:nvPr>
            <p:ph type="title"/>
          </p:nvPr>
        </p:nvSpPr>
        <p:spPr>
          <a:xfrm>
            <a:off x="7335930" y="2235912"/>
            <a:ext cx="4095976" cy="1280465"/>
          </a:xfrm>
          <a:prstGeom prst="rect">
            <a:avLst/>
          </a:prstGeom>
        </p:spPr>
        <p:txBody>
          <a:bodyPr anchor="b" anchorCtr="0">
            <a:normAutofit/>
          </a:bodyPr>
          <a:lstStyle>
            <a:lvl1pPr algn="l">
              <a:lnSpc>
                <a:spcPts val="3700"/>
              </a:lnSpc>
              <a:defRPr sz="3400" b="1" i="0">
                <a:solidFill>
                  <a:schemeClr val="tx1"/>
                </a:solidFill>
                <a:latin typeface=""/>
              </a:defRPr>
            </a:lvl1pPr>
          </a:lstStyle>
          <a:p>
            <a:r>
              <a:rPr lang="en-US" dirty="0"/>
              <a:t>Click to edit Master title style</a:t>
            </a:r>
          </a:p>
        </p:txBody>
      </p:sp>
      <p:sp>
        <p:nvSpPr>
          <p:cNvPr id="12" name="Text Placeholder 8"/>
          <p:cNvSpPr>
            <a:spLocks noGrp="1"/>
          </p:cNvSpPr>
          <p:nvPr>
            <p:ph type="body" sz="quarter" idx="10"/>
          </p:nvPr>
        </p:nvSpPr>
        <p:spPr>
          <a:xfrm>
            <a:off x="7335931" y="3604283"/>
            <a:ext cx="4095975" cy="550862"/>
          </a:xfrm>
          <a:prstGeom prst="rect">
            <a:avLst/>
          </a:prstGeom>
        </p:spPr>
        <p:txBody>
          <a:bodyPr>
            <a:normAutofit/>
          </a:bodyPr>
          <a:lstStyle>
            <a:lvl1pPr marL="0" indent="0">
              <a:buFontTx/>
              <a:buNone/>
              <a:defRPr sz="2000">
                <a:solidFill>
                  <a:schemeClr val="tx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72628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1"/>
              </a:buClr>
              <a:buFont typeface="Arial" charset="0"/>
              <a:buChar char="•"/>
              <a:defRPr sz="2000">
                <a:latin typeface="Verdana"/>
                <a:ea typeface="Roboto" charset="0"/>
                <a:cs typeface="Verdana"/>
              </a:defRPr>
            </a:lvl1pPr>
            <a:lvl2pPr>
              <a:buClr>
                <a:schemeClr val="accent1"/>
              </a:buClr>
              <a:defRPr sz="2000">
                <a:latin typeface="Verdana"/>
                <a:ea typeface="Roboto" charset="0"/>
                <a:cs typeface="Verdana"/>
              </a:defRPr>
            </a:lvl2pPr>
            <a:lvl3pPr>
              <a:buClr>
                <a:schemeClr val="accent1"/>
              </a:buClr>
              <a:defRPr sz="2000">
                <a:latin typeface="Verdana"/>
                <a:ea typeface="Roboto" charset="0"/>
                <a:cs typeface="Verdana"/>
              </a:defRPr>
            </a:lvl3pPr>
            <a:lvl4pPr>
              <a:buClr>
                <a:schemeClr val="accent1"/>
              </a:buClr>
              <a:defRPr sz="2000">
                <a:latin typeface="Verdana"/>
                <a:ea typeface="Roboto" charset="0"/>
                <a:cs typeface="Verdana"/>
              </a:defRPr>
            </a:lvl4pPr>
            <a:lvl5pPr>
              <a:buClr>
                <a:schemeClr val="accent1"/>
              </a:buClr>
              <a:defRPr sz="2000">
                <a:latin typeface="Verdana"/>
                <a:ea typeface="Roboto" charset="0"/>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18"/>
            <a:ext cx="2743200" cy="365125"/>
          </a:xfrm>
          <a:prstGeom prst="rect">
            <a:avLst/>
          </a:prstGeom>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797958"/>
            <a:ext cx="3741738" cy="1066959"/>
          </a:xfrm>
          <a:prstGeom prst="rect">
            <a:avLst/>
          </a:prstGeom>
        </p:spPr>
        <p:txBody>
          <a:bodyPr lIns="0" tIns="228600" rIns="0" bIns="0">
            <a:spAutoFit/>
          </a:bodyPr>
          <a:lstStyle>
            <a:lvl1pPr marL="0" indent="0">
              <a:buNone/>
              <a:defRPr sz="2000" b="1">
                <a:solidFill>
                  <a:schemeClr val="accent1"/>
                </a:solidFill>
                <a:latin typeface="Verdana"/>
                <a:ea typeface="Roboto Slab" charset="0"/>
                <a:cs typeface="Verdana"/>
              </a:defRPr>
            </a:lvl1pPr>
          </a:lstStyle>
          <a:p>
            <a:pPr lvl="0"/>
            <a:r>
              <a:rPr lang="en-US" dirty="0"/>
              <a:t>Subtitle goes here — align top of subtitle box with bottom of title box.</a:t>
            </a:r>
          </a:p>
        </p:txBody>
      </p:sp>
      <p:sp>
        <p:nvSpPr>
          <p:cNvPr id="11"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atin typeface="Verdana"/>
                <a:cs typeface="Verdana"/>
              </a:defRPr>
            </a:lvl1pPr>
          </a:lstStyle>
          <a:p>
            <a:r>
              <a:rPr lang="en-US" dirty="0"/>
              <a:t>Title slide goes here.</a:t>
            </a:r>
          </a:p>
        </p:txBody>
      </p:sp>
    </p:spTree>
    <p:extLst>
      <p:ext uri="{BB962C8B-B14F-4D97-AF65-F5344CB8AC3E}">
        <p14:creationId xmlns:p14="http://schemas.microsoft.com/office/powerpoint/2010/main" val="363799515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 No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5" cy="6858000"/>
          </a:xfrm>
          <a:prstGeom prst="rect">
            <a:avLst/>
          </a:prstGeom>
        </p:spPr>
      </p:pic>
      <p:sp>
        <p:nvSpPr>
          <p:cNvPr id="7" name="Rectangle 6"/>
          <p:cNvSpPr/>
          <p:nvPr userDrawn="1"/>
        </p:nvSpPr>
        <p:spPr>
          <a:xfrm>
            <a:off x="457201" y="457201"/>
            <a:ext cx="11266714" cy="59436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Roboto" charset="0"/>
              <a:ea typeface="Roboto" charset="0"/>
              <a:cs typeface="Roboto" charset="0"/>
            </a:endParaRPr>
          </a:p>
        </p:txBody>
      </p:sp>
      <p:sp>
        <p:nvSpPr>
          <p:cNvPr id="11"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Verdana" charset="0"/>
                <a:ea typeface="Verdana" charset="0"/>
                <a:cs typeface="Verdana" charset="0"/>
              </a:defRPr>
            </a:lvl1pPr>
          </a:lstStyle>
          <a:p>
            <a:r>
              <a:rPr lang="en-US" dirty="0"/>
              <a:t>Divider, call-out, etc.</a:t>
            </a:r>
          </a:p>
        </p:txBody>
      </p:sp>
      <p:sp>
        <p:nvSpPr>
          <p:cNvPr id="12" name="Text Placeholder 16"/>
          <p:cNvSpPr>
            <a:spLocks noGrp="1"/>
          </p:cNvSpPr>
          <p:nvPr>
            <p:ph type="body" sz="quarter" idx="10" hasCustomPrompt="1"/>
          </p:nvPr>
        </p:nvSpPr>
        <p:spPr>
          <a:xfrm>
            <a:off x="1309084" y="3347862"/>
            <a:ext cx="4001193" cy="1061829"/>
          </a:xfrm>
          <a:prstGeom prst="rect">
            <a:avLst/>
          </a:prstGeom>
        </p:spPr>
        <p:txBody>
          <a:bodyPr wrap="square" lIns="0" tIns="228600" rIns="0" bIns="0">
            <a:spAutoFit/>
          </a:bodyPr>
          <a:lstStyle>
            <a:lvl1pPr marL="0" indent="0">
              <a:lnSpc>
                <a:spcPct val="100000"/>
              </a:lnSpc>
              <a:buNone/>
              <a:defRPr sz="1800" b="1" normalizeH="0" baseline="0">
                <a:solidFill>
                  <a:schemeClr val="bg1"/>
                </a:solidFill>
                <a:latin typeface="Verdana" charset="0"/>
                <a:ea typeface="Verdana" charset="0"/>
                <a:cs typeface="Verdana"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 goes here — align top of subtitle box with bottom of title box.</a:t>
            </a:r>
          </a:p>
        </p:txBody>
      </p:sp>
      <p:sp>
        <p:nvSpPr>
          <p:cNvPr id="14" name="Rectangle 13"/>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accent1"/>
              </a:solidFill>
              <a:latin typeface="Arial" charset="0"/>
            </a:endParaRPr>
          </a:p>
        </p:txBody>
      </p:sp>
    </p:spTree>
    <p:extLst>
      <p:ext uri="{BB962C8B-B14F-4D97-AF65-F5344CB8AC3E}">
        <p14:creationId xmlns:p14="http://schemas.microsoft.com/office/powerpoint/2010/main" val="136924710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446928"/>
            <a:ext cx="3741738" cy="895630"/>
          </a:xfrm>
          <a:prstGeom prst="rect">
            <a:avLst/>
          </a:prstGeom>
        </p:spPr>
        <p:txBody>
          <a:bodyPr lIns="0" tIns="228600"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9" name="Title 7"/>
          <p:cNvSpPr>
            <a:spLocks noGrp="1"/>
          </p:cNvSpPr>
          <p:nvPr>
            <p:ph type="title" hasCustomPrompt="1"/>
          </p:nvPr>
        </p:nvSpPr>
        <p:spPr>
          <a:xfrm>
            <a:off x="466726" y="555809"/>
            <a:ext cx="3741737" cy="969496"/>
          </a:xfrm>
          <a:prstGeom prst="rect">
            <a:avLst/>
          </a:prstGeom>
        </p:spPr>
        <p:txBody>
          <a:bodyPr wrap="square" lIns="0" tIns="137160" rIns="0" bIns="0" anchor="t" anchorCtr="0">
            <a:spAutoFit/>
          </a:bodyPr>
          <a:lstStyle>
            <a:lvl1pPr>
              <a:defRPr sz="30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3952278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1"/>
              </a:buClr>
              <a:buFont typeface="Arial" charset="0"/>
              <a:buChar char="•"/>
              <a:defRPr sz="2000">
                <a:latin typeface="Verdana"/>
                <a:ea typeface="Roboto" charset="0"/>
                <a:cs typeface="Verdana"/>
              </a:defRPr>
            </a:lvl1pPr>
            <a:lvl2pPr>
              <a:buClr>
                <a:schemeClr val="accent1"/>
              </a:buClr>
              <a:defRPr sz="2000">
                <a:latin typeface="Verdana"/>
                <a:ea typeface="Roboto" charset="0"/>
                <a:cs typeface="Verdana"/>
              </a:defRPr>
            </a:lvl2pPr>
            <a:lvl3pPr>
              <a:buClr>
                <a:schemeClr val="accent1"/>
              </a:buClr>
              <a:defRPr sz="2000">
                <a:latin typeface="Verdana"/>
                <a:ea typeface="Roboto" charset="0"/>
                <a:cs typeface="Verdana"/>
              </a:defRPr>
            </a:lvl3pPr>
            <a:lvl4pPr>
              <a:buClr>
                <a:schemeClr val="accent1"/>
              </a:buClr>
              <a:defRPr sz="2000">
                <a:latin typeface="Verdana"/>
                <a:ea typeface="Roboto" charset="0"/>
                <a:cs typeface="Verdana"/>
              </a:defRPr>
            </a:lvl4pPr>
            <a:lvl5pPr>
              <a:buClr>
                <a:schemeClr val="accent1"/>
              </a:buClr>
              <a:defRPr sz="2000">
                <a:latin typeface="Verdana"/>
                <a:ea typeface="Roboto" charset="0"/>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18"/>
            <a:ext cx="2743200" cy="365125"/>
          </a:xfrm>
          <a:prstGeom prst="rect">
            <a:avLst/>
          </a:prstGeom>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797958"/>
            <a:ext cx="3741738" cy="1066959"/>
          </a:xfrm>
          <a:prstGeom prst="rect">
            <a:avLst/>
          </a:prstGeom>
        </p:spPr>
        <p:txBody>
          <a:bodyPr lIns="0" tIns="228600" rIns="0" bIns="0">
            <a:spAutoFit/>
          </a:bodyPr>
          <a:lstStyle>
            <a:lvl1pPr marL="0" indent="0">
              <a:buNone/>
              <a:defRPr sz="2000" b="1">
                <a:solidFill>
                  <a:schemeClr val="accent1"/>
                </a:solidFill>
                <a:latin typeface="Verdana"/>
                <a:ea typeface="Roboto Slab" charset="0"/>
                <a:cs typeface="Verdana"/>
              </a:defRPr>
            </a:lvl1pPr>
          </a:lstStyle>
          <a:p>
            <a:pPr lvl="0"/>
            <a:r>
              <a:rPr lang="en-US" dirty="0"/>
              <a:t>Subtitle goes here — align top of subtitle box with bottom of title box.</a:t>
            </a:r>
          </a:p>
        </p:txBody>
      </p:sp>
      <p:sp>
        <p:nvSpPr>
          <p:cNvPr id="11"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atin typeface="Verdana"/>
                <a:cs typeface="Verdana"/>
              </a:defRPr>
            </a:lvl1pPr>
          </a:lstStyle>
          <a:p>
            <a:r>
              <a:rPr lang="en-US" dirty="0"/>
              <a:t>Title slide goes here.</a:t>
            </a:r>
          </a:p>
        </p:txBody>
      </p:sp>
    </p:spTree>
    <p:extLst>
      <p:ext uri="{BB962C8B-B14F-4D97-AF65-F5344CB8AC3E}">
        <p14:creationId xmlns:p14="http://schemas.microsoft.com/office/powerpoint/2010/main" val="338964762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18"/>
            <a:ext cx="27432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Tree>
    <p:extLst>
      <p:ext uri="{BB962C8B-B14F-4D97-AF65-F5344CB8AC3E}">
        <p14:creationId xmlns:p14="http://schemas.microsoft.com/office/powerpoint/2010/main" val="118499004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67" y="0"/>
            <a:ext cx="12187065" cy="6857999"/>
          </a:xfrm>
          <a:prstGeom prst="rect">
            <a:avLst/>
          </a:prstGeom>
        </p:spPr>
      </p:pic>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45" r:id="rId1"/>
    <p:sldLayoutId id="2147483734" r:id="rId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Verdana Regular"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Verdana Regular"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Verdana Regular"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Verdana Regular"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Verdana Regular"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084131"/>
      </p:ext>
    </p:extLst>
  </p:cSld>
  <p:clrMap bg1="lt1" tx1="dk1" bg2="lt2" tx2="dk2" accent1="accent1" accent2="accent2" accent3="accent3" accent4="accent4" accent5="accent5" accent6="accent6" hlink="hlink" folHlink="folHlink"/>
  <p:sldLayoutIdLst>
    <p:sldLayoutId id="2147483747" r:id="rId1"/>
    <p:sldLayoutId id="21474837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63" r:id="rId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b="1" i="0">
                <a:solidFill>
                  <a:schemeClr val="tx1">
                    <a:tint val="75000"/>
                  </a:schemeClr>
                </a:solidFill>
                <a:latin typeface="Verdana Bold" charset="0"/>
                <a:ea typeface="Verdana Bold" charset="0"/>
                <a:cs typeface="Verdana Bold" charset="0"/>
              </a:defRPr>
            </a:lvl1pPr>
          </a:lstStyle>
          <a:p>
            <a:fld id="{017ED8CA-143E-8B40-B3C8-0174DDF149EE}" type="slidenum">
              <a:rPr lang="en-US" smtClean="0"/>
              <a:pPr/>
              <a:t>‹#›</a:t>
            </a:fld>
            <a:endParaRPr lang="en-US" dirty="0"/>
          </a:p>
        </p:txBody>
      </p:sp>
      <p:pic>
        <p:nvPicPr>
          <p:cNvPr id="4" name="Picture 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66" r:id="rId3"/>
    <p:sldLayoutId id="2147483767" r:id="rId4"/>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vLS9pP65sA"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Assessment Without Opportunity Is Dead</a:t>
            </a:r>
          </a:p>
        </p:txBody>
      </p:sp>
      <p:sp>
        <p:nvSpPr>
          <p:cNvPr id="12" name="Text Placeholder 11"/>
          <p:cNvSpPr>
            <a:spLocks noGrp="1"/>
          </p:cNvSpPr>
          <p:nvPr>
            <p:ph type="body" sz="quarter" idx="10"/>
          </p:nvPr>
        </p:nvSpPr>
        <p:spPr/>
        <p:txBody>
          <a:bodyPr>
            <a:normAutofit fontScale="77500" lnSpcReduction="20000"/>
          </a:bodyPr>
          <a:lstStyle/>
          <a:p>
            <a:r>
              <a:rPr lang="en-US" dirty="0"/>
              <a:t>Minnesota Legislative Testimony</a:t>
            </a:r>
          </a:p>
          <a:p>
            <a:r>
              <a:rPr lang="en-US" dirty="0"/>
              <a:t>March 14, 2018</a:t>
            </a:r>
          </a:p>
        </p:txBody>
      </p:sp>
    </p:spTree>
    <p:extLst>
      <p:ext uri="{BB962C8B-B14F-4D97-AF65-F5344CB8AC3E}">
        <p14:creationId xmlns:p14="http://schemas.microsoft.com/office/powerpoint/2010/main" val="53027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C058A4-5C99-4183-84D9-CAB431CE51C0}"/>
              </a:ext>
            </a:extLst>
          </p:cNvPr>
          <p:cNvSpPr>
            <a:spLocks noGrp="1"/>
          </p:cNvSpPr>
          <p:nvPr>
            <p:ph type="sldNum" sz="quarter" idx="12"/>
          </p:nvPr>
        </p:nvSpPr>
        <p:spPr>
          <a:xfrm>
            <a:off x="8990308" y="6193618"/>
            <a:ext cx="2743200" cy="365125"/>
          </a:xfrm>
        </p:spPr>
        <p:txBody>
          <a:bodyPr/>
          <a:lstStyle/>
          <a:p>
            <a:fld id="{017ED8CA-143E-8B40-B3C8-0174DDF149EE}" type="slidenum">
              <a:rPr lang="en-US" smtClean="0"/>
              <a:t>10</a:t>
            </a:fld>
            <a:endParaRPr lang="en-US" dirty="0"/>
          </a:p>
        </p:txBody>
      </p:sp>
      <p:sp>
        <p:nvSpPr>
          <p:cNvPr id="4" name="Text Placeholder 3">
            <a:extLst>
              <a:ext uri="{FF2B5EF4-FFF2-40B4-BE49-F238E27FC236}">
                <a16:creationId xmlns:a16="http://schemas.microsoft.com/office/drawing/2014/main" id="{B29C474F-3530-479E-93BF-E816F6E303AE}"/>
              </a:ext>
            </a:extLst>
          </p:cNvPr>
          <p:cNvSpPr>
            <a:spLocks noGrp="1"/>
          </p:cNvSpPr>
          <p:nvPr>
            <p:ph type="body" sz="quarter" idx="13"/>
          </p:nvPr>
        </p:nvSpPr>
        <p:spPr>
          <a:xfrm>
            <a:off x="466725" y="1457835"/>
            <a:ext cx="3182336" cy="507831"/>
          </a:xfrm>
        </p:spPr>
        <p:txBody>
          <a:bodyPr/>
          <a:lstStyle/>
          <a:p>
            <a:r>
              <a:rPr lang="en-US" dirty="0"/>
              <a:t>http://bigfuture.org</a:t>
            </a:r>
          </a:p>
        </p:txBody>
      </p:sp>
      <p:sp>
        <p:nvSpPr>
          <p:cNvPr id="5" name="Title 4">
            <a:extLst>
              <a:ext uri="{FF2B5EF4-FFF2-40B4-BE49-F238E27FC236}">
                <a16:creationId xmlns:a16="http://schemas.microsoft.com/office/drawing/2014/main" id="{B9C7DB62-CBC2-4E92-8CBD-558957893460}"/>
              </a:ext>
            </a:extLst>
          </p:cNvPr>
          <p:cNvSpPr>
            <a:spLocks noGrp="1"/>
          </p:cNvSpPr>
          <p:nvPr>
            <p:ph type="title"/>
          </p:nvPr>
        </p:nvSpPr>
        <p:spPr>
          <a:xfrm>
            <a:off x="478503" y="551631"/>
            <a:ext cx="3692013" cy="749631"/>
          </a:xfrm>
        </p:spPr>
        <p:txBody>
          <a:bodyPr/>
          <a:lstStyle/>
          <a:p>
            <a:r>
              <a:rPr lang="en-US" dirty="0"/>
              <a:t>Big Future</a:t>
            </a:r>
          </a:p>
        </p:txBody>
      </p:sp>
      <p:pic>
        <p:nvPicPr>
          <p:cNvPr id="7" name="Picture 6">
            <a:extLst>
              <a:ext uri="{FF2B5EF4-FFF2-40B4-BE49-F238E27FC236}">
                <a16:creationId xmlns:a16="http://schemas.microsoft.com/office/drawing/2014/main" id="{4E6F3D31-5AC8-4DCB-A282-777EB95D38B3}"/>
              </a:ext>
            </a:extLst>
          </p:cNvPr>
          <p:cNvPicPr>
            <a:picLocks noChangeAspect="1"/>
          </p:cNvPicPr>
          <p:nvPr/>
        </p:nvPicPr>
        <p:blipFill>
          <a:blip r:embed="rId2"/>
          <a:stretch>
            <a:fillRect/>
          </a:stretch>
        </p:blipFill>
        <p:spPr>
          <a:xfrm>
            <a:off x="3649061" y="1457835"/>
            <a:ext cx="8542939" cy="5400165"/>
          </a:xfrm>
          <a:prstGeom prst="rect">
            <a:avLst/>
          </a:prstGeom>
        </p:spPr>
      </p:pic>
      <p:sp>
        <p:nvSpPr>
          <p:cNvPr id="8" name="TextBox 7">
            <a:extLst>
              <a:ext uri="{FF2B5EF4-FFF2-40B4-BE49-F238E27FC236}">
                <a16:creationId xmlns:a16="http://schemas.microsoft.com/office/drawing/2014/main" id="{6BFF8619-5277-4974-A16A-DB69A9C654AA}"/>
              </a:ext>
            </a:extLst>
          </p:cNvPr>
          <p:cNvSpPr txBox="1"/>
          <p:nvPr/>
        </p:nvSpPr>
        <p:spPr>
          <a:xfrm>
            <a:off x="466725" y="2224453"/>
            <a:ext cx="3085367" cy="2308324"/>
          </a:xfrm>
          <a:prstGeom prst="rect">
            <a:avLst/>
          </a:prstGeom>
          <a:noFill/>
        </p:spPr>
        <p:txBody>
          <a:bodyPr wrap="square" rtlCol="0">
            <a:spAutoFit/>
          </a:bodyPr>
          <a:lstStyle/>
          <a:p>
            <a:pPr marL="285750" indent="-285750">
              <a:buFont typeface="Arial" panose="020B0604020202020204" pitchFamily="34" charset="0"/>
              <a:buChar char="•"/>
            </a:pPr>
            <a:r>
              <a:rPr lang="en-US" dirty="0"/>
              <a:t>Free, unbiased college search and college planning help for everyone</a:t>
            </a:r>
          </a:p>
          <a:p>
            <a:pPr marL="285750" indent="-285750">
              <a:buFont typeface="Arial" panose="020B0604020202020204" pitchFamily="34" charset="0"/>
              <a:buChar char="•"/>
            </a:pPr>
            <a:r>
              <a:rPr lang="en-US" dirty="0"/>
              <a:t>Over 30 million unique visitors a year</a:t>
            </a:r>
          </a:p>
          <a:p>
            <a:pPr marL="285750" indent="-285750">
              <a:buFont typeface="Arial" panose="020B0604020202020204" pitchFamily="34" charset="0"/>
              <a:buChar char="•"/>
            </a:pPr>
            <a:r>
              <a:rPr lang="en-US" dirty="0"/>
              <a:t>The most comprehensive database on information on colleges available</a:t>
            </a:r>
          </a:p>
        </p:txBody>
      </p:sp>
    </p:spTree>
    <p:extLst>
      <p:ext uri="{BB962C8B-B14F-4D97-AF65-F5344CB8AC3E}">
        <p14:creationId xmlns:p14="http://schemas.microsoft.com/office/powerpoint/2010/main" val="1557475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2085C7"/>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102" y="822804"/>
            <a:ext cx="7293052" cy="5289280"/>
          </a:xfrm>
          <a:prstGeom prst="rect">
            <a:avLst/>
          </a:prstGeom>
          <a:effectLst>
            <a:outerShdw blurRad="50800" dist="38100" dir="5400000" algn="t" rotWithShape="0">
              <a:prstClr val="black">
                <a:alpha val="40000"/>
              </a:prstClr>
            </a:outerShdw>
          </a:effectLst>
        </p:spPr>
      </p:pic>
      <p:sp>
        <p:nvSpPr>
          <p:cNvPr id="9" name="TextBox 8"/>
          <p:cNvSpPr txBox="1"/>
          <p:nvPr/>
        </p:nvSpPr>
        <p:spPr>
          <a:xfrm>
            <a:off x="2817931" y="1143733"/>
            <a:ext cx="6480175" cy="2616101"/>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chorCtr="0">
            <a:spAutoFit/>
          </a:bodyPr>
          <a:lstStyle/>
          <a:p>
            <a:r>
              <a:rPr lang="en-US" sz="4100" b="1" dirty="0">
                <a:latin typeface="Arial" panose="020B0604020202020204" pitchFamily="34" charset="0"/>
                <a:cs typeface="Arial" panose="020B0604020202020204" pitchFamily="34" charset="0"/>
              </a:rPr>
              <a:t>I think Official SAT Practice is going to give them hope. We’re calling it practice, but I think it is hope.</a:t>
            </a:r>
            <a:endParaRPr lang="en-US" sz="41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626094" y="3540602"/>
            <a:ext cx="4672012" cy="1354217"/>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t" anchorCtr="0">
            <a:spAutoFit/>
          </a:bodyPr>
          <a:lstStyle/>
          <a:p>
            <a:endParaRPr lang="en-US" sz="2600" b="1" dirty="0">
              <a:latin typeface="Arial" panose="020B0604020202020204" pitchFamily="34" charset="0"/>
              <a:cs typeface="Arial" panose="020B0604020202020204" pitchFamily="34" charset="0"/>
            </a:endParaRPr>
          </a:p>
          <a:p>
            <a:pPr algn="r"/>
            <a:r>
              <a:rPr lang="en-US" sz="2000" b="1" dirty="0">
                <a:solidFill>
                  <a:schemeClr val="tx1"/>
                </a:solidFill>
                <a:latin typeface="Arial" panose="020B0604020202020204" pitchFamily="34" charset="0"/>
                <a:cs typeface="Arial" panose="020B0604020202020204" pitchFamily="34" charset="0"/>
              </a:rPr>
              <a:t>John Barnhill</a:t>
            </a:r>
          </a:p>
          <a:p>
            <a:pPr algn="r"/>
            <a:r>
              <a:rPr lang="en-US" i="1" dirty="0">
                <a:solidFill>
                  <a:schemeClr val="tx1"/>
                </a:solidFill>
                <a:latin typeface="Arial" panose="020B0604020202020204" pitchFamily="34" charset="0"/>
                <a:cs typeface="Arial" panose="020B0604020202020204" pitchFamily="34" charset="0"/>
              </a:rPr>
              <a:t>Assistant Vice President</a:t>
            </a:r>
          </a:p>
          <a:p>
            <a:pPr algn="r"/>
            <a:r>
              <a:rPr lang="en-US" dirty="0">
                <a:solidFill>
                  <a:schemeClr val="tx1"/>
                </a:solidFill>
                <a:latin typeface="Arial" panose="020B0604020202020204" pitchFamily="34" charset="0"/>
                <a:cs typeface="Arial" panose="020B0604020202020204" pitchFamily="34" charset="0"/>
              </a:rPr>
              <a:t>Florida State University</a:t>
            </a:r>
          </a:p>
        </p:txBody>
      </p:sp>
    </p:spTree>
    <p:extLst>
      <p:ext uri="{BB962C8B-B14F-4D97-AF65-F5344CB8AC3E}">
        <p14:creationId xmlns:p14="http://schemas.microsoft.com/office/powerpoint/2010/main" val="2144191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2085C7"/>
        </a:solidFill>
        <a:effectLst/>
      </p:bgPr>
    </p:bg>
    <p:spTree>
      <p:nvGrpSpPr>
        <p:cNvPr id="1" name=""/>
        <p:cNvGrpSpPr/>
        <p:nvPr/>
      </p:nvGrpSpPr>
      <p:grpSpPr>
        <a:xfrm>
          <a:off x="0" y="0"/>
          <a:ext cx="0" cy="0"/>
          <a:chOff x="0" y="0"/>
          <a:chExt cx="0" cy="0"/>
        </a:xfrm>
      </p:grpSpPr>
      <p:pic>
        <p:nvPicPr>
          <p:cNvPr id="2" name="Picture 1" descr="Splash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77120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6" y="555809"/>
            <a:ext cx="3741737" cy="969496"/>
          </a:xfrm>
        </p:spPr>
        <p:txBody>
          <a:bodyPr/>
          <a:lstStyle/>
          <a:p>
            <a:r>
              <a:rPr lang="en-US" dirty="0"/>
              <a:t>Students Answer the Call</a:t>
            </a:r>
          </a:p>
        </p:txBody>
      </p:sp>
      <p:sp>
        <p:nvSpPr>
          <p:cNvPr id="4" name="Text Placeholder 3"/>
          <p:cNvSpPr>
            <a:spLocks noGrp="1"/>
          </p:cNvSpPr>
          <p:nvPr>
            <p:ph type="body" sz="quarter" idx="13"/>
          </p:nvPr>
        </p:nvSpPr>
        <p:spPr>
          <a:xfrm>
            <a:off x="466725" y="1446928"/>
            <a:ext cx="3741738" cy="452432"/>
          </a:xfrm>
        </p:spPr>
        <p:txBody>
          <a:bodyPr/>
          <a:lstStyle/>
          <a:p>
            <a:r>
              <a:rPr lang="en-US" dirty="0"/>
              <a:t>Official SAT Practice</a:t>
            </a:r>
          </a:p>
        </p:txBody>
      </p:sp>
      <p:sp>
        <p:nvSpPr>
          <p:cNvPr id="14" name="Title 2"/>
          <p:cNvSpPr txBox="1">
            <a:spLocks/>
          </p:cNvSpPr>
          <p:nvPr/>
        </p:nvSpPr>
        <p:spPr>
          <a:xfrm>
            <a:off x="9930108" y="1065426"/>
            <a:ext cx="2891755" cy="788302"/>
          </a:xfrm>
          <a:prstGeom prst="rect">
            <a:avLst/>
          </a:prstGeom>
          <a:noFill/>
          <a:ln>
            <a:noFill/>
          </a:ln>
        </p:spPr>
        <p:txBody>
          <a:bodyPr lIns="91425" tIns="91425" rIns="91425" bIns="91425" anchor="b" anchorCtr="0">
            <a:normAutofit/>
          </a:bodyPr>
          <a:lstStyle>
            <a:defPPr marR="0" algn="l" rtl="0">
              <a:lnSpc>
                <a:spcPct val="100000"/>
              </a:lnSpc>
              <a:spcBef>
                <a:spcPts val="0"/>
              </a:spcBef>
              <a:spcAft>
                <a:spcPts val="0"/>
              </a:spcAft>
            </a:defPPr>
            <a:lvl1pPr marR="0" algn="l" rtl="0" eaLnBrk="1" hangingPunct="1">
              <a:lnSpc>
                <a:spcPct val="100000"/>
              </a:lnSpc>
              <a:spcBef>
                <a:spcPts val="0"/>
              </a:spcBef>
              <a:spcAft>
                <a:spcPts val="0"/>
              </a:spcAft>
              <a:buClr>
                <a:schemeClr val="dk1"/>
              </a:buClr>
              <a:buSzPct val="100000"/>
              <a:buNone/>
              <a:defRPr sz="3200" b="1" i="0" u="none" strike="noStrike" cap="none" baseline="0">
                <a:solidFill>
                  <a:srgbClr val="00487D"/>
                </a:solidFill>
                <a:latin typeface="Arial"/>
                <a:ea typeface="Arial"/>
                <a:cs typeface="Arial"/>
                <a:sym typeface="Arial"/>
                <a:rtl val="0"/>
              </a:defRPr>
            </a:lvl1pPr>
            <a:lvl2pPr marR="0" algn="l" rtl="0" eaLnBrk="1" hangingPunct="1">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lang="en-US" dirty="0"/>
          </a:p>
        </p:txBody>
      </p:sp>
      <p:sp>
        <p:nvSpPr>
          <p:cNvPr id="15" name="Content Placeholder 2"/>
          <p:cNvSpPr txBox="1">
            <a:spLocks/>
          </p:cNvSpPr>
          <p:nvPr/>
        </p:nvSpPr>
        <p:spPr>
          <a:xfrm>
            <a:off x="4829693" y="718188"/>
            <a:ext cx="6014186" cy="44954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192024" marR="0" indent="-192024" algn="l" rtl="0" eaLnBrk="1" hangingPunct="1">
              <a:lnSpc>
                <a:spcPct val="100000"/>
              </a:lnSpc>
              <a:spcBef>
                <a:spcPts val="1600"/>
              </a:spcBef>
              <a:spcAft>
                <a:spcPts val="0"/>
              </a:spcAft>
              <a:buClr>
                <a:srgbClr val="00487D"/>
              </a:buClr>
              <a:buSzPct val="130000"/>
              <a:buFontTx/>
              <a:buBlip>
                <a:blip r:embed="rId2"/>
              </a:buBlip>
              <a:defRPr sz="1800" b="0" i="0" u="none" strike="noStrike" cap="none" baseline="0">
                <a:solidFill>
                  <a:schemeClr val="dk1"/>
                </a:solidFill>
                <a:latin typeface="Arial"/>
                <a:ea typeface="Arial"/>
                <a:cs typeface="Arial"/>
                <a:sym typeface="Arial"/>
                <a:rtl val="0"/>
              </a:defRPr>
            </a:lvl1pPr>
            <a:lvl2pPr marL="393192"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2pPr>
            <a:lvl3pPr marL="585216"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3pPr>
            <a:lvl4pPr marL="786384"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4pPr>
            <a:lvl5pPr marL="987552"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9pPr>
          </a:lstStyle>
          <a:p>
            <a:pPr marL="0" indent="0">
              <a:buNone/>
            </a:pPr>
            <a:r>
              <a:rPr lang="en-US" sz="2400" b="1" dirty="0">
                <a:solidFill>
                  <a:srgbClr val="0065A3"/>
                </a:solidFill>
                <a:latin typeface="Serifa Std 45 Light"/>
                <a:cs typeface="Serifa Std 45 Light"/>
              </a:rPr>
              <a:t>5 million</a:t>
            </a:r>
            <a:r>
              <a:rPr lang="en-US" sz="2000" dirty="0">
                <a:solidFill>
                  <a:srgbClr val="000000"/>
                </a:solidFill>
              </a:rPr>
              <a:t> unique users</a:t>
            </a:r>
          </a:p>
        </p:txBody>
      </p:sp>
      <p:sp>
        <p:nvSpPr>
          <p:cNvPr id="16" name="Content Placeholder 2"/>
          <p:cNvSpPr txBox="1">
            <a:spLocks/>
          </p:cNvSpPr>
          <p:nvPr/>
        </p:nvSpPr>
        <p:spPr>
          <a:xfrm>
            <a:off x="5492647" y="1222572"/>
            <a:ext cx="6237429" cy="44954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192024" marR="0" indent="-192024" algn="l" rtl="0" eaLnBrk="1" hangingPunct="1">
              <a:lnSpc>
                <a:spcPct val="100000"/>
              </a:lnSpc>
              <a:spcBef>
                <a:spcPts val="1600"/>
              </a:spcBef>
              <a:spcAft>
                <a:spcPts val="0"/>
              </a:spcAft>
              <a:buClr>
                <a:srgbClr val="00487D"/>
              </a:buClr>
              <a:buSzPct val="130000"/>
              <a:buFontTx/>
              <a:buBlip>
                <a:blip r:embed="rId2"/>
              </a:buBlip>
              <a:defRPr sz="1800" b="0" i="0" u="none" strike="noStrike" cap="none" baseline="0">
                <a:solidFill>
                  <a:schemeClr val="dk1"/>
                </a:solidFill>
                <a:latin typeface="Arial"/>
                <a:ea typeface="Arial"/>
                <a:cs typeface="Arial"/>
                <a:sym typeface="Arial"/>
                <a:rtl val="0"/>
              </a:defRPr>
            </a:lvl1pPr>
            <a:lvl2pPr marL="393192"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2pPr>
            <a:lvl3pPr marL="585216"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3pPr>
            <a:lvl4pPr marL="786384"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4pPr>
            <a:lvl5pPr marL="987552"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9pPr>
          </a:lstStyle>
          <a:p>
            <a:pPr marL="0" indent="0">
              <a:buNone/>
            </a:pPr>
            <a:r>
              <a:rPr lang="en-US" sz="2400" b="1" dirty="0">
                <a:solidFill>
                  <a:srgbClr val="0065A3"/>
                </a:solidFill>
                <a:latin typeface="Serifa Std 45 Light"/>
                <a:cs typeface="Serifa Std 45 Light"/>
              </a:rPr>
              <a:t>2 million </a:t>
            </a:r>
            <a:r>
              <a:rPr lang="en-US" sz="2000" dirty="0">
                <a:solidFill>
                  <a:srgbClr val="000000"/>
                </a:solidFill>
              </a:rPr>
              <a:t>linked accounts</a:t>
            </a:r>
          </a:p>
        </p:txBody>
      </p:sp>
      <p:sp>
        <p:nvSpPr>
          <p:cNvPr id="17" name="Content Placeholder 2"/>
          <p:cNvSpPr txBox="1">
            <a:spLocks/>
          </p:cNvSpPr>
          <p:nvPr/>
        </p:nvSpPr>
        <p:spPr>
          <a:xfrm>
            <a:off x="6077968" y="1709975"/>
            <a:ext cx="6237429" cy="44954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L="192024" marR="0" indent="-192024" algn="l" rtl="0" eaLnBrk="1" hangingPunct="1">
              <a:lnSpc>
                <a:spcPct val="100000"/>
              </a:lnSpc>
              <a:spcBef>
                <a:spcPts val="1600"/>
              </a:spcBef>
              <a:spcAft>
                <a:spcPts val="0"/>
              </a:spcAft>
              <a:buClr>
                <a:srgbClr val="00487D"/>
              </a:buClr>
              <a:buSzPct val="130000"/>
              <a:buFontTx/>
              <a:buBlip>
                <a:blip r:embed="rId2"/>
              </a:buBlip>
              <a:defRPr sz="1800" b="0" i="0" u="none" strike="noStrike" cap="none" baseline="0">
                <a:solidFill>
                  <a:schemeClr val="dk1"/>
                </a:solidFill>
                <a:latin typeface="Arial"/>
                <a:ea typeface="Arial"/>
                <a:cs typeface="Arial"/>
                <a:sym typeface="Arial"/>
                <a:rtl val="0"/>
              </a:defRPr>
            </a:lvl1pPr>
            <a:lvl2pPr marL="393192"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2pPr>
            <a:lvl3pPr marL="585216" marR="0" indent="-192024" algn="l" rtl="0" eaLnBrk="1" hangingPunct="1">
              <a:lnSpc>
                <a:spcPct val="100000"/>
              </a:lnSpc>
              <a:spcBef>
                <a:spcPts val="1000"/>
              </a:spcBef>
              <a:spcAft>
                <a:spcPts val="0"/>
              </a:spcAft>
              <a:buClr>
                <a:srgbClr val="0065A3"/>
              </a:buClr>
              <a:buSzPct val="120000"/>
              <a:buFont typeface="Arial"/>
              <a:buChar char="•"/>
              <a:defRPr sz="1600" b="0" i="0" u="none" strike="noStrike" cap="none" baseline="0">
                <a:solidFill>
                  <a:schemeClr val="dk1"/>
                </a:solidFill>
                <a:latin typeface="Arial"/>
                <a:ea typeface="Arial"/>
                <a:cs typeface="Arial"/>
                <a:sym typeface="Arial"/>
                <a:rtl val="0"/>
              </a:defRPr>
            </a:lvl3pPr>
            <a:lvl4pPr marL="786384"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4pPr>
            <a:lvl5pPr marL="987552" marR="0" indent="-173736" algn="l" rtl="0" eaLnBrk="1" hangingPunct="1">
              <a:lnSpc>
                <a:spcPct val="100000"/>
              </a:lnSpc>
              <a:spcBef>
                <a:spcPts val="1000"/>
              </a:spcBef>
              <a:spcAft>
                <a:spcPts val="0"/>
              </a:spcAft>
              <a:buClr>
                <a:srgbClr val="0065A3"/>
              </a:buClr>
              <a:buSzPct val="120000"/>
              <a:buFont typeface="Arial"/>
              <a:buChar char="•"/>
              <a:defRPr sz="1400" b="0" i="0" u="none" strike="noStrike" cap="none" baseline="0">
                <a:solidFill>
                  <a:schemeClr val="dk1"/>
                </a:solidFill>
                <a:latin typeface="Arial"/>
                <a:ea typeface="Arial"/>
                <a:cs typeface="Arial"/>
                <a:sym typeface="Arial"/>
                <a:rtl val="0"/>
              </a:defRPr>
            </a:lvl5pPr>
            <a:lvl6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6pPr>
            <a:lvl7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7pPr>
            <a:lvl8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8pPr>
            <a:lvl9pPr marR="0" algn="l" rtl="0" eaLnBrk="1" hangingPunct="1">
              <a:lnSpc>
                <a:spcPct val="100000"/>
              </a:lnSpc>
              <a:spcBef>
                <a:spcPts val="360"/>
              </a:spcBef>
              <a:spcAft>
                <a:spcPts val="0"/>
              </a:spcAft>
              <a:buClr>
                <a:schemeClr val="dk1"/>
              </a:buClr>
              <a:buSzPct val="100000"/>
              <a:buNone/>
              <a:defRPr sz="1600" b="0" i="0" u="none" strike="noStrike" cap="none" baseline="0">
                <a:solidFill>
                  <a:schemeClr val="dk1"/>
                </a:solidFill>
                <a:latin typeface="Arial"/>
                <a:ea typeface="Arial"/>
                <a:cs typeface="Arial"/>
                <a:sym typeface="Arial"/>
                <a:rtl val="0"/>
              </a:defRPr>
            </a:lvl9pPr>
          </a:lstStyle>
          <a:p>
            <a:pPr marL="0" indent="0">
              <a:buNone/>
            </a:pPr>
            <a:r>
              <a:rPr lang="en-US" sz="2400" b="1" dirty="0">
                <a:solidFill>
                  <a:srgbClr val="0065A3"/>
                </a:solidFill>
                <a:latin typeface="Serifa Std 45 Light"/>
                <a:cs typeface="Serifa Std 45 Light"/>
              </a:rPr>
              <a:t>10% </a:t>
            </a:r>
            <a:r>
              <a:rPr lang="en-US" sz="2000" dirty="0">
                <a:solidFill>
                  <a:srgbClr val="000000"/>
                </a:solidFill>
              </a:rPr>
              <a:t>decline in commercial test prep usage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448" y="4826570"/>
            <a:ext cx="4009874" cy="1105243"/>
          </a:xfrm>
          <a:prstGeom prst="rect">
            <a:avLst/>
          </a:prstGeom>
          <a:ln w="38100" cap="sq">
            <a:solidFill>
              <a:schemeClr val="accent3">
                <a:lumMod val="50000"/>
              </a:schemeClr>
            </a:solidFill>
            <a:prstDash val="solid"/>
            <a:miter lim="800000"/>
          </a:ln>
          <a:effectLst>
            <a:glow rad="63500">
              <a:schemeClr val="accent2">
                <a:satMod val="175000"/>
                <a:alpha val="40000"/>
              </a:schemeClr>
            </a:glow>
            <a:outerShdw blurRad="50800" dist="38100" dir="2700000" algn="tl" rotWithShape="0">
              <a:srgbClr val="000000">
                <a:alpha val="43000"/>
              </a:srgbClr>
            </a:outerShdw>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701" y="2783520"/>
            <a:ext cx="4060455" cy="1335676"/>
          </a:xfrm>
          <a:prstGeom prst="rect">
            <a:avLst/>
          </a:prstGeom>
          <a:ln w="38100" cap="sq">
            <a:solidFill>
              <a:srgbClr val="002060"/>
            </a:solidFill>
            <a:prstDash val="solid"/>
            <a:miter lim="800000"/>
          </a:ln>
          <a:effectLst>
            <a:glow rad="63500">
              <a:schemeClr val="accent1">
                <a:satMod val="175000"/>
                <a:alpha val="40000"/>
              </a:schemeClr>
            </a:glow>
            <a:outerShdw blurRad="50800" dist="38100" dir="2700000" algn="tl" rotWithShape="0">
              <a:srgbClr val="000000">
                <a:alpha val="43000"/>
              </a:srgbClr>
            </a:outerShdw>
          </a:effectLst>
        </p:spPr>
      </p:pic>
      <p:sp>
        <p:nvSpPr>
          <p:cNvPr id="20" name="Rectangle 19"/>
          <p:cNvSpPr/>
          <p:nvPr/>
        </p:nvSpPr>
        <p:spPr>
          <a:xfrm>
            <a:off x="4010829" y="4502028"/>
            <a:ext cx="3742522" cy="175432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t>"If you don’t have money to pay for a class, you’re usually just stuck buying a book or you’re on your own mostly, so this time it was really helpful that they had unlimited resources basically for anyone.” –Maia, Washington, DC</a:t>
            </a:r>
          </a:p>
        </p:txBody>
      </p:sp>
    </p:spTree>
    <p:extLst>
      <p:ext uri="{BB962C8B-B14F-4D97-AF65-F5344CB8AC3E}">
        <p14:creationId xmlns:p14="http://schemas.microsoft.com/office/powerpoint/2010/main" val="375352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ADEE"/>
        </a:solidFill>
        <a:effectLst/>
      </p:bgPr>
    </p:bg>
    <p:spTree>
      <p:nvGrpSpPr>
        <p:cNvPr id="1" name=""/>
        <p:cNvGrpSpPr/>
        <p:nvPr/>
      </p:nvGrpSpPr>
      <p:grpSpPr>
        <a:xfrm>
          <a:off x="0" y="0"/>
          <a:ext cx="0" cy="0"/>
          <a:chOff x="0" y="0"/>
          <a:chExt cx="0" cy="0"/>
        </a:xfrm>
      </p:grpSpPr>
      <p:sp>
        <p:nvSpPr>
          <p:cNvPr id="17" name="Rectangle 16"/>
          <p:cNvSpPr/>
          <p:nvPr/>
        </p:nvSpPr>
        <p:spPr>
          <a:xfrm>
            <a:off x="609600" y="5493604"/>
            <a:ext cx="1640480" cy="461665"/>
          </a:xfrm>
          <a:prstGeom prst="rect">
            <a:avLst/>
          </a:prstGeom>
        </p:spPr>
        <p:txBody>
          <a:bodyPr wrap="square">
            <a:spAutoFit/>
          </a:bodyPr>
          <a:lstStyle/>
          <a:p>
            <a:endParaRPr lang="en-US" sz="800" dirty="0"/>
          </a:p>
          <a:p>
            <a:endParaRPr lang="en-US" sz="800" dirty="0"/>
          </a:p>
          <a:p>
            <a:endParaRPr lang="en-US" sz="800" dirty="0"/>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29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87377" y="653945"/>
            <a:ext cx="6946131"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17ED8CA-143E-8B40-B3C8-0174DDF149EE}" type="slidenum">
              <a:rPr lang="en-US" smtClean="0"/>
              <a:t>4</a:t>
            </a:fld>
            <a:endParaRPr lang="en-US" dirty="0"/>
          </a:p>
        </p:txBody>
      </p:sp>
      <p:sp>
        <p:nvSpPr>
          <p:cNvPr id="5" name="Title 4"/>
          <p:cNvSpPr>
            <a:spLocks noGrp="1"/>
          </p:cNvSpPr>
          <p:nvPr>
            <p:ph type="title"/>
          </p:nvPr>
        </p:nvSpPr>
        <p:spPr>
          <a:xfrm>
            <a:off x="478503" y="693149"/>
            <a:ext cx="3692013" cy="1243990"/>
          </a:xfrm>
        </p:spPr>
        <p:txBody>
          <a:bodyPr>
            <a:normAutofit fontScale="90000"/>
          </a:bodyPr>
          <a:lstStyle/>
          <a:p>
            <a:r>
              <a:rPr lang="en-US" sz="3300" dirty="0">
                <a:latin typeface="Roboto Slab"/>
              </a:rPr>
              <a:t>Usage Is Consistent Across Demographics</a:t>
            </a:r>
          </a:p>
        </p:txBody>
      </p:sp>
    </p:spTree>
    <p:extLst>
      <p:ext uri="{BB962C8B-B14F-4D97-AF65-F5344CB8AC3E}">
        <p14:creationId xmlns:p14="http://schemas.microsoft.com/office/powerpoint/2010/main" val="370367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5</a:t>
            </a:fld>
            <a:endParaRPr lang="en-US" dirty="0"/>
          </a:p>
        </p:txBody>
      </p:sp>
      <p:pic>
        <p:nvPicPr>
          <p:cNvPr id="2" name="Picture 1" descr="00713-027-Khan-Score-Release-Increase-Infographic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120" y="-49510"/>
            <a:ext cx="6989000" cy="5384967"/>
          </a:xfrm>
          <a:prstGeom prst="rect">
            <a:avLst/>
          </a:prstGeom>
        </p:spPr>
      </p:pic>
      <p:sp>
        <p:nvSpPr>
          <p:cNvPr id="12" name="Title 3"/>
          <p:cNvSpPr txBox="1">
            <a:spLocks/>
          </p:cNvSpPr>
          <p:nvPr/>
        </p:nvSpPr>
        <p:spPr>
          <a:xfrm>
            <a:off x="466611" y="555809"/>
            <a:ext cx="3741179" cy="2132892"/>
          </a:xfrm>
          <a:prstGeom prst="rect">
            <a:avLst/>
          </a:prstGeom>
        </p:spPr>
        <p:txBody>
          <a:bodyPr lIns="0" tIns="137160"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sz="3600" dirty="0"/>
              <a:t>SAT Score Improvements and Official SAT</a:t>
            </a:r>
            <a:r>
              <a:rPr lang="en-US" sz="3600" baseline="30000" dirty="0"/>
              <a:t>®</a:t>
            </a:r>
            <a:r>
              <a:rPr lang="en-US" sz="3600" dirty="0"/>
              <a:t> Practice</a:t>
            </a:r>
          </a:p>
        </p:txBody>
      </p:sp>
      <p:sp>
        <p:nvSpPr>
          <p:cNvPr id="13" name="Text Placeholder 4"/>
          <p:cNvSpPr txBox="1">
            <a:spLocks/>
          </p:cNvSpPr>
          <p:nvPr/>
        </p:nvSpPr>
        <p:spPr>
          <a:xfrm>
            <a:off x="466725" y="3095120"/>
            <a:ext cx="3741738" cy="895630"/>
          </a:xfrm>
          <a:prstGeom prst="rect">
            <a:avLst/>
          </a:prstGeom>
        </p:spPr>
        <p:txBody>
          <a:bodyPr lIns="0" tIns="228600" rIns="0" bIns="0">
            <a:spAutoFit/>
          </a:bodyPr>
          <a:lstStyle>
            <a:lvl1pPr marL="0" indent="0" algn="l" defTabSz="914400" rtl="0" eaLnBrk="1" latinLnBrk="0" hangingPunct="1">
              <a:lnSpc>
                <a:spcPct val="90000"/>
              </a:lnSpc>
              <a:spcBef>
                <a:spcPts val="1000"/>
              </a:spcBef>
              <a:buFont typeface="Arial"/>
              <a:buNone/>
              <a:defRPr sz="1600" b="1" kern="1200">
                <a:solidFill>
                  <a:schemeClr val="accent1"/>
                </a:solidFill>
                <a:latin typeface="Roboto Slab" charset="0"/>
                <a:ea typeface="Roboto Slab" charset="0"/>
                <a:cs typeface="Roboto Slab"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Number of points gained from</a:t>
            </a:r>
            <a:br>
              <a:rPr lang="en-US" dirty="0"/>
            </a:br>
            <a:r>
              <a:rPr lang="en-US" dirty="0"/>
              <a:t>PSAT/NMSQT</a:t>
            </a:r>
            <a:r>
              <a:rPr lang="en-US" baseline="30000" dirty="0"/>
              <a:t>®</a:t>
            </a:r>
            <a:r>
              <a:rPr lang="en-US" dirty="0"/>
              <a:t> to SAT correlated</a:t>
            </a:r>
            <a:br>
              <a:rPr lang="en-US" dirty="0"/>
            </a:br>
            <a:r>
              <a:rPr lang="en-US" dirty="0"/>
              <a:t>to hours spent practicing</a:t>
            </a:r>
          </a:p>
        </p:txBody>
      </p:sp>
      <p:sp>
        <p:nvSpPr>
          <p:cNvPr id="14" name="TextBox 13"/>
          <p:cNvSpPr txBox="1"/>
          <p:nvPr/>
        </p:nvSpPr>
        <p:spPr>
          <a:xfrm>
            <a:off x="5301343" y="4843236"/>
            <a:ext cx="5072743" cy="307777"/>
          </a:xfrm>
          <a:prstGeom prst="rect">
            <a:avLst/>
          </a:prstGeom>
          <a:noFill/>
        </p:spPr>
        <p:txBody>
          <a:bodyPr wrap="square" rtlCol="0">
            <a:spAutoFit/>
          </a:bodyPr>
          <a:lstStyle/>
          <a:p>
            <a:pPr algn="ctr"/>
            <a:r>
              <a:rPr lang="en-US" sz="1400" dirty="0">
                <a:latin typeface="Roboto"/>
                <a:cs typeface="Roboto"/>
              </a:rPr>
              <a:t>Based on 250,000 students from the Class of 2017</a:t>
            </a:r>
          </a:p>
        </p:txBody>
      </p:sp>
      <p:sp>
        <p:nvSpPr>
          <p:cNvPr id="4" name="TextBox 3"/>
          <p:cNvSpPr txBox="1"/>
          <p:nvPr/>
        </p:nvSpPr>
        <p:spPr>
          <a:xfrm>
            <a:off x="5464629" y="5379000"/>
            <a:ext cx="4909457" cy="523220"/>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cs typeface="Roboto" panose="02000000000000000000" pitchFamily="2" charset="0"/>
              </a:rPr>
              <a:t>Practice advanced students regardless of gender, race, income, and high school GPA</a:t>
            </a:r>
          </a:p>
        </p:txBody>
      </p:sp>
    </p:spTree>
    <p:extLst>
      <p:ext uri="{BB962C8B-B14F-4D97-AF65-F5344CB8AC3E}">
        <p14:creationId xmlns:p14="http://schemas.microsoft.com/office/powerpoint/2010/main" val="2471525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lnSpc>
                <a:spcPct val="150000"/>
              </a:lnSpc>
              <a:spcBef>
                <a:spcPts val="1000"/>
              </a:spcBef>
              <a:buNone/>
            </a:pPr>
            <a:r>
              <a:rPr lang="en-US" sz="1800" dirty="0"/>
              <a:t>School districts, community groups, and college access organizations are enabling access.</a:t>
            </a:r>
            <a:endParaRPr lang="en-US" sz="2000" b="1" dirty="0">
              <a:solidFill>
                <a:schemeClr val="accent2"/>
              </a:solidFill>
            </a:endParaRPr>
          </a:p>
          <a:p>
            <a:pPr marL="0" indent="0">
              <a:lnSpc>
                <a:spcPct val="150000"/>
              </a:lnSpc>
              <a:buNone/>
            </a:pPr>
            <a:r>
              <a:rPr lang="en-US" sz="2000" b="1" dirty="0">
                <a:solidFill>
                  <a:srgbClr val="006298"/>
                </a:solidFill>
              </a:rPr>
              <a:t>Data shows that:</a:t>
            </a:r>
          </a:p>
          <a:p>
            <a:pPr>
              <a:lnSpc>
                <a:spcPct val="150000"/>
              </a:lnSpc>
            </a:pPr>
            <a:r>
              <a:rPr lang="en-US" sz="1800" dirty="0"/>
              <a:t>Approximately 28% of Official SAT Practice usage happens during school hours. </a:t>
            </a:r>
          </a:p>
          <a:p>
            <a:pPr>
              <a:lnSpc>
                <a:spcPct val="150000"/>
              </a:lnSpc>
            </a:pPr>
            <a:r>
              <a:rPr lang="en-US" sz="1800" dirty="0"/>
              <a:t>States that administer the SAT to all high school juniors have the highest percentage of students with linked accounts</a:t>
            </a:r>
          </a:p>
        </p:txBody>
      </p:sp>
      <p:sp>
        <p:nvSpPr>
          <p:cNvPr id="3" name="Slide Number Placeholder 2"/>
          <p:cNvSpPr>
            <a:spLocks noGrp="1"/>
          </p:cNvSpPr>
          <p:nvPr>
            <p:ph type="sldNum" sz="quarter" idx="12"/>
          </p:nvPr>
        </p:nvSpPr>
        <p:spPr/>
        <p:txBody>
          <a:bodyPr/>
          <a:lstStyle/>
          <a:p>
            <a:fld id="{017ED8CA-143E-8B40-B3C8-0174DDF149EE}" type="slidenum">
              <a:rPr lang="en-US" smtClean="0">
                <a:solidFill>
                  <a:srgbClr val="1E1E1E">
                    <a:tint val="75000"/>
                  </a:srgbClr>
                </a:solidFill>
              </a:rPr>
              <a:pPr/>
              <a:t>6</a:t>
            </a:fld>
            <a:endParaRPr lang="en-US" dirty="0">
              <a:solidFill>
                <a:srgbClr val="1E1E1E">
                  <a:tint val="75000"/>
                </a:srgbClr>
              </a:solidFill>
            </a:endParaRPr>
          </a:p>
        </p:txBody>
      </p:sp>
      <p:sp>
        <p:nvSpPr>
          <p:cNvPr id="4" name="Text Placeholder 3"/>
          <p:cNvSpPr>
            <a:spLocks noGrp="1"/>
          </p:cNvSpPr>
          <p:nvPr>
            <p:ph type="body" sz="quarter" idx="13"/>
          </p:nvPr>
        </p:nvSpPr>
        <p:spPr>
          <a:xfrm>
            <a:off x="466725" y="1770778"/>
            <a:ext cx="3741738" cy="1090042"/>
          </a:xfrm>
        </p:spPr>
        <p:txBody>
          <a:bodyPr/>
          <a:lstStyle/>
          <a:p>
            <a:pPr marL="0" lvl="1" indent="0">
              <a:lnSpc>
                <a:spcPct val="120000"/>
              </a:lnSpc>
              <a:spcBef>
                <a:spcPts val="1000"/>
              </a:spcBef>
              <a:buNone/>
            </a:pPr>
            <a:r>
              <a:rPr lang="en-US" sz="1600" b="1" dirty="0">
                <a:solidFill>
                  <a:srgbClr val="006298"/>
                </a:solidFill>
                <a:latin typeface="Verdana Regular"/>
                <a:ea typeface="Verdana Bold" charset="0"/>
                <a:cs typeface="Arial"/>
              </a:rPr>
              <a:t>School and nonprofit educators are leveraging the availability of free, world-class practice resources for all</a:t>
            </a:r>
          </a:p>
        </p:txBody>
      </p:sp>
      <p:sp>
        <p:nvSpPr>
          <p:cNvPr id="6" name="Title 5"/>
          <p:cNvSpPr>
            <a:spLocks noGrp="1"/>
          </p:cNvSpPr>
          <p:nvPr>
            <p:ph type="title"/>
          </p:nvPr>
        </p:nvSpPr>
        <p:spPr>
          <a:xfrm>
            <a:off x="466726" y="555809"/>
            <a:ext cx="3741737" cy="1135696"/>
          </a:xfrm>
        </p:spPr>
        <p:txBody>
          <a:bodyPr/>
          <a:lstStyle/>
          <a:p>
            <a:r>
              <a:rPr lang="en-US" sz="3600" dirty="0">
                <a:latin typeface="Roboto Slab"/>
              </a:rPr>
              <a:t>Educators Drive Results</a:t>
            </a:r>
          </a:p>
        </p:txBody>
      </p:sp>
    </p:spTree>
    <p:extLst>
      <p:ext uri="{BB962C8B-B14F-4D97-AF65-F5344CB8AC3E}">
        <p14:creationId xmlns:p14="http://schemas.microsoft.com/office/powerpoint/2010/main" val="2570425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
        <p:nvSpPr>
          <p:cNvPr id="5" name="Text Placeholder 4"/>
          <p:cNvSpPr>
            <a:spLocks noGrp="1"/>
          </p:cNvSpPr>
          <p:nvPr>
            <p:ph type="body" sz="quarter" idx="13"/>
          </p:nvPr>
        </p:nvSpPr>
        <p:spPr>
          <a:xfrm>
            <a:off x="466725" y="1797958"/>
            <a:ext cx="3741738" cy="784830"/>
          </a:xfrm>
        </p:spPr>
        <p:txBody>
          <a:bodyPr/>
          <a:lstStyle/>
          <a:p>
            <a:r>
              <a:rPr lang="en-US" dirty="0"/>
              <a:t>Recently Added Features and Resources</a:t>
            </a:r>
          </a:p>
        </p:txBody>
      </p:sp>
      <p:sp>
        <p:nvSpPr>
          <p:cNvPr id="6" name="Title 5"/>
          <p:cNvSpPr>
            <a:spLocks noGrp="1"/>
          </p:cNvSpPr>
          <p:nvPr>
            <p:ph type="title"/>
          </p:nvPr>
        </p:nvSpPr>
        <p:spPr>
          <a:xfrm>
            <a:off x="478503" y="551631"/>
            <a:ext cx="3692013" cy="826793"/>
          </a:xfrm>
        </p:spPr>
        <p:txBody>
          <a:bodyPr/>
          <a:lstStyle/>
          <a:p>
            <a:r>
              <a:rPr lang="en-US" sz="3600" dirty="0">
                <a:latin typeface="Roboto Slab" pitchFamily="2" charset="0"/>
                <a:ea typeface="Roboto Slab" pitchFamily="2" charset="0"/>
              </a:rPr>
              <a:t>Upgrades</a:t>
            </a:r>
          </a:p>
        </p:txBody>
      </p:sp>
      <p:graphicFrame>
        <p:nvGraphicFramePr>
          <p:cNvPr id="8" name="Content Placeholder 4"/>
          <p:cNvGraphicFramePr>
            <a:graphicFrameLocks/>
          </p:cNvGraphicFramePr>
          <p:nvPr>
            <p:extLst>
              <p:ext uri="{D42A27DB-BD31-4B8C-83A1-F6EECF244321}">
                <p14:modId xmlns:p14="http://schemas.microsoft.com/office/powerpoint/2010/main" val="3333093421"/>
              </p:ext>
            </p:extLst>
          </p:nvPr>
        </p:nvGraphicFramePr>
        <p:xfrm>
          <a:off x="4572000" y="864358"/>
          <a:ext cx="7436268" cy="4778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36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1D9173AE-8D19-4C8C-A468-73DA294EB06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4710389E-4C00-4679-BB54-0CC1C2BD336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A6620F48-0D1A-4E2C-9556-6E9D8B5D9C6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533D00DE-4D4E-4EDA-88ED-AE19068774B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6DF6B79-E5A3-4611-B42B-95E697B4A78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77E319E4-489D-4413-8945-6077AAB7A6D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8261FE9C-0652-492E-88AB-D9AA3FF27B9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298951D1-B837-451D-AEAD-C5DE9AA91F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29383" y="1208920"/>
            <a:ext cx="7303830" cy="426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
        <p:nvSpPr>
          <p:cNvPr id="7" name="Text Placeholder 6"/>
          <p:cNvSpPr>
            <a:spLocks noGrp="1"/>
          </p:cNvSpPr>
          <p:nvPr>
            <p:ph type="body" sz="quarter" idx="13"/>
          </p:nvPr>
        </p:nvSpPr>
        <p:spPr>
          <a:xfrm>
            <a:off x="466725" y="1797958"/>
            <a:ext cx="3741738" cy="507831"/>
          </a:xfrm>
        </p:spPr>
        <p:txBody>
          <a:bodyPr/>
          <a:lstStyle/>
          <a:p>
            <a:r>
              <a:rPr lang="en-US" dirty="0"/>
              <a:t>Virtual. Reliable.  Instant.</a:t>
            </a:r>
          </a:p>
        </p:txBody>
      </p:sp>
      <p:sp>
        <p:nvSpPr>
          <p:cNvPr id="6" name="Title 5"/>
          <p:cNvSpPr>
            <a:spLocks noGrp="1"/>
          </p:cNvSpPr>
          <p:nvPr>
            <p:ph type="title"/>
          </p:nvPr>
        </p:nvSpPr>
        <p:spPr/>
        <p:txBody>
          <a:bodyPr/>
          <a:lstStyle/>
          <a:p>
            <a:r>
              <a:rPr lang="en-US" dirty="0">
                <a:latin typeface="Roboto Slab" pitchFamily="2" charset="0"/>
                <a:ea typeface="Roboto Slab" pitchFamily="2" charset="0"/>
              </a:rPr>
              <a:t>Essay Feedback</a:t>
            </a:r>
          </a:p>
        </p:txBody>
      </p:sp>
    </p:spTree>
    <p:extLst>
      <p:ext uri="{BB962C8B-B14F-4D97-AF65-F5344CB8AC3E}">
        <p14:creationId xmlns:p14="http://schemas.microsoft.com/office/powerpoint/2010/main" val="175188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Seven ways to get students practicing</a:t>
            </a:r>
          </a:p>
          <a:p>
            <a:pPr marL="0" indent="0">
              <a:buNone/>
            </a:pPr>
            <a:endParaRPr lang="en-US" dirty="0"/>
          </a:p>
          <a:p>
            <a:r>
              <a:rPr lang="en-US" dirty="0"/>
              <a:t>Videos, Posts, and Tweets</a:t>
            </a:r>
          </a:p>
          <a:p>
            <a:pPr marL="0" indent="0">
              <a:buNone/>
            </a:pPr>
            <a:endParaRPr lang="en-US" dirty="0"/>
          </a:p>
          <a:p>
            <a:r>
              <a:rPr lang="en-US" dirty="0"/>
              <a:t>Downloads</a:t>
            </a:r>
          </a:p>
          <a:p>
            <a:pPr lvl="1"/>
            <a:r>
              <a:rPr lang="en-US" dirty="0"/>
              <a:t>Linking accounts</a:t>
            </a:r>
          </a:p>
          <a:p>
            <a:pPr lvl="1"/>
            <a:r>
              <a:rPr lang="en-US" dirty="0"/>
              <a:t>Resources for parents, students</a:t>
            </a:r>
          </a:p>
          <a:p>
            <a:pPr lvl="1"/>
            <a:r>
              <a:rPr lang="en-US" dirty="0"/>
              <a:t>Coaching/mentoring guide</a:t>
            </a:r>
          </a:p>
          <a:p>
            <a:pPr lvl="1"/>
            <a:endParaRPr lang="en-US" dirty="0"/>
          </a:p>
          <a:p>
            <a:pPr lvl="1"/>
            <a:endParaRPr lang="en-US" dirty="0"/>
          </a:p>
          <a:p>
            <a:pPr lvl="1"/>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t>9</a:t>
            </a:fld>
            <a:endParaRPr lang="en-US" dirty="0"/>
          </a:p>
        </p:txBody>
      </p:sp>
      <p:sp>
        <p:nvSpPr>
          <p:cNvPr id="9" name="Text Placeholder 8"/>
          <p:cNvSpPr>
            <a:spLocks noGrp="1"/>
          </p:cNvSpPr>
          <p:nvPr>
            <p:ph type="body" sz="quarter" idx="13"/>
          </p:nvPr>
        </p:nvSpPr>
        <p:spPr>
          <a:xfrm>
            <a:off x="478503" y="1392072"/>
            <a:ext cx="3741738" cy="1066959"/>
          </a:xfrm>
        </p:spPr>
        <p:txBody>
          <a:bodyPr/>
          <a:lstStyle/>
          <a:p>
            <a:r>
              <a:rPr lang="en-US" dirty="0"/>
              <a:t>satpractice.org/k12</a:t>
            </a:r>
          </a:p>
        </p:txBody>
      </p:sp>
      <p:sp>
        <p:nvSpPr>
          <p:cNvPr id="7" name="Title 6"/>
          <p:cNvSpPr>
            <a:spLocks noGrp="1"/>
          </p:cNvSpPr>
          <p:nvPr>
            <p:ph type="title"/>
          </p:nvPr>
        </p:nvSpPr>
        <p:spPr>
          <a:xfrm>
            <a:off x="478503" y="551631"/>
            <a:ext cx="3692013" cy="840441"/>
          </a:xfrm>
        </p:spPr>
        <p:txBody>
          <a:bodyPr/>
          <a:lstStyle/>
          <a:p>
            <a:r>
              <a:rPr lang="en-US" dirty="0">
                <a:latin typeface="Roboto Slab" pitchFamily="2" charset="0"/>
                <a:ea typeface="Roboto Slab" pitchFamily="2" charset="0"/>
              </a:rPr>
              <a:t>Resources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2058421"/>
            <a:ext cx="2749919" cy="355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627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itle Slide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ivider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CB Theme 1">
      <a:dk1>
        <a:srgbClr val="1E1E1E"/>
      </a:dk1>
      <a:lt1>
        <a:srgbClr val="FFFFFF"/>
      </a:lt1>
      <a:dk2>
        <a:srgbClr val="44546A"/>
      </a:dk2>
      <a:lt2>
        <a:srgbClr val="E7E6E6"/>
      </a:lt2>
      <a:accent1>
        <a:srgbClr val="006298"/>
      </a:accent1>
      <a:accent2>
        <a:srgbClr val="0077C8"/>
      </a:accent2>
      <a:accent3>
        <a:srgbClr val="FEDB00"/>
      </a:accent3>
      <a:accent4>
        <a:srgbClr val="E57200"/>
      </a:accent4>
      <a:accent5>
        <a:srgbClr val="009CDE"/>
      </a:accent5>
      <a:accent6>
        <a:srgbClr val="3A913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TotalTime>
  <Words>428</Words>
  <Application>Microsoft Office PowerPoint</Application>
  <PresentationFormat>Widescreen</PresentationFormat>
  <Paragraphs>65</Paragraphs>
  <Slides>12</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vt:i4>
      </vt:variant>
    </vt:vector>
  </HeadingPairs>
  <TitlesOfParts>
    <vt:vector size="24" baseType="lpstr">
      <vt:lpstr>Arial</vt:lpstr>
      <vt:lpstr>Calibri</vt:lpstr>
      <vt:lpstr>Roboto</vt:lpstr>
      <vt:lpstr>Roboto Slab</vt:lpstr>
      <vt:lpstr>Serifa Std 45 Light</vt:lpstr>
      <vt:lpstr>Verdana</vt:lpstr>
      <vt:lpstr>Verdana Bold</vt:lpstr>
      <vt:lpstr>Verdana Regular</vt:lpstr>
      <vt:lpstr>Title Slides</vt:lpstr>
      <vt:lpstr>Custom Design</vt:lpstr>
      <vt:lpstr>Section Dividers</vt:lpstr>
      <vt:lpstr>1_Content Slides</vt:lpstr>
      <vt:lpstr>Assessment Without Opportunity Is Dead</vt:lpstr>
      <vt:lpstr>Students Answer the Call</vt:lpstr>
      <vt:lpstr>PowerPoint Presentation</vt:lpstr>
      <vt:lpstr>Usage Is Consistent Across Demographics</vt:lpstr>
      <vt:lpstr>PowerPoint Presentation</vt:lpstr>
      <vt:lpstr>Educators Drive Results</vt:lpstr>
      <vt:lpstr>Upgrades</vt:lpstr>
      <vt:lpstr>Essay Feedback</vt:lpstr>
      <vt:lpstr>Resources</vt:lpstr>
      <vt:lpstr>Big Future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Lemon-Strauss, Aaron</cp:lastModifiedBy>
  <cp:revision>150</cp:revision>
  <dcterms:created xsi:type="dcterms:W3CDTF">2016-08-22T23:40:38Z</dcterms:created>
  <dcterms:modified xsi:type="dcterms:W3CDTF">2018-03-12T16:57:16Z</dcterms:modified>
</cp:coreProperties>
</file>