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handoutMasterIdLst>
    <p:handoutMasterId r:id="rId16"/>
  </p:handoutMasterIdLst>
  <p:sldIdLst>
    <p:sldId id="275" r:id="rId2"/>
    <p:sldId id="293" r:id="rId3"/>
    <p:sldId id="294" r:id="rId4"/>
    <p:sldId id="299" r:id="rId5"/>
    <p:sldId id="305" r:id="rId6"/>
    <p:sldId id="289" r:id="rId7"/>
    <p:sldId id="304" r:id="rId8"/>
    <p:sldId id="306" r:id="rId9"/>
    <p:sldId id="307" r:id="rId10"/>
    <p:sldId id="308" r:id="rId11"/>
    <p:sldId id="309" r:id="rId12"/>
    <p:sldId id="310" r:id="rId13"/>
    <p:sldId id="311" r:id="rId14"/>
    <p:sldId id="279" r:id="rId1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7E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7" autoAdjust="0"/>
    <p:restoredTop sz="88936" autoAdjust="0"/>
  </p:normalViewPr>
  <p:slideViewPr>
    <p:cSldViewPr snapToGrid="0" snapToObjects="1">
      <p:cViewPr varScale="1">
        <p:scale>
          <a:sx n="70" d="100"/>
          <a:sy n="70" d="100"/>
        </p:scale>
        <p:origin x="1172"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a:lstStyle/>
          <a:p>
            <a:pPr lvl="0"/>
            <a:endParaRPr lang="en-US" dirty="0"/>
          </a:p>
        </c:rich>
      </c:tx>
      <c:overlay val="1"/>
    </c:title>
    <c:autoTitleDeleted val="0"/>
    <c:plotArea>
      <c:layout>
        <c:manualLayout>
          <c:layoutTarget val="inner"/>
          <c:xMode val="edge"/>
          <c:yMode val="edge"/>
          <c:x val="0.15301144648585793"/>
          <c:y val="3.6530000000000319E-2"/>
          <c:w val="0.79808818168562257"/>
          <c:h val="0.83718500000000062"/>
        </c:manualLayout>
      </c:layout>
      <c:scatterChart>
        <c:scatterStyle val="lineMarker"/>
        <c:varyColors val="0"/>
        <c:ser>
          <c:idx val="0"/>
          <c:order val="0"/>
          <c:tx>
            <c:strRef>
              <c:f>Sheet1!$A$2</c:f>
              <c:strCache>
                <c:ptCount val="1"/>
                <c:pt idx="0">
                  <c:v>FTE Count</c:v>
                </c:pt>
              </c:strCache>
            </c:strRef>
          </c:tx>
          <c:spPr>
            <a:ln w="12700" cap="flat">
              <a:noFill/>
              <a:miter lim="400000"/>
            </a:ln>
            <a:effectLst/>
          </c:spPr>
          <c:marker>
            <c:symbol val="diamond"/>
            <c:size val="6"/>
            <c:spPr>
              <a:solidFill>
                <a:srgbClr val="4F81BD"/>
              </a:solidFill>
              <a:ln w="9525" cap="flat">
                <a:solidFill>
                  <a:srgbClr val="4A7EBB"/>
                </a:solidFill>
                <a:prstDash val="solid"/>
                <a:bevel/>
              </a:ln>
              <a:effectLst/>
            </c:spPr>
          </c:marker>
          <c:xVal>
            <c:numRef>
              <c:f>Sheet1!$B$2:$LQ$2</c:f>
              <c:numCache>
                <c:formatCode>General</c:formatCode>
                <c:ptCount val="328"/>
                <c:pt idx="0">
                  <c:v>-4.9546809416631532E-2</c:v>
                </c:pt>
                <c:pt idx="1">
                  <c:v>-1.3325774358437681E-2</c:v>
                </c:pt>
                <c:pt idx="2">
                  <c:v>-0.10828613250175226</c:v>
                </c:pt>
                <c:pt idx="3">
                  <c:v>-5.6761510106729113E-2</c:v>
                </c:pt>
                <c:pt idx="4">
                  <c:v>3.7866736289891692E-2</c:v>
                </c:pt>
                <c:pt idx="5">
                  <c:v>-7.8146594411742792E-2</c:v>
                </c:pt>
                <c:pt idx="6">
                  <c:v>-8.5276579101378563E-2</c:v>
                </c:pt>
                <c:pt idx="7">
                  <c:v>8.6102211442810953E-2</c:v>
                </c:pt>
                <c:pt idx="8">
                  <c:v>0.1210412969428431</c:v>
                </c:pt>
                <c:pt idx="9">
                  <c:v>-0.18017220290863717</c:v>
                </c:pt>
                <c:pt idx="10">
                  <c:v>0.1967285733395612</c:v>
                </c:pt>
                <c:pt idx="11">
                  <c:v>5.9018572591425934E-2</c:v>
                </c:pt>
                <c:pt idx="12">
                  <c:v>-0.10545472383008116</c:v>
                </c:pt>
                <c:pt idx="13">
                  <c:v>-2.7264180507678211E-2</c:v>
                </c:pt>
                <c:pt idx="14">
                  <c:v>9.4889864797758267E-2</c:v>
                </c:pt>
                <c:pt idx="15">
                  <c:v>-0.12083121001075818</c:v>
                </c:pt>
                <c:pt idx="16">
                  <c:v>-4.7256039746653114E-2</c:v>
                </c:pt>
                <c:pt idx="17">
                  <c:v>8.5952599727511791E-2</c:v>
                </c:pt>
                <c:pt idx="18">
                  <c:v>7.9715060148906364E-2</c:v>
                </c:pt>
                <c:pt idx="19">
                  <c:v>7.5271415604776321E-2</c:v>
                </c:pt>
                <c:pt idx="20">
                  <c:v>3.2919126187332032E-2</c:v>
                </c:pt>
                <c:pt idx="21">
                  <c:v>9.0335340595223995E-2</c:v>
                </c:pt>
                <c:pt idx="22">
                  <c:v>3.8402161327672851E-2</c:v>
                </c:pt>
                <c:pt idx="23">
                  <c:v>-0.1539121884218643</c:v>
                </c:pt>
                <c:pt idx="24">
                  <c:v>-3.3676703645007804E-3</c:v>
                </c:pt>
                <c:pt idx="25">
                  <c:v>-7.5162005257264033E-2</c:v>
                </c:pt>
                <c:pt idx="26">
                  <c:v>0.16285002029103141</c:v>
                </c:pt>
                <c:pt idx="27">
                  <c:v>-0.22948525737131809</c:v>
                </c:pt>
                <c:pt idx="28">
                  <c:v>5.2234571739468522E-2</c:v>
                </c:pt>
                <c:pt idx="29">
                  <c:v>1.6323107197006734E-2</c:v>
                </c:pt>
                <c:pt idx="30">
                  <c:v>-0.15237470550439094</c:v>
                </c:pt>
                <c:pt idx="31">
                  <c:v>8.167506297229675E-2</c:v>
                </c:pt>
                <c:pt idx="32">
                  <c:v>-7.4274694421599868E-2</c:v>
                </c:pt>
                <c:pt idx="33">
                  <c:v>-7.3946681403282519E-2</c:v>
                </c:pt>
                <c:pt idx="34">
                  <c:v>0.29658786211248778</c:v>
                </c:pt>
                <c:pt idx="35">
                  <c:v>-4.0378920921417544E-4</c:v>
                </c:pt>
                <c:pt idx="36">
                  <c:v>4.9910867376099004E-2</c:v>
                </c:pt>
                <c:pt idx="37">
                  <c:v>-0.20187131928009261</c:v>
                </c:pt>
                <c:pt idx="38">
                  <c:v>4.4986821000104565E-2</c:v>
                </c:pt>
                <c:pt idx="39">
                  <c:v>0.17444187836797867</c:v>
                </c:pt>
                <c:pt idx="40">
                  <c:v>-0.23613830496804869</c:v>
                </c:pt>
                <c:pt idx="41">
                  <c:v>-8.4057971014495483E-2</c:v>
                </c:pt>
                <c:pt idx="42">
                  <c:v>-0.19790012512208058</c:v>
                </c:pt>
                <c:pt idx="43">
                  <c:v>-5.9886706548786736E-2</c:v>
                </c:pt>
                <c:pt idx="44">
                  <c:v>7.2861154446177884E-2</c:v>
                </c:pt>
                <c:pt idx="45">
                  <c:v>5.4837532753264834E-2</c:v>
                </c:pt>
                <c:pt idx="46">
                  <c:v>6.1890637985733347E-2</c:v>
                </c:pt>
                <c:pt idx="47">
                  <c:v>-1.178155563621449E-2</c:v>
                </c:pt>
                <c:pt idx="48">
                  <c:v>-0.24503978417512401</c:v>
                </c:pt>
                <c:pt idx="49">
                  <c:v>4.9193106644756533E-2</c:v>
                </c:pt>
                <c:pt idx="50">
                  <c:v>3.4034475682331616E-2</c:v>
                </c:pt>
                <c:pt idx="51">
                  <c:v>-7.2356883128150556E-2</c:v>
                </c:pt>
                <c:pt idx="52">
                  <c:v>-0.11877603332265528</c:v>
                </c:pt>
                <c:pt idx="53">
                  <c:v>6.0945404031137934E-2</c:v>
                </c:pt>
                <c:pt idx="54">
                  <c:v>-8.9245286827920559E-2</c:v>
                </c:pt>
                <c:pt idx="55">
                  <c:v>0.13915636351655239</c:v>
                </c:pt>
                <c:pt idx="56">
                  <c:v>-1.9346349347215644E-2</c:v>
                </c:pt>
                <c:pt idx="57">
                  <c:v>0.14620405625922794</c:v>
                </c:pt>
                <c:pt idx="58">
                  <c:v>-2.8010760453527891E-2</c:v>
                </c:pt>
                <c:pt idx="59">
                  <c:v>6.1451900765486872E-2</c:v>
                </c:pt>
                <c:pt idx="60">
                  <c:v>1.1135676388746841E-2</c:v>
                </c:pt>
                <c:pt idx="61">
                  <c:v>-0.10029434963359522</c:v>
                </c:pt>
                <c:pt idx="62">
                  <c:v>-0.15144225389935079</c:v>
                </c:pt>
                <c:pt idx="63">
                  <c:v>4.441649698566915E-2</c:v>
                </c:pt>
                <c:pt idx="64">
                  <c:v>-2.5128009208724471E-2</c:v>
                </c:pt>
                <c:pt idx="65">
                  <c:v>0.20066681423274838</c:v>
                </c:pt>
                <c:pt idx="66">
                  <c:v>2.0936030050422601E-2</c:v>
                </c:pt>
                <c:pt idx="67">
                  <c:v>-8.3697705802970548E-2</c:v>
                </c:pt>
                <c:pt idx="68">
                  <c:v>-0.21762017336485417</c:v>
                </c:pt>
                <c:pt idx="69">
                  <c:v>-6.151049162942312E-3</c:v>
                </c:pt>
                <c:pt idx="70">
                  <c:v>-7.4177247245979822E-2</c:v>
                </c:pt>
                <c:pt idx="71">
                  <c:v>0.24736589433256997</c:v>
                </c:pt>
                <c:pt idx="72">
                  <c:v>-9.5385653801312989E-2</c:v>
                </c:pt>
                <c:pt idx="73">
                  <c:v>4.1593758528245713E-2</c:v>
                </c:pt>
                <c:pt idx="74">
                  <c:v>-1.010216405000498E-2</c:v>
                </c:pt>
                <c:pt idx="75">
                  <c:v>-4.4916582494514433E-2</c:v>
                </c:pt>
                <c:pt idx="76">
                  <c:v>-6.2906804733727922E-2</c:v>
                </c:pt>
                <c:pt idx="77">
                  <c:v>-0.21647819063004894</c:v>
                </c:pt>
                <c:pt idx="78">
                  <c:v>-0.1299181008072684</c:v>
                </c:pt>
                <c:pt idx="79">
                  <c:v>-2.8398566193373078E-2</c:v>
                </c:pt>
                <c:pt idx="80">
                  <c:v>-6.7277605753942912E-2</c:v>
                </c:pt>
                <c:pt idx="81">
                  <c:v>0.11514148641087622</c:v>
                </c:pt>
                <c:pt idx="82">
                  <c:v>0.24390429904609875</c:v>
                </c:pt>
                <c:pt idx="83">
                  <c:v>-2.7345389635350652E-2</c:v>
                </c:pt>
                <c:pt idx="84">
                  <c:v>6.8489248512191028E-2</c:v>
                </c:pt>
                <c:pt idx="85">
                  <c:v>-6.7988075890085584E-2</c:v>
                </c:pt>
                <c:pt idx="86">
                  <c:v>5.3336248801574414E-2</c:v>
                </c:pt>
                <c:pt idx="87">
                  <c:v>-8.7107892397053244E-2</c:v>
                </c:pt>
                <c:pt idx="88">
                  <c:v>-6.8110951753292516E-3</c:v>
                </c:pt>
                <c:pt idx="89">
                  <c:v>7.2540732077306894E-2</c:v>
                </c:pt>
                <c:pt idx="90">
                  <c:v>7.4026854658640631E-2</c:v>
                </c:pt>
                <c:pt idx="91">
                  <c:v>0.26930914498816483</c:v>
                </c:pt>
                <c:pt idx="92">
                  <c:v>6.3590731337187137E-2</c:v>
                </c:pt>
                <c:pt idx="93">
                  <c:v>-0.19701792184898734</c:v>
                </c:pt>
                <c:pt idx="94">
                  <c:v>-0.14972531402901371</c:v>
                </c:pt>
                <c:pt idx="95">
                  <c:v>6.7941228536024079E-2</c:v>
                </c:pt>
                <c:pt idx="96">
                  <c:v>6.8290219404073829E-2</c:v>
                </c:pt>
                <c:pt idx="97">
                  <c:v>-8.9813285835327633E-2</c:v>
                </c:pt>
                <c:pt idx="98">
                  <c:v>-0.14343097975961289</c:v>
                </c:pt>
                <c:pt idx="99">
                  <c:v>-0.13413354802507987</c:v>
                </c:pt>
                <c:pt idx="100">
                  <c:v>-7.3680830346599321E-2</c:v>
                </c:pt>
                <c:pt idx="101">
                  <c:v>5.53425848179456E-2</c:v>
                </c:pt>
                <c:pt idx="102">
                  <c:v>-6.3575069889820701E-2</c:v>
                </c:pt>
                <c:pt idx="104">
                  <c:v>-7.2037110026378137E-2</c:v>
                </c:pt>
                <c:pt idx="105">
                  <c:v>-9.6277292227769748E-2</c:v>
                </c:pt>
                <c:pt idx="106">
                  <c:v>-0.11912393162393392</c:v>
                </c:pt>
                <c:pt idx="107">
                  <c:v>-0.1233686657486153</c:v>
                </c:pt>
                <c:pt idx="108">
                  <c:v>-2.0319858712716011E-2</c:v>
                </c:pt>
                <c:pt idx="109">
                  <c:v>-0.21920065925010301</c:v>
                </c:pt>
                <c:pt idx="110">
                  <c:v>-0.17451345818948857</c:v>
                </c:pt>
                <c:pt idx="111">
                  <c:v>1.3940628637951454E-2</c:v>
                </c:pt>
                <c:pt idx="112">
                  <c:v>-4.3372306344295022E-2</c:v>
                </c:pt>
                <c:pt idx="113">
                  <c:v>-4.1614894959188929E-2</c:v>
                </c:pt>
                <c:pt idx="114">
                  <c:v>-0.1154763439474038</c:v>
                </c:pt>
                <c:pt idx="115">
                  <c:v>-0.20851906032183495</c:v>
                </c:pt>
                <c:pt idx="116">
                  <c:v>8.9879688605803365E-2</c:v>
                </c:pt>
                <c:pt idx="117">
                  <c:v>-0.41819623147752921</c:v>
                </c:pt>
                <c:pt idx="118">
                  <c:v>3.5210868949901011E-2</c:v>
                </c:pt>
                <c:pt idx="119">
                  <c:v>-0.13722935044105891</c:v>
                </c:pt>
                <c:pt idx="120">
                  <c:v>5.188034429768737E-2</c:v>
                </c:pt>
                <c:pt idx="121">
                  <c:v>-1.6534928434095361E-2</c:v>
                </c:pt>
                <c:pt idx="122">
                  <c:v>2.4029242569511809E-2</c:v>
                </c:pt>
                <c:pt idx="123">
                  <c:v>-1.9966317807349962E-2</c:v>
                </c:pt>
                <c:pt idx="124">
                  <c:v>-9.1895725430358247E-2</c:v>
                </c:pt>
                <c:pt idx="125">
                  <c:v>-6.3797019383343617E-2</c:v>
                </c:pt>
                <c:pt idx="126">
                  <c:v>-0.11145148356054499</c:v>
                </c:pt>
                <c:pt idx="127">
                  <c:v>7.0370884845119136E-2</c:v>
                </c:pt>
                <c:pt idx="128">
                  <c:v>-0.25534188034188032</c:v>
                </c:pt>
                <c:pt idx="129">
                  <c:v>-0.41822482541112871</c:v>
                </c:pt>
                <c:pt idx="130">
                  <c:v>9.5808797261947229E-2</c:v>
                </c:pt>
                <c:pt idx="131">
                  <c:v>-5.127310581549116E-2</c:v>
                </c:pt>
                <c:pt idx="132">
                  <c:v>-4.0202489842919943E-2</c:v>
                </c:pt>
                <c:pt idx="133">
                  <c:v>-0.17746122839379674</c:v>
                </c:pt>
                <c:pt idx="134">
                  <c:v>-6.4631449666867555E-2</c:v>
                </c:pt>
                <c:pt idx="135">
                  <c:v>-0.14447484740054711</c:v>
                </c:pt>
                <c:pt idx="136">
                  <c:v>-4.4006578383307814E-2</c:v>
                </c:pt>
                <c:pt idx="137">
                  <c:v>6.9833481435693914E-2</c:v>
                </c:pt>
                <c:pt idx="138">
                  <c:v>0.34255214467818634</c:v>
                </c:pt>
                <c:pt idx="139">
                  <c:v>-0.13662108025970418</c:v>
                </c:pt>
                <c:pt idx="140">
                  <c:v>-0.12917097076416717</c:v>
                </c:pt>
                <c:pt idx="141">
                  <c:v>0.1060513854287507</c:v>
                </c:pt>
                <c:pt idx="142">
                  <c:v>0.13198455859562144</c:v>
                </c:pt>
                <c:pt idx="143">
                  <c:v>-2.1285653469562274E-3</c:v>
                </c:pt>
                <c:pt idx="144">
                  <c:v>-7.9781630112059992E-2</c:v>
                </c:pt>
                <c:pt idx="145">
                  <c:v>-0.25230864782701695</c:v>
                </c:pt>
                <c:pt idx="146">
                  <c:v>-0.26719121001908819</c:v>
                </c:pt>
                <c:pt idx="147">
                  <c:v>0.12559178502367147</c:v>
                </c:pt>
                <c:pt idx="148">
                  <c:v>4.6064265689023103E-2</c:v>
                </c:pt>
                <c:pt idx="149">
                  <c:v>-0.10365973683812052</c:v>
                </c:pt>
                <c:pt idx="150">
                  <c:v>-0.18781488599179824</c:v>
                </c:pt>
                <c:pt idx="151">
                  <c:v>0.29599115469486942</c:v>
                </c:pt>
                <c:pt idx="152">
                  <c:v>0.16952244085784277</c:v>
                </c:pt>
                <c:pt idx="153">
                  <c:v>-1.0179645714953271E-2</c:v>
                </c:pt>
                <c:pt idx="154">
                  <c:v>0.10418225055543964</c:v>
                </c:pt>
                <c:pt idx="155">
                  <c:v>3.5429292115528407E-2</c:v>
                </c:pt>
                <c:pt idx="156">
                  <c:v>-0.16939241493252408</c:v>
                </c:pt>
                <c:pt idx="157">
                  <c:v>1.3506708461991861E-2</c:v>
                </c:pt>
                <c:pt idx="158">
                  <c:v>3.9564921821889885E-2</c:v>
                </c:pt>
                <c:pt idx="159">
                  <c:v>-0.10070617132330532</c:v>
                </c:pt>
                <c:pt idx="160">
                  <c:v>-0.13271634386032563</c:v>
                </c:pt>
                <c:pt idx="161">
                  <c:v>-0.11983720624918077</c:v>
                </c:pt>
                <c:pt idx="162">
                  <c:v>9.4682709101494525E-2</c:v>
                </c:pt>
                <c:pt idx="163">
                  <c:v>-5.2869486372607133E-2</c:v>
                </c:pt>
                <c:pt idx="164">
                  <c:v>-8.3290222452148208E-3</c:v>
                </c:pt>
                <c:pt idx="165">
                  <c:v>-5.0094145028293504E-3</c:v>
                </c:pt>
                <c:pt idx="166">
                  <c:v>-1.2417592341732577E-3</c:v>
                </c:pt>
                <c:pt idx="167">
                  <c:v>8.7605925745295743E-3</c:v>
                </c:pt>
                <c:pt idx="168">
                  <c:v>0.25074118248423299</c:v>
                </c:pt>
                <c:pt idx="169">
                  <c:v>0.40255090624300738</c:v>
                </c:pt>
                <c:pt idx="170">
                  <c:v>-7.9779272134224533E-2</c:v>
                </c:pt>
                <c:pt idx="171">
                  <c:v>1.5633407750872942E-2</c:v>
                </c:pt>
                <c:pt idx="172">
                  <c:v>-0.10546027587900662</c:v>
                </c:pt>
                <c:pt idx="173">
                  <c:v>-0.12930079554227841</c:v>
                </c:pt>
                <c:pt idx="174">
                  <c:v>1.6361356616409789E-3</c:v>
                </c:pt>
                <c:pt idx="175">
                  <c:v>4.0036139480999003E-2</c:v>
                </c:pt>
                <c:pt idx="176">
                  <c:v>-8.5244783272361457E-2</c:v>
                </c:pt>
                <c:pt idx="177">
                  <c:v>0.11199270796373768</c:v>
                </c:pt>
                <c:pt idx="178">
                  <c:v>-5.3708807585225123E-2</c:v>
                </c:pt>
                <c:pt idx="179">
                  <c:v>-6.3422868743055846E-2</c:v>
                </c:pt>
                <c:pt idx="180">
                  <c:v>-2.6180383374656811E-2</c:v>
                </c:pt>
                <c:pt idx="181">
                  <c:v>-0.26889430661121477</c:v>
                </c:pt>
                <c:pt idx="182">
                  <c:v>-2.9565612917898682E-2</c:v>
                </c:pt>
                <c:pt idx="183">
                  <c:v>-5.3237406480055274E-2</c:v>
                </c:pt>
                <c:pt idx="184">
                  <c:v>-1.9792196058501361E-2</c:v>
                </c:pt>
                <c:pt idx="185">
                  <c:v>3.4375471983084202E-2</c:v>
                </c:pt>
                <c:pt idx="186">
                  <c:v>8.855015639455828E-2</c:v>
                </c:pt>
                <c:pt idx="187">
                  <c:v>-9.5831739388075224E-2</c:v>
                </c:pt>
                <c:pt idx="188">
                  <c:v>-0.17433877230098319</c:v>
                </c:pt>
                <c:pt idx="189">
                  <c:v>-3.5513696815556592E-2</c:v>
                </c:pt>
                <c:pt idx="190">
                  <c:v>-3.335769937064318E-2</c:v>
                </c:pt>
                <c:pt idx="191">
                  <c:v>-0.32207237281347217</c:v>
                </c:pt>
                <c:pt idx="192">
                  <c:v>1.7293255630304585E-3</c:v>
                </c:pt>
                <c:pt idx="193">
                  <c:v>-2.6085745418200613E-2</c:v>
                </c:pt>
                <c:pt idx="194">
                  <c:v>2.0287038161845412E-2</c:v>
                </c:pt>
                <c:pt idx="195">
                  <c:v>7.6740875209041839E-2</c:v>
                </c:pt>
                <c:pt idx="196">
                  <c:v>0.20913978494623744</c:v>
                </c:pt>
                <c:pt idx="197">
                  <c:v>-0.15827665084595471</c:v>
                </c:pt>
                <c:pt idx="198">
                  <c:v>-0.1318208934273784</c:v>
                </c:pt>
                <c:pt idx="199">
                  <c:v>2.7704382965496092E-2</c:v>
                </c:pt>
                <c:pt idx="200">
                  <c:v>0.12898716802458088</c:v>
                </c:pt>
                <c:pt idx="201">
                  <c:v>0.11810273073477771</c:v>
                </c:pt>
                <c:pt idx="202">
                  <c:v>0.28034451174669944</c:v>
                </c:pt>
                <c:pt idx="203">
                  <c:v>0.14884836908783791</c:v>
                </c:pt>
                <c:pt idx="204">
                  <c:v>2.149024552239729E-2</c:v>
                </c:pt>
                <c:pt idx="205">
                  <c:v>-0.1011863146870346</c:v>
                </c:pt>
                <c:pt idx="206">
                  <c:v>8.975468215088736E-2</c:v>
                </c:pt>
                <c:pt idx="207">
                  <c:v>1.3294061455182476E-2</c:v>
                </c:pt>
                <c:pt idx="208">
                  <c:v>-0.12678597295197461</c:v>
                </c:pt>
                <c:pt idx="209">
                  <c:v>-3.030736854161066E-2</c:v>
                </c:pt>
                <c:pt idx="210">
                  <c:v>-0.1009700508570352</c:v>
                </c:pt>
                <c:pt idx="211">
                  <c:v>5.6491711378808124E-2</c:v>
                </c:pt>
                <c:pt idx="212">
                  <c:v>-0.12429485840187202</c:v>
                </c:pt>
                <c:pt idx="213">
                  <c:v>5.7992138981806142E-2</c:v>
                </c:pt>
                <c:pt idx="214">
                  <c:v>0.1871918322858184</c:v>
                </c:pt>
                <c:pt idx="215">
                  <c:v>-0.11105087758275962</c:v>
                </c:pt>
                <c:pt idx="216">
                  <c:v>3.9120482763403451E-3</c:v>
                </c:pt>
                <c:pt idx="217">
                  <c:v>-4.2574541284403702E-2</c:v>
                </c:pt>
                <c:pt idx="218">
                  <c:v>0.14524929949456875</c:v>
                </c:pt>
                <c:pt idx="219">
                  <c:v>0.26758459177906441</c:v>
                </c:pt>
                <c:pt idx="220">
                  <c:v>-7.5034658040665531E-2</c:v>
                </c:pt>
                <c:pt idx="221">
                  <c:v>0.11104387291981872</c:v>
                </c:pt>
                <c:pt idx="222">
                  <c:v>-0.12332249602463212</c:v>
                </c:pt>
                <c:pt idx="223">
                  <c:v>-0.13927064622582389</c:v>
                </c:pt>
                <c:pt idx="224">
                  <c:v>-0.1777979407471757</c:v>
                </c:pt>
                <c:pt idx="225">
                  <c:v>-0.12392857142857394</c:v>
                </c:pt>
                <c:pt idx="226">
                  <c:v>-5.0045390004888154E-2</c:v>
                </c:pt>
                <c:pt idx="227">
                  <c:v>-0.10609055971152655</c:v>
                </c:pt>
                <c:pt idx="228">
                  <c:v>-4.9664429530202538E-2</c:v>
                </c:pt>
                <c:pt idx="230">
                  <c:v>0.1313283659365643</c:v>
                </c:pt>
                <c:pt idx="231">
                  <c:v>-9.2509410973103723E-2</c:v>
                </c:pt>
                <c:pt idx="232">
                  <c:v>0.25525780865960751</c:v>
                </c:pt>
                <c:pt idx="233">
                  <c:v>-7.0292842229242808E-3</c:v>
                </c:pt>
                <c:pt idx="234">
                  <c:v>-8.9284090000744165E-2</c:v>
                </c:pt>
                <c:pt idx="235">
                  <c:v>8.4986759416623925E-2</c:v>
                </c:pt>
                <c:pt idx="236">
                  <c:v>6.6274079369549557E-2</c:v>
                </c:pt>
                <c:pt idx="237">
                  <c:v>-5.2310725912675798E-2</c:v>
                </c:pt>
                <c:pt idx="238">
                  <c:v>0.21474754454370806</c:v>
                </c:pt>
                <c:pt idx="239">
                  <c:v>-0.1017527370198248</c:v>
                </c:pt>
                <c:pt idx="240">
                  <c:v>-0.16546673696003514</c:v>
                </c:pt>
                <c:pt idx="241">
                  <c:v>-0.24752961604807111</c:v>
                </c:pt>
                <c:pt idx="242">
                  <c:v>0.2614416475972543</c:v>
                </c:pt>
                <c:pt idx="243">
                  <c:v>0.10097251585623702</c:v>
                </c:pt>
                <c:pt idx="244">
                  <c:v>-2.2966787311049602E-2</c:v>
                </c:pt>
                <c:pt idx="245">
                  <c:v>-6.7989791380677123E-2</c:v>
                </c:pt>
                <c:pt idx="246">
                  <c:v>-0.15060080324782041</c:v>
                </c:pt>
                <c:pt idx="247">
                  <c:v>-7.5733633694388028E-2</c:v>
                </c:pt>
                <c:pt idx="248">
                  <c:v>3.2738589137576352E-2</c:v>
                </c:pt>
                <c:pt idx="249">
                  <c:v>8.2986809131715883E-2</c:v>
                </c:pt>
                <c:pt idx="250">
                  <c:v>-6.066449430787095E-2</c:v>
                </c:pt>
                <c:pt idx="251">
                  <c:v>2.498459871012601E-2</c:v>
                </c:pt>
                <c:pt idx="252">
                  <c:v>3.0511388053287392E-2</c:v>
                </c:pt>
                <c:pt idx="253">
                  <c:v>0.28098275974267611</c:v>
                </c:pt>
                <c:pt idx="254">
                  <c:v>-5.7175783936504514E-2</c:v>
                </c:pt>
                <c:pt idx="255">
                  <c:v>2.4593507780174386E-3</c:v>
                </c:pt>
                <c:pt idx="256">
                  <c:v>-3.444822541828158E-3</c:v>
                </c:pt>
                <c:pt idx="257">
                  <c:v>1.472729119409562E-2</c:v>
                </c:pt>
                <c:pt idx="258">
                  <c:v>9.0151427728842576E-2</c:v>
                </c:pt>
                <c:pt idx="259">
                  <c:v>7.844250403251353E-2</c:v>
                </c:pt>
                <c:pt idx="260">
                  <c:v>-0.22922829853774448</c:v>
                </c:pt>
                <c:pt idx="261">
                  <c:v>-0.15514314344157448</c:v>
                </c:pt>
                <c:pt idx="262">
                  <c:v>-0.20028835288158356</c:v>
                </c:pt>
                <c:pt idx="263">
                  <c:v>-0.12226310561439339</c:v>
                </c:pt>
                <c:pt idx="264">
                  <c:v>-8.6793150178637798E-2</c:v>
                </c:pt>
                <c:pt idx="265">
                  <c:v>-7.1248545397778876E-2</c:v>
                </c:pt>
                <c:pt idx="266">
                  <c:v>-0.12150102904928869</c:v>
                </c:pt>
                <c:pt idx="267">
                  <c:v>-0.22782171586813071</c:v>
                </c:pt>
                <c:pt idx="268">
                  <c:v>-0.11514976302487152</c:v>
                </c:pt>
                <c:pt idx="269">
                  <c:v>0.16657389686540097</c:v>
                </c:pt>
                <c:pt idx="270">
                  <c:v>-8.8064546930205101E-2</c:v>
                </c:pt>
                <c:pt idx="271">
                  <c:v>0.11429605002498025</c:v>
                </c:pt>
                <c:pt idx="272">
                  <c:v>-2.3294560173354951E-2</c:v>
                </c:pt>
                <c:pt idx="273">
                  <c:v>-3.274849158463005E-2</c:v>
                </c:pt>
                <c:pt idx="274">
                  <c:v>-0.15300460374170374</c:v>
                </c:pt>
                <c:pt idx="275">
                  <c:v>-0.1263180746805608</c:v>
                </c:pt>
                <c:pt idx="276">
                  <c:v>-7.0654234792888904E-2</c:v>
                </c:pt>
                <c:pt idx="277">
                  <c:v>-0.11510575828390275</c:v>
                </c:pt>
                <c:pt idx="278">
                  <c:v>-0.11634847394488422</c:v>
                </c:pt>
                <c:pt idx="279">
                  <c:v>-8.3889444249317838E-2</c:v>
                </c:pt>
                <c:pt idx="280">
                  <c:v>-2.3656632495070284E-2</c:v>
                </c:pt>
                <c:pt idx="281">
                  <c:v>-0.23590369953338391</c:v>
                </c:pt>
                <c:pt idx="282">
                  <c:v>-5.8662154614449583E-2</c:v>
                </c:pt>
                <c:pt idx="283">
                  <c:v>-0.1147629925756732</c:v>
                </c:pt>
                <c:pt idx="284">
                  <c:v>-2.6417250899490492E-2</c:v>
                </c:pt>
                <c:pt idx="285">
                  <c:v>-0.10704080583821569</c:v>
                </c:pt>
                <c:pt idx="286">
                  <c:v>-6.4473368597795816E-2</c:v>
                </c:pt>
                <c:pt idx="287">
                  <c:v>-0.20205769618721325</c:v>
                </c:pt>
                <c:pt idx="288">
                  <c:v>-6.6783113352397033E-2</c:v>
                </c:pt>
                <c:pt idx="289">
                  <c:v>-7.3417781293164133E-2</c:v>
                </c:pt>
                <c:pt idx="290">
                  <c:v>-0.1462015110463547</c:v>
                </c:pt>
                <c:pt idx="291">
                  <c:v>-7.3972933784437034E-2</c:v>
                </c:pt>
                <c:pt idx="292">
                  <c:v>-2.1738368219908692E-3</c:v>
                </c:pt>
                <c:pt idx="293">
                  <c:v>-0.10336047627247973</c:v>
                </c:pt>
                <c:pt idx="294">
                  <c:v>-0.27041561309163431</c:v>
                </c:pt>
                <c:pt idx="295">
                  <c:v>-9.0869722121977747E-2</c:v>
                </c:pt>
                <c:pt idx="296">
                  <c:v>-0.15742837452004046</c:v>
                </c:pt>
                <c:pt idx="297">
                  <c:v>-0.10572891426645235</c:v>
                </c:pt>
                <c:pt idx="298">
                  <c:v>7.9959773628063724E-2</c:v>
                </c:pt>
                <c:pt idx="299">
                  <c:v>-7.3143110367069455E-2</c:v>
                </c:pt>
                <c:pt idx="300">
                  <c:v>6.8069097194762423E-2</c:v>
                </c:pt>
                <c:pt idx="301">
                  <c:v>-4.7409936490337132E-2</c:v>
                </c:pt>
                <c:pt idx="302">
                  <c:v>-0.26494543603448828</c:v>
                </c:pt>
                <c:pt idx="303">
                  <c:v>0.17733279746566141</c:v>
                </c:pt>
                <c:pt idx="304">
                  <c:v>-0.18447913539477961</c:v>
                </c:pt>
                <c:pt idx="305">
                  <c:v>4.5629227040893984E-2</c:v>
                </c:pt>
                <c:pt idx="306">
                  <c:v>-2.0769911504425455E-2</c:v>
                </c:pt>
                <c:pt idx="307">
                  <c:v>6.9409398427500532E-2</c:v>
                </c:pt>
                <c:pt idx="308">
                  <c:v>-0.21473066305429844</c:v>
                </c:pt>
                <c:pt idx="309">
                  <c:v>-0.10901995112521452</c:v>
                </c:pt>
                <c:pt idx="310">
                  <c:v>-0.10803463834319108</c:v>
                </c:pt>
                <c:pt idx="311">
                  <c:v>-6.1374206850256371E-3</c:v>
                </c:pt>
                <c:pt idx="312">
                  <c:v>-0.2038163435522998</c:v>
                </c:pt>
                <c:pt idx="313">
                  <c:v>-0.18371353777113486</c:v>
                </c:pt>
                <c:pt idx="314">
                  <c:v>-0.18481452481158861</c:v>
                </c:pt>
                <c:pt idx="315">
                  <c:v>7.1612443010886873E-2</c:v>
                </c:pt>
                <c:pt idx="316">
                  <c:v>-0.14863285429733294</c:v>
                </c:pt>
                <c:pt idx="317">
                  <c:v>3.1655130056605023E-2</c:v>
                </c:pt>
                <c:pt idx="318">
                  <c:v>-0.1619823351633384</c:v>
                </c:pt>
                <c:pt idx="319">
                  <c:v>-0.27134276371909016</c:v>
                </c:pt>
                <c:pt idx="320">
                  <c:v>-6.1170993048027214E-2</c:v>
                </c:pt>
                <c:pt idx="321">
                  <c:v>1.5732265446224201E-3</c:v>
                </c:pt>
                <c:pt idx="322">
                  <c:v>-0.14841293541077927</c:v>
                </c:pt>
                <c:pt idx="323">
                  <c:v>-3.5276956738704852E-2</c:v>
                </c:pt>
                <c:pt idx="324">
                  <c:v>6.1983735300444112E-2</c:v>
                </c:pt>
                <c:pt idx="325">
                  <c:v>7.6785146195447879E-2</c:v>
                </c:pt>
                <c:pt idx="326">
                  <c:v>-0.1488608482299334</c:v>
                </c:pt>
                <c:pt idx="327">
                  <c:v>-0.11764946096047108</c:v>
                </c:pt>
              </c:numCache>
            </c:numRef>
          </c:xVal>
          <c:yVal>
            <c:numRef>
              <c:f>Sheet1!$B$3:$LQ$3</c:f>
              <c:numCache>
                <c:formatCode>General</c:formatCode>
                <c:ptCount val="328"/>
                <c:pt idx="0">
                  <c:v>4.0212489962321518E-2</c:v>
                </c:pt>
                <c:pt idx="1">
                  <c:v>-2.1307522615730011E-2</c:v>
                </c:pt>
                <c:pt idx="2">
                  <c:v>-3.4331170190496002E-2</c:v>
                </c:pt>
                <c:pt idx="3">
                  <c:v>-7.9321663019697453E-3</c:v>
                </c:pt>
                <c:pt idx="4">
                  <c:v>4.3185146299008055E-2</c:v>
                </c:pt>
                <c:pt idx="5">
                  <c:v>-8.4730255641245367E-2</c:v>
                </c:pt>
                <c:pt idx="6">
                  <c:v>-8.0715163095401748E-2</c:v>
                </c:pt>
                <c:pt idx="7">
                  <c:v>0.11715934725925138</c:v>
                </c:pt>
                <c:pt idx="8">
                  <c:v>0.22070031636468221</c:v>
                </c:pt>
                <c:pt idx="9">
                  <c:v>-0.1830232754496075</c:v>
                </c:pt>
                <c:pt idx="10">
                  <c:v>7.8533720861262118E-2</c:v>
                </c:pt>
                <c:pt idx="11">
                  <c:v>0.15765005478072891</c:v>
                </c:pt>
                <c:pt idx="12">
                  <c:v>-3.9766990291262183E-2</c:v>
                </c:pt>
                <c:pt idx="13">
                  <c:v>-0.34824016563147286</c:v>
                </c:pt>
                <c:pt idx="14">
                  <c:v>7.1238151658767637E-2</c:v>
                </c:pt>
                <c:pt idx="15">
                  <c:v>-4.7855811062771814E-2</c:v>
                </c:pt>
                <c:pt idx="16">
                  <c:v>-1.3145176879953781E-2</c:v>
                </c:pt>
                <c:pt idx="17">
                  <c:v>-5.5156270605302024E-2</c:v>
                </c:pt>
                <c:pt idx="18">
                  <c:v>-4.8820235034888124E-2</c:v>
                </c:pt>
                <c:pt idx="19">
                  <c:v>0.12774311531841639</c:v>
                </c:pt>
                <c:pt idx="20">
                  <c:v>5.6843025797988722E-2</c:v>
                </c:pt>
                <c:pt idx="21">
                  <c:v>8.9317625256470745E-2</c:v>
                </c:pt>
                <c:pt idx="22">
                  <c:v>-9.0144230769235642E-4</c:v>
                </c:pt>
                <c:pt idx="23">
                  <c:v>-0.14064267933921687</c:v>
                </c:pt>
                <c:pt idx="24">
                  <c:v>0.25036296176803413</c:v>
                </c:pt>
                <c:pt idx="25">
                  <c:v>3.6477052092370857E-2</c:v>
                </c:pt>
                <c:pt idx="26">
                  <c:v>0.18096054888508056</c:v>
                </c:pt>
                <c:pt idx="27">
                  <c:v>-0.14099371516660741</c:v>
                </c:pt>
                <c:pt idx="28">
                  <c:v>0.1373910995997174</c:v>
                </c:pt>
                <c:pt idx="29">
                  <c:v>-1.5468607825295719E-2</c:v>
                </c:pt>
                <c:pt idx="30">
                  <c:v>-5.2245250431778807E-2</c:v>
                </c:pt>
                <c:pt idx="31">
                  <c:v>-1.5499124343257854E-2</c:v>
                </c:pt>
                <c:pt idx="32">
                  <c:v>0.11239263803681129</c:v>
                </c:pt>
                <c:pt idx="33">
                  <c:v>-2.292475503789999E-2</c:v>
                </c:pt>
                <c:pt idx="34">
                  <c:v>0.32325015001235391</c:v>
                </c:pt>
                <c:pt idx="35">
                  <c:v>0.11829127705905275</c:v>
                </c:pt>
                <c:pt idx="36">
                  <c:v>0.10875965754854892</c:v>
                </c:pt>
                <c:pt idx="37">
                  <c:v>-0.27156793606017876</c:v>
                </c:pt>
                <c:pt idx="38">
                  <c:v>-6.2284073767699857E-2</c:v>
                </c:pt>
                <c:pt idx="39">
                  <c:v>0.28181041844577331</c:v>
                </c:pt>
                <c:pt idx="40">
                  <c:v>-0.27348750774313441</c:v>
                </c:pt>
                <c:pt idx="41">
                  <c:v>-0.1513461626365589</c:v>
                </c:pt>
                <c:pt idx="42">
                  <c:v>-0.21787666878575937</c:v>
                </c:pt>
                <c:pt idx="43">
                  <c:v>8.7960982288013245E-2</c:v>
                </c:pt>
                <c:pt idx="44">
                  <c:v>7.9588222271419123E-2</c:v>
                </c:pt>
                <c:pt idx="45">
                  <c:v>7.4220332118266813E-2</c:v>
                </c:pt>
                <c:pt idx="46">
                  <c:v>5.9148289935774034E-2</c:v>
                </c:pt>
                <c:pt idx="47">
                  <c:v>-2.8664025927259602E-2</c:v>
                </c:pt>
                <c:pt idx="48">
                  <c:v>-0.21516694963214494</c:v>
                </c:pt>
                <c:pt idx="49">
                  <c:v>1.399266404021189E-2</c:v>
                </c:pt>
                <c:pt idx="50">
                  <c:v>7.5609929582473825E-2</c:v>
                </c:pt>
                <c:pt idx="51">
                  <c:v>6.5452585377122785E-4</c:v>
                </c:pt>
                <c:pt idx="52">
                  <c:v>7.7358338048662434E-2</c:v>
                </c:pt>
                <c:pt idx="53">
                  <c:v>0.14646408222545354</c:v>
                </c:pt>
                <c:pt idx="54">
                  <c:v>-2.083764265736248E-2</c:v>
                </c:pt>
                <c:pt idx="55">
                  <c:v>3.6536318263314597E-2</c:v>
                </c:pt>
                <c:pt idx="56">
                  <c:v>-0.16613955722807119</c:v>
                </c:pt>
                <c:pt idx="57">
                  <c:v>0.1928355016931029</c:v>
                </c:pt>
                <c:pt idx="58">
                  <c:v>-7.3169156237383987E-2</c:v>
                </c:pt>
                <c:pt idx="59">
                  <c:v>1.0172344396063003E-2</c:v>
                </c:pt>
                <c:pt idx="60">
                  <c:v>-7.3091247672253362E-2</c:v>
                </c:pt>
                <c:pt idx="61">
                  <c:v>-3.0499247314046303E-2</c:v>
                </c:pt>
                <c:pt idx="62">
                  <c:v>-6.7991515016188914E-2</c:v>
                </c:pt>
                <c:pt idx="63">
                  <c:v>0.1399235912129895</c:v>
                </c:pt>
                <c:pt idx="64">
                  <c:v>-6.2232973721689658E-3</c:v>
                </c:pt>
                <c:pt idx="65">
                  <c:v>0.2901051188299818</c:v>
                </c:pt>
                <c:pt idx="66">
                  <c:v>3.5971943887776803E-2</c:v>
                </c:pt>
                <c:pt idx="67">
                  <c:v>-7.4034902168165998E-3</c:v>
                </c:pt>
                <c:pt idx="68">
                  <c:v>-0.21889117043121484</c:v>
                </c:pt>
                <c:pt idx="69">
                  <c:v>6.2937907707175833E-2</c:v>
                </c:pt>
                <c:pt idx="70">
                  <c:v>3.4043607532210918E-2</c:v>
                </c:pt>
                <c:pt idx="71">
                  <c:v>9.9253580794837343E-2</c:v>
                </c:pt>
                <c:pt idx="72">
                  <c:v>-0.16797183269592908</c:v>
                </c:pt>
                <c:pt idx="73">
                  <c:v>0.14171847600828971</c:v>
                </c:pt>
                <c:pt idx="74">
                  <c:v>1.073749646792866E-2</c:v>
                </c:pt>
                <c:pt idx="75">
                  <c:v>-2.4520654267397923E-2</c:v>
                </c:pt>
                <c:pt idx="76">
                  <c:v>1.9235636547709389E-2</c:v>
                </c:pt>
                <c:pt idx="77">
                  <c:v>-0.14880694143167308</c:v>
                </c:pt>
                <c:pt idx="78">
                  <c:v>-6.7891548316615494E-2</c:v>
                </c:pt>
                <c:pt idx="79">
                  <c:v>5.8861439312567522E-2</c:v>
                </c:pt>
                <c:pt idx="80">
                  <c:v>-4.1210317969237839E-2</c:v>
                </c:pt>
                <c:pt idx="81">
                  <c:v>3.8590948924062451E-2</c:v>
                </c:pt>
                <c:pt idx="82">
                  <c:v>0.25812957210141307</c:v>
                </c:pt>
                <c:pt idx="83">
                  <c:v>9.4541787470060548E-3</c:v>
                </c:pt>
                <c:pt idx="84">
                  <c:v>1.1917916337805661E-2</c:v>
                </c:pt>
                <c:pt idx="85">
                  <c:v>-5.0558247314094083E-3</c:v>
                </c:pt>
                <c:pt idx="86">
                  <c:v>8.8492850131835568E-2</c:v>
                </c:pt>
                <c:pt idx="87">
                  <c:v>-0.19341041436065376</c:v>
                </c:pt>
                <c:pt idx="88">
                  <c:v>6.8910439247006974E-2</c:v>
                </c:pt>
                <c:pt idx="89">
                  <c:v>-7.225753991721217E-3</c:v>
                </c:pt>
                <c:pt idx="90">
                  <c:v>0.20678189527116791</c:v>
                </c:pt>
                <c:pt idx="91">
                  <c:v>0.43125058460387738</c:v>
                </c:pt>
                <c:pt idx="92">
                  <c:v>5.8703071672354903E-2</c:v>
                </c:pt>
                <c:pt idx="93">
                  <c:v>-0.19305966991112991</c:v>
                </c:pt>
                <c:pt idx="94">
                  <c:v>-4.9545312010034363E-2</c:v>
                </c:pt>
                <c:pt idx="95">
                  <c:v>7.1125027957951933E-2</c:v>
                </c:pt>
                <c:pt idx="96">
                  <c:v>-5.1698301698301884E-2</c:v>
                </c:pt>
                <c:pt idx="97">
                  <c:v>-3.6001049593282812E-2</c:v>
                </c:pt>
                <c:pt idx="98">
                  <c:v>-8.9055793991419968E-2</c:v>
                </c:pt>
                <c:pt idx="99">
                  <c:v>-2.1582733812949652E-2</c:v>
                </c:pt>
                <c:pt idx="100">
                  <c:v>0.2263079744955887</c:v>
                </c:pt>
                <c:pt idx="101">
                  <c:v>0.1108128262490664</c:v>
                </c:pt>
                <c:pt idx="102">
                  <c:v>-2.615470228158041E-2</c:v>
                </c:pt>
                <c:pt idx="104">
                  <c:v>0.10060911573199002</c:v>
                </c:pt>
                <c:pt idx="105">
                  <c:v>4.9333991119840309E-5</c:v>
                </c:pt>
                <c:pt idx="106">
                  <c:v>-0.13878767803908568</c:v>
                </c:pt>
                <c:pt idx="107">
                  <c:v>-0.14161548267470447</c:v>
                </c:pt>
                <c:pt idx="108">
                  <c:v>1.183281610134114E-2</c:v>
                </c:pt>
                <c:pt idx="109">
                  <c:v>-0.10404624277456823</c:v>
                </c:pt>
                <c:pt idx="110">
                  <c:v>-2.6609830136278819E-2</c:v>
                </c:pt>
                <c:pt idx="111">
                  <c:v>-5.9164733178654484E-2</c:v>
                </c:pt>
                <c:pt idx="112">
                  <c:v>3.1912177687006557E-3</c:v>
                </c:pt>
                <c:pt idx="113">
                  <c:v>-9.1570791265555423E-3</c:v>
                </c:pt>
                <c:pt idx="114">
                  <c:v>8.3602917856010026E-2</c:v>
                </c:pt>
                <c:pt idx="115">
                  <c:v>2.8709349593495852E-2</c:v>
                </c:pt>
                <c:pt idx="116">
                  <c:v>0.22371541501976508</c:v>
                </c:pt>
                <c:pt idx="117">
                  <c:v>-9.8870056497175368E-2</c:v>
                </c:pt>
                <c:pt idx="118">
                  <c:v>-8.8325915782270142E-2</c:v>
                </c:pt>
                <c:pt idx="119">
                  <c:v>-0.33801955990221177</c:v>
                </c:pt>
                <c:pt idx="120">
                  <c:v>0.28976723759332429</c:v>
                </c:pt>
                <c:pt idx="121">
                  <c:v>4.6247044917257465E-2</c:v>
                </c:pt>
                <c:pt idx="122">
                  <c:v>0.40583440583441577</c:v>
                </c:pt>
                <c:pt idx="123">
                  <c:v>5.7991681521094796E-2</c:v>
                </c:pt>
                <c:pt idx="124">
                  <c:v>-3.1538296502896412E-2</c:v>
                </c:pt>
                <c:pt idx="125">
                  <c:v>-4.6804283033448607E-2</c:v>
                </c:pt>
                <c:pt idx="126">
                  <c:v>-3.7434861214506752E-2</c:v>
                </c:pt>
                <c:pt idx="127">
                  <c:v>0.11489291050971269</c:v>
                </c:pt>
                <c:pt idx="128">
                  <c:v>-1.1524822695036208E-2</c:v>
                </c:pt>
                <c:pt idx="129">
                  <c:v>-0.26034063260340617</c:v>
                </c:pt>
                <c:pt idx="130">
                  <c:v>4.2415122731120164E-2</c:v>
                </c:pt>
                <c:pt idx="131">
                  <c:v>-7.0112613673845747E-2</c:v>
                </c:pt>
                <c:pt idx="132">
                  <c:v>7.5173257236037933E-2</c:v>
                </c:pt>
                <c:pt idx="133">
                  <c:v>-5.2708106143221717E-2</c:v>
                </c:pt>
                <c:pt idx="134">
                  <c:v>2.3256477571054073E-2</c:v>
                </c:pt>
                <c:pt idx="135">
                  <c:v>0.14565097389795759</c:v>
                </c:pt>
                <c:pt idx="136">
                  <c:v>-1.2953367875654292E-4</c:v>
                </c:pt>
                <c:pt idx="137">
                  <c:v>7.735982966643011E-2</c:v>
                </c:pt>
                <c:pt idx="138">
                  <c:v>0.24702517162471388</c:v>
                </c:pt>
                <c:pt idx="139">
                  <c:v>1.4901783698352227E-2</c:v>
                </c:pt>
                <c:pt idx="140">
                  <c:v>2.3151909017059456E-2</c:v>
                </c:pt>
                <c:pt idx="141">
                  <c:v>0.12261184561352002</c:v>
                </c:pt>
                <c:pt idx="142">
                  <c:v>0.25307417691392298</c:v>
                </c:pt>
                <c:pt idx="143">
                  <c:v>-0.17339449541284854</c:v>
                </c:pt>
                <c:pt idx="144">
                  <c:v>-4.3228237160420402E-2</c:v>
                </c:pt>
                <c:pt idx="145">
                  <c:v>6.7809720252676037E-2</c:v>
                </c:pt>
                <c:pt idx="146">
                  <c:v>-8.4836339345358766E-2</c:v>
                </c:pt>
                <c:pt idx="147">
                  <c:v>4.7044025157232834E-2</c:v>
                </c:pt>
                <c:pt idx="148">
                  <c:v>7.6885209219064568E-2</c:v>
                </c:pt>
                <c:pt idx="149">
                  <c:v>-5.4343666283964892E-2</c:v>
                </c:pt>
                <c:pt idx="150">
                  <c:v>0.14817974971558587</c:v>
                </c:pt>
                <c:pt idx="151">
                  <c:v>0.15823892155457098</c:v>
                </c:pt>
                <c:pt idx="152">
                  <c:v>0.21850658071448098</c:v>
                </c:pt>
                <c:pt idx="153">
                  <c:v>0.13015133876600721</c:v>
                </c:pt>
                <c:pt idx="154">
                  <c:v>0.17011706360648171</c:v>
                </c:pt>
                <c:pt idx="155">
                  <c:v>5.5062236707037727E-2</c:v>
                </c:pt>
                <c:pt idx="156">
                  <c:v>-0.10543522680833672</c:v>
                </c:pt>
                <c:pt idx="157">
                  <c:v>-0.10013104398373969</c:v>
                </c:pt>
                <c:pt idx="158">
                  <c:v>4.3502406516105194E-2</c:v>
                </c:pt>
                <c:pt idx="159">
                  <c:v>3.7959667852906713E-2</c:v>
                </c:pt>
                <c:pt idx="160">
                  <c:v>5.6796250344639275E-2</c:v>
                </c:pt>
                <c:pt idx="161">
                  <c:v>-6.2486089472513773E-2</c:v>
                </c:pt>
                <c:pt idx="162">
                  <c:v>8.9001225490197247E-2</c:v>
                </c:pt>
                <c:pt idx="163">
                  <c:v>1.3140604467806016E-2</c:v>
                </c:pt>
                <c:pt idx="164">
                  <c:v>0.15407166123778518</c:v>
                </c:pt>
                <c:pt idx="165">
                  <c:v>1.7533432392273618E-2</c:v>
                </c:pt>
                <c:pt idx="166">
                  <c:v>0.19952319823950121</c:v>
                </c:pt>
                <c:pt idx="167">
                  <c:v>0.12199712166500599</c:v>
                </c:pt>
                <c:pt idx="168">
                  <c:v>7.8211009174312007E-2</c:v>
                </c:pt>
                <c:pt idx="169">
                  <c:v>-4.1813898704358116E-2</c:v>
                </c:pt>
                <c:pt idx="170">
                  <c:v>-9.2172565228623368E-2</c:v>
                </c:pt>
                <c:pt idx="171">
                  <c:v>-4.4885312217584052E-2</c:v>
                </c:pt>
                <c:pt idx="172">
                  <c:v>-3.7969624300559481E-2</c:v>
                </c:pt>
                <c:pt idx="173">
                  <c:v>-1.4000459031443821E-2</c:v>
                </c:pt>
                <c:pt idx="174">
                  <c:v>-0.12386138613861412</c:v>
                </c:pt>
                <c:pt idx="175">
                  <c:v>0.13257974634000888</c:v>
                </c:pt>
                <c:pt idx="176">
                  <c:v>0.1927221989197147</c:v>
                </c:pt>
                <c:pt idx="177">
                  <c:v>0.2291503732669749</c:v>
                </c:pt>
                <c:pt idx="178">
                  <c:v>4.1104852301958969E-2</c:v>
                </c:pt>
                <c:pt idx="179">
                  <c:v>-2.6330170120072289E-2</c:v>
                </c:pt>
                <c:pt idx="180">
                  <c:v>-4.5153699073393533E-2</c:v>
                </c:pt>
                <c:pt idx="181">
                  <c:v>-5.0000000000000433E-2</c:v>
                </c:pt>
                <c:pt idx="182">
                  <c:v>-2.6454033771106892E-2</c:v>
                </c:pt>
                <c:pt idx="183">
                  <c:v>1.9526418095070261E-2</c:v>
                </c:pt>
                <c:pt idx="184">
                  <c:v>9.9776447310945246E-2</c:v>
                </c:pt>
                <c:pt idx="185">
                  <c:v>2.2607901347340028E-2</c:v>
                </c:pt>
                <c:pt idx="186">
                  <c:v>2.8754885538805182E-2</c:v>
                </c:pt>
                <c:pt idx="187">
                  <c:v>-5.4682917291272934E-2</c:v>
                </c:pt>
                <c:pt idx="188">
                  <c:v>-0.18479092299847041</c:v>
                </c:pt>
                <c:pt idx="189">
                  <c:v>0.20912884056138858</c:v>
                </c:pt>
                <c:pt idx="190">
                  <c:v>-1.0032457952198388E-2</c:v>
                </c:pt>
                <c:pt idx="191">
                  <c:v>-0.19312544294826436</c:v>
                </c:pt>
                <c:pt idx="192">
                  <c:v>0.10397412199630322</c:v>
                </c:pt>
                <c:pt idx="193">
                  <c:v>2.5815342214056975E-2</c:v>
                </c:pt>
                <c:pt idx="194">
                  <c:v>0.10270051465911062</c:v>
                </c:pt>
                <c:pt idx="195">
                  <c:v>0.3722151784097083</c:v>
                </c:pt>
                <c:pt idx="196">
                  <c:v>0.23211813567143977</c:v>
                </c:pt>
                <c:pt idx="197">
                  <c:v>-0.23746604487572662</c:v>
                </c:pt>
                <c:pt idx="198">
                  <c:v>9.3575584847405247E-2</c:v>
                </c:pt>
                <c:pt idx="199">
                  <c:v>0.37997266929852508</c:v>
                </c:pt>
                <c:pt idx="200">
                  <c:v>0.27681905988409738</c:v>
                </c:pt>
                <c:pt idx="201">
                  <c:v>0.11875451503044462</c:v>
                </c:pt>
                <c:pt idx="202">
                  <c:v>0.35592253268559892</c:v>
                </c:pt>
                <c:pt idx="203">
                  <c:v>5.2473042069558946E-2</c:v>
                </c:pt>
                <c:pt idx="204">
                  <c:v>1.2175733840009469E-2</c:v>
                </c:pt>
                <c:pt idx="205">
                  <c:v>5.1349529830857314E-4</c:v>
                </c:pt>
                <c:pt idx="206">
                  <c:v>0.1752824533087389</c:v>
                </c:pt>
                <c:pt idx="207">
                  <c:v>6.2702972770422194E-2</c:v>
                </c:pt>
                <c:pt idx="208">
                  <c:v>-0.12538129799095388</c:v>
                </c:pt>
                <c:pt idx="209">
                  <c:v>0.11828183028519478</c:v>
                </c:pt>
                <c:pt idx="210">
                  <c:v>-7.4213353798925824E-2</c:v>
                </c:pt>
                <c:pt idx="211">
                  <c:v>2.778835790173181E-2</c:v>
                </c:pt>
                <c:pt idx="212">
                  <c:v>-4.5088328775223764E-2</c:v>
                </c:pt>
                <c:pt idx="213">
                  <c:v>0.12437677585375236</c:v>
                </c:pt>
                <c:pt idx="214">
                  <c:v>0.1199616122840703</c:v>
                </c:pt>
                <c:pt idx="215">
                  <c:v>-8.0612377286684744E-2</c:v>
                </c:pt>
                <c:pt idx="216">
                  <c:v>-0.13241499131298459</c:v>
                </c:pt>
                <c:pt idx="217">
                  <c:v>6.0980116786170694E-4</c:v>
                </c:pt>
                <c:pt idx="218">
                  <c:v>1.7563668297579008E-2</c:v>
                </c:pt>
                <c:pt idx="219">
                  <c:v>0.21835443037974694</c:v>
                </c:pt>
                <c:pt idx="220">
                  <c:v>-0.2368775235531628</c:v>
                </c:pt>
                <c:pt idx="221">
                  <c:v>0.10647750071653812</c:v>
                </c:pt>
                <c:pt idx="222">
                  <c:v>-7.927431879147244E-2</c:v>
                </c:pt>
                <c:pt idx="223">
                  <c:v>8.8719674163274267E-2</c:v>
                </c:pt>
                <c:pt idx="224">
                  <c:v>-8.3451424972445745E-2</c:v>
                </c:pt>
                <c:pt idx="225">
                  <c:v>-0.24935352789065368</c:v>
                </c:pt>
                <c:pt idx="226">
                  <c:v>1.8984094407388769E-2</c:v>
                </c:pt>
                <c:pt idx="227">
                  <c:v>2.8355144983320812E-2</c:v>
                </c:pt>
                <c:pt idx="228">
                  <c:v>-0.12738771295817952</c:v>
                </c:pt>
                <c:pt idx="230">
                  <c:v>0.16745655608215018</c:v>
                </c:pt>
                <c:pt idx="231">
                  <c:v>-4.1242707909374683E-2</c:v>
                </c:pt>
                <c:pt idx="232">
                  <c:v>0.23901480111008341</c:v>
                </c:pt>
                <c:pt idx="233">
                  <c:v>-0.1375892009702285</c:v>
                </c:pt>
                <c:pt idx="234">
                  <c:v>6.0292952817810651E-3</c:v>
                </c:pt>
                <c:pt idx="235">
                  <c:v>8.7426008968611246E-2</c:v>
                </c:pt>
                <c:pt idx="236">
                  <c:v>0.16025700554871974</c:v>
                </c:pt>
                <c:pt idx="237">
                  <c:v>2.7895679481832979E-2</c:v>
                </c:pt>
                <c:pt idx="238">
                  <c:v>0.20459459459459758</c:v>
                </c:pt>
                <c:pt idx="239">
                  <c:v>0.11497890295358726</c:v>
                </c:pt>
                <c:pt idx="240">
                  <c:v>-0.14394975749285382</c:v>
                </c:pt>
                <c:pt idx="241">
                  <c:v>-0.15586553456940391</c:v>
                </c:pt>
                <c:pt idx="242">
                  <c:v>0.25875552533151969</c:v>
                </c:pt>
                <c:pt idx="243">
                  <c:v>0.16780821917808286</c:v>
                </c:pt>
                <c:pt idx="244">
                  <c:v>-2.0062192797672792E-2</c:v>
                </c:pt>
                <c:pt idx="245">
                  <c:v>5.4747647562019032E-2</c:v>
                </c:pt>
                <c:pt idx="246">
                  <c:v>-5.7726797926647096E-2</c:v>
                </c:pt>
                <c:pt idx="247">
                  <c:v>-9.9438419829589564E-2</c:v>
                </c:pt>
                <c:pt idx="248">
                  <c:v>5.2754072924750392E-3</c:v>
                </c:pt>
                <c:pt idx="249">
                  <c:v>0.14197430476500394</c:v>
                </c:pt>
                <c:pt idx="250">
                  <c:v>-5.2971897537925923E-2</c:v>
                </c:pt>
                <c:pt idx="251">
                  <c:v>0.11275741484263689</c:v>
                </c:pt>
                <c:pt idx="252">
                  <c:v>-4.1640629438163976E-2</c:v>
                </c:pt>
                <c:pt idx="253">
                  <c:v>0.22794451209321306</c:v>
                </c:pt>
                <c:pt idx="254">
                  <c:v>-0.14667918329030741</c:v>
                </c:pt>
                <c:pt idx="255">
                  <c:v>3.2021875618402727E-3</c:v>
                </c:pt>
                <c:pt idx="256">
                  <c:v>-6.2270749808069563E-2</c:v>
                </c:pt>
                <c:pt idx="257">
                  <c:v>5.2018310445277133E-2</c:v>
                </c:pt>
                <c:pt idx="258">
                  <c:v>0.30219246138892703</c:v>
                </c:pt>
                <c:pt idx="259">
                  <c:v>0.11179926949341099</c:v>
                </c:pt>
                <c:pt idx="260">
                  <c:v>-0.12086859332588221</c:v>
                </c:pt>
                <c:pt idx="261">
                  <c:v>-0.17839281654921571</c:v>
                </c:pt>
                <c:pt idx="262">
                  <c:v>-0.17969661610268381</c:v>
                </c:pt>
                <c:pt idx="263">
                  <c:v>-0.1086768617021277</c:v>
                </c:pt>
                <c:pt idx="264">
                  <c:v>-0.10348251107377432</c:v>
                </c:pt>
                <c:pt idx="265">
                  <c:v>-1.177322462990805E-2</c:v>
                </c:pt>
                <c:pt idx="266">
                  <c:v>2.5361746908708196E-2</c:v>
                </c:pt>
                <c:pt idx="267">
                  <c:v>-7.6422642638151433E-2</c:v>
                </c:pt>
                <c:pt idx="268">
                  <c:v>-5.9396780361440291E-2</c:v>
                </c:pt>
                <c:pt idx="269">
                  <c:v>0.12957480314960618</c:v>
                </c:pt>
                <c:pt idx="270">
                  <c:v>5.5559813012491403E-2</c:v>
                </c:pt>
                <c:pt idx="271">
                  <c:v>3.99732620320861E-2</c:v>
                </c:pt>
                <c:pt idx="272">
                  <c:v>-1.0354223433242491E-2</c:v>
                </c:pt>
                <c:pt idx="273">
                  <c:v>-8.1946715398673764E-2</c:v>
                </c:pt>
                <c:pt idx="274">
                  <c:v>-3.4835513918054235E-2</c:v>
                </c:pt>
                <c:pt idx="275">
                  <c:v>-0.1217688180783614</c:v>
                </c:pt>
                <c:pt idx="276">
                  <c:v>-0.11450614150847792</c:v>
                </c:pt>
                <c:pt idx="277">
                  <c:v>6.2580276865992032E-2</c:v>
                </c:pt>
                <c:pt idx="278">
                  <c:v>-0.21029950441715473</c:v>
                </c:pt>
                <c:pt idx="279">
                  <c:v>-0.14367541766109779</c:v>
                </c:pt>
                <c:pt idx="280">
                  <c:v>-2.9432154786664895E-2</c:v>
                </c:pt>
                <c:pt idx="281">
                  <c:v>-0.1709664375252799</c:v>
                </c:pt>
                <c:pt idx="282">
                  <c:v>0.11151515151515261</c:v>
                </c:pt>
                <c:pt idx="283">
                  <c:v>-0.1514058036385505</c:v>
                </c:pt>
                <c:pt idx="284">
                  <c:v>9.2662337662337529E-2</c:v>
                </c:pt>
                <c:pt idx="285">
                  <c:v>0.10802725610769492</c:v>
                </c:pt>
                <c:pt idx="286">
                  <c:v>-0.10327715355805279</c:v>
                </c:pt>
                <c:pt idx="287">
                  <c:v>-8.5867237687366232E-2</c:v>
                </c:pt>
                <c:pt idx="288">
                  <c:v>-3.0162162162162082E-2</c:v>
                </c:pt>
                <c:pt idx="289">
                  <c:v>-0.10342857142857347</c:v>
                </c:pt>
                <c:pt idx="290">
                  <c:v>4.4172863137745934E-3</c:v>
                </c:pt>
                <c:pt idx="291">
                  <c:v>-0.14998361730013121</c:v>
                </c:pt>
                <c:pt idx="292">
                  <c:v>7.9478054567022519E-2</c:v>
                </c:pt>
                <c:pt idx="293">
                  <c:v>-9.4076655052265548E-2</c:v>
                </c:pt>
                <c:pt idx="294">
                  <c:v>-0.22174358974358971</c:v>
                </c:pt>
                <c:pt idx="295">
                  <c:v>-0.18685979513444648</c:v>
                </c:pt>
                <c:pt idx="296">
                  <c:v>-4.7917372163901122E-2</c:v>
                </c:pt>
                <c:pt idx="297">
                  <c:v>-1.7730496453900731E-2</c:v>
                </c:pt>
                <c:pt idx="298">
                  <c:v>0.16527621195039652</c:v>
                </c:pt>
                <c:pt idx="299">
                  <c:v>0.15552447552447937</c:v>
                </c:pt>
                <c:pt idx="300">
                  <c:v>0.139004542013626</c:v>
                </c:pt>
                <c:pt idx="301">
                  <c:v>-0.18044847568657538</c:v>
                </c:pt>
                <c:pt idx="302">
                  <c:v>-0.19911691767979284</c:v>
                </c:pt>
                <c:pt idx="303">
                  <c:v>0.25944943659962927</c:v>
                </c:pt>
                <c:pt idx="304">
                  <c:v>-0.24796182143567341</c:v>
                </c:pt>
                <c:pt idx="305">
                  <c:v>-2.8757020096082227E-2</c:v>
                </c:pt>
                <c:pt idx="306">
                  <c:v>-0.1098233995584989</c:v>
                </c:pt>
                <c:pt idx="307">
                  <c:v>9.1220502410555848E-2</c:v>
                </c:pt>
                <c:pt idx="308">
                  <c:v>-0.12100896116827102</c:v>
                </c:pt>
                <c:pt idx="309">
                  <c:v>-2.1385902031064198E-2</c:v>
                </c:pt>
                <c:pt idx="310">
                  <c:v>-9.1974121349888319E-2</c:v>
                </c:pt>
                <c:pt idx="311">
                  <c:v>-2.5677370113940938E-2</c:v>
                </c:pt>
                <c:pt idx="312">
                  <c:v>-8.8069780528981526E-2</c:v>
                </c:pt>
                <c:pt idx="313">
                  <c:v>-0.12776360544217699</c:v>
                </c:pt>
                <c:pt idx="314">
                  <c:v>-4.6481508130666337E-2</c:v>
                </c:pt>
                <c:pt idx="315">
                  <c:v>0.1013394817742644</c:v>
                </c:pt>
                <c:pt idx="316">
                  <c:v>-0.10196573110480392</c:v>
                </c:pt>
                <c:pt idx="317">
                  <c:v>-3.7135614702155449E-2</c:v>
                </c:pt>
                <c:pt idx="318">
                  <c:v>-0.10525993883792048</c:v>
                </c:pt>
                <c:pt idx="319">
                  <c:v>-0.13129855715871239</c:v>
                </c:pt>
                <c:pt idx="320">
                  <c:v>-7.803797893041832E-2</c:v>
                </c:pt>
                <c:pt idx="321">
                  <c:v>-4.3881555476275355E-2</c:v>
                </c:pt>
                <c:pt idx="322">
                  <c:v>-0.15381493506493898</c:v>
                </c:pt>
                <c:pt idx="323">
                  <c:v>-0.12676291412834861</c:v>
                </c:pt>
                <c:pt idx="324">
                  <c:v>6.6035932721712529E-2</c:v>
                </c:pt>
                <c:pt idx="325">
                  <c:v>0.10848774656306052</c:v>
                </c:pt>
                <c:pt idx="326">
                  <c:v>-0.12795142792894068</c:v>
                </c:pt>
                <c:pt idx="327">
                  <c:v>-0.1859491315136533</c:v>
                </c:pt>
              </c:numCache>
            </c:numRef>
          </c:yVal>
          <c:smooth val="0"/>
        </c:ser>
        <c:dLbls>
          <c:showLegendKey val="0"/>
          <c:showVal val="0"/>
          <c:showCatName val="0"/>
          <c:showSerName val="0"/>
          <c:showPercent val="0"/>
          <c:showBubbleSize val="0"/>
        </c:dLbls>
        <c:axId val="169925408"/>
        <c:axId val="169925800"/>
      </c:scatterChart>
      <c:valAx>
        <c:axId val="169925408"/>
        <c:scaling>
          <c:orientation val="minMax"/>
        </c:scaling>
        <c:delete val="0"/>
        <c:axPos val="b"/>
        <c:title>
          <c:tx>
            <c:rich>
              <a:bodyPr rot="0"/>
              <a:lstStyle/>
              <a:p>
                <a:pPr lvl="0">
                  <a:defRPr sz="1100" b="0" i="0" u="none" strike="noStrike">
                    <a:solidFill>
                      <a:srgbClr val="000000"/>
                    </a:solidFill>
                    <a:effectLst/>
                    <a:latin typeface="Times New Roman Bold"/>
                  </a:defRPr>
                </a:pPr>
                <a:r>
                  <a:rPr lang="en-US" sz="1050" b="0" i="0" u="none" strike="noStrike" dirty="0">
                    <a:solidFill>
                      <a:srgbClr val="000000"/>
                    </a:solidFill>
                    <a:effectLst/>
                    <a:latin typeface="Times New Roman Bold"/>
                  </a:rPr>
                  <a:t>Percent Change in Pupils, 2006-07 to 2013-14</a:t>
                </a:r>
              </a:p>
            </c:rich>
          </c:tx>
          <c:overlay val="1"/>
        </c:title>
        <c:numFmt formatCode="0.0%" sourceLinked="0"/>
        <c:majorTickMark val="out"/>
        <c:minorTickMark val="none"/>
        <c:tickLblPos val="nextTo"/>
        <c:spPr>
          <a:ln w="12700" cap="flat">
            <a:solidFill>
              <a:srgbClr val="000000"/>
            </a:solidFill>
            <a:prstDash val="solid"/>
            <a:miter lim="400000"/>
          </a:ln>
        </c:spPr>
        <c:txPr>
          <a:bodyPr rot="0"/>
          <a:lstStyle/>
          <a:p>
            <a:pPr lvl="0">
              <a:defRPr sz="1100" b="0" i="0" u="none" strike="noStrike">
                <a:solidFill>
                  <a:srgbClr val="000000"/>
                </a:solidFill>
                <a:effectLst/>
                <a:latin typeface="Times New Roman Bold"/>
              </a:defRPr>
            </a:pPr>
            <a:endParaRPr lang="en-US"/>
          </a:p>
        </c:txPr>
        <c:crossAx val="169925800"/>
        <c:crosses val="autoZero"/>
        <c:crossBetween val="between"/>
        <c:majorUnit val="0.25"/>
        <c:minorUnit val="0.125"/>
      </c:valAx>
      <c:valAx>
        <c:axId val="169925800"/>
        <c:scaling>
          <c:orientation val="minMax"/>
          <c:min val="-0.5"/>
        </c:scaling>
        <c:delete val="0"/>
        <c:axPos val="l"/>
        <c:title>
          <c:tx>
            <c:rich>
              <a:bodyPr rot="-5400000"/>
              <a:lstStyle/>
              <a:p>
                <a:pPr lvl="0">
                  <a:defRPr sz="1100" b="0" i="0" u="none" strike="noStrike">
                    <a:solidFill>
                      <a:srgbClr val="000000"/>
                    </a:solidFill>
                    <a:effectLst/>
                    <a:latin typeface="Times New Roman Bold"/>
                  </a:defRPr>
                </a:pPr>
                <a:r>
                  <a:rPr lang="en-US" sz="1050" b="0" i="0" u="none" strike="noStrike" dirty="0">
                    <a:solidFill>
                      <a:srgbClr val="000000"/>
                    </a:solidFill>
                    <a:effectLst/>
                    <a:latin typeface="Times New Roman Bold"/>
                  </a:rPr>
                  <a:t>Percent Change in FTE Count, 2006-07 to 2013-14</a:t>
                </a:r>
              </a:p>
            </c:rich>
          </c:tx>
          <c:layout>
            <c:manualLayout>
              <c:xMode val="edge"/>
              <c:yMode val="edge"/>
              <c:x val="0"/>
              <c:y val="5.5817996368294119E-2"/>
            </c:manualLayout>
          </c:layout>
          <c:overlay val="1"/>
        </c:title>
        <c:numFmt formatCode="0.0%" sourceLinked="0"/>
        <c:majorTickMark val="out"/>
        <c:minorTickMark val="none"/>
        <c:tickLblPos val="nextTo"/>
        <c:spPr>
          <a:ln w="12700" cap="flat">
            <a:solidFill>
              <a:srgbClr val="000000"/>
            </a:solidFill>
            <a:prstDash val="solid"/>
            <a:miter lim="400000"/>
          </a:ln>
        </c:spPr>
        <c:txPr>
          <a:bodyPr rot="0"/>
          <a:lstStyle/>
          <a:p>
            <a:pPr lvl="0">
              <a:defRPr sz="1100" b="0" i="0" u="none" strike="noStrike">
                <a:solidFill>
                  <a:srgbClr val="000000"/>
                </a:solidFill>
                <a:effectLst/>
                <a:latin typeface="Times New Roman Bold"/>
              </a:defRPr>
            </a:pPr>
            <a:endParaRPr lang="en-US"/>
          </a:p>
        </c:txPr>
        <c:crossAx val="169925408"/>
        <c:crosses val="min"/>
        <c:crossBetween val="between"/>
        <c:majorUnit val="0.25"/>
        <c:minorUnit val="0.125"/>
      </c:valAx>
      <c:spPr>
        <a:solidFill>
          <a:srgbClr val="FFFFFF"/>
        </a:solidFill>
        <a:ln w="12700" cap="flat">
          <a:noFill/>
          <a:miter lim="400000"/>
        </a:ln>
        <a:effectLst/>
      </c:spPr>
    </c:plotArea>
    <c:plotVisOnly val="1"/>
    <c:dispBlanksAs val="gap"/>
    <c:showDLblsOverMax val="0"/>
  </c:chart>
  <c:spPr>
    <a:solidFill>
      <a:srgbClr val="FFFFFF"/>
    </a:solidFill>
    <a:ln w="9525" cap="flat">
      <a:solidFill>
        <a:srgbClr val="000000"/>
      </a:solidFill>
      <a:prstDash val="solid"/>
      <a:bevel/>
    </a:ln>
    <a:effectLst/>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0.5516</cdr:x>
      <cdr:y>0</cdr:y>
    </cdr:from>
    <cdr:to>
      <cdr:x>0.5516</cdr:x>
      <cdr:y>0.86933</cdr:y>
    </cdr:to>
    <cdr:sp macro="" textlink="">
      <cdr:nvSpPr>
        <cdr:cNvPr id="3" name="Straight Connector 2"/>
        <cdr:cNvSpPr/>
      </cdr:nvSpPr>
      <cdr:spPr>
        <a:xfrm xmlns:a="http://schemas.openxmlformats.org/drawingml/2006/main" flipH="1" flipV="1">
          <a:off x="3026300" y="0"/>
          <a:ext cx="0" cy="3200400"/>
        </a:xfrm>
        <a:prstGeom xmlns:a="http://schemas.openxmlformats.org/drawingml/2006/main" prst="line">
          <a:avLst/>
        </a:prstGeom>
        <a:ln xmlns:a="http://schemas.openxmlformats.org/drawingml/2006/main" w="158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0.15414</cdr:x>
      <cdr:y>0.45356</cdr:y>
    </cdr:from>
    <cdr:to>
      <cdr:x>0.99414</cdr:x>
      <cdr:y>0.45356</cdr:y>
    </cdr:to>
    <cdr:sp macro="" textlink="">
      <cdr:nvSpPr>
        <cdr:cNvPr id="4" name="Straight Connector 3"/>
        <cdr:cNvSpPr/>
      </cdr:nvSpPr>
      <cdr:spPr>
        <a:xfrm xmlns:a="http://schemas.openxmlformats.org/drawingml/2006/main" flipH="1" flipV="1">
          <a:off x="845662" y="1669774"/>
          <a:ext cx="4608576" cy="0"/>
        </a:xfrm>
        <a:prstGeom xmlns:a="http://schemas.openxmlformats.org/drawingml/2006/main" prst="line">
          <a:avLst/>
        </a:prstGeom>
        <a:noFill xmlns:a="http://schemas.openxmlformats.org/drawingml/2006/main"/>
        <a:ln xmlns:a="http://schemas.openxmlformats.org/drawingml/2006/main" w="15875" cap="flat" cmpd="sng" algn="ctr">
          <a:solidFill>
            <a:sysClr val="windowText" lastClr="000000"/>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dirty="0"/>
        </a:p>
      </cdr:txBody>
    </cdr:sp>
  </cdr:relSizeAnchor>
  <cdr:relSizeAnchor xmlns:cdr="http://schemas.openxmlformats.org/drawingml/2006/chartDrawing">
    <cdr:from>
      <cdr:x>0.83541</cdr:x>
      <cdr:y>0</cdr:y>
    </cdr:from>
    <cdr:to>
      <cdr:x>1</cdr:x>
      <cdr:y>0.19325</cdr:y>
    </cdr:to>
    <cdr:sp macro="" textlink="">
      <cdr:nvSpPr>
        <cdr:cNvPr id="5" name="TextBox 4"/>
        <cdr:cNvSpPr txBox="1"/>
      </cdr:nvSpPr>
      <cdr:spPr>
        <a:xfrm xmlns:a="http://schemas.openxmlformats.org/drawingml/2006/main">
          <a:off x="6173065" y="0"/>
          <a:ext cx="1216241"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103 Districts,</a:t>
          </a:r>
        </a:p>
        <a:p xmlns:a="http://schemas.openxmlformats.org/drawingml/2006/main">
          <a:r>
            <a:rPr lang="en-US" dirty="0" smtClean="0"/>
            <a:t>38.1% of statewide</a:t>
          </a:r>
        </a:p>
        <a:p xmlns:a="http://schemas.openxmlformats.org/drawingml/2006/main">
          <a:r>
            <a:rPr lang="en-US" dirty="0" smtClean="0"/>
            <a:t>enrollment in</a:t>
          </a:r>
        </a:p>
        <a:p xmlns:a="http://schemas.openxmlformats.org/drawingml/2006/main">
          <a:r>
            <a:rPr lang="en-US" dirty="0" smtClean="0"/>
            <a:t>traditional</a:t>
          </a:r>
          <a:r>
            <a:rPr lang="en-US" sz="1100" dirty="0" smtClean="0"/>
            <a:t> public </a:t>
          </a:r>
        </a:p>
        <a:p xmlns:a="http://schemas.openxmlformats.org/drawingml/2006/main">
          <a:r>
            <a:rPr lang="en-US" sz="1100" dirty="0" smtClean="0"/>
            <a:t>schools</a:t>
          </a:r>
          <a:endParaRPr lang="en-US" sz="1100" dirty="0"/>
        </a:p>
      </cdr:txBody>
    </cdr:sp>
  </cdr:relSizeAnchor>
  <cdr:relSizeAnchor xmlns:cdr="http://schemas.openxmlformats.org/drawingml/2006/chartDrawing">
    <cdr:from>
      <cdr:x>0.82057</cdr:x>
      <cdr:y>0.65122</cdr:y>
    </cdr:from>
    <cdr:to>
      <cdr:x>0.98517</cdr:x>
      <cdr:y>0.84447</cdr:y>
    </cdr:to>
    <cdr:sp macro="" textlink="">
      <cdr:nvSpPr>
        <cdr:cNvPr id="6" name="TextBox 1"/>
        <cdr:cNvSpPr txBox="1"/>
      </cdr:nvSpPr>
      <cdr:spPr>
        <a:xfrm xmlns:a="http://schemas.openxmlformats.org/drawingml/2006/main">
          <a:off x="6063449" y="3081447"/>
          <a:ext cx="1216241"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imes New Roman"/>
            </a:defRPr>
          </a:lvl1pPr>
          <a:lvl2pPr marL="457200" indent="0">
            <a:defRPr sz="1100">
              <a:latin typeface="Times New Roman"/>
            </a:defRPr>
          </a:lvl2pPr>
          <a:lvl3pPr marL="914400" indent="0">
            <a:defRPr sz="1100">
              <a:latin typeface="Times New Roman"/>
            </a:defRPr>
          </a:lvl3pPr>
          <a:lvl4pPr marL="1371600" indent="0">
            <a:defRPr sz="1100">
              <a:latin typeface="Times New Roman"/>
            </a:defRPr>
          </a:lvl4pPr>
          <a:lvl5pPr marL="1828800" indent="0">
            <a:defRPr sz="1100">
              <a:latin typeface="Times New Roman"/>
            </a:defRPr>
          </a:lvl5pPr>
          <a:lvl6pPr marL="2286000" indent="0">
            <a:defRPr sz="1100">
              <a:latin typeface="Times New Roman"/>
            </a:defRPr>
          </a:lvl6pPr>
          <a:lvl7pPr marL="2743200" indent="0">
            <a:defRPr sz="1100">
              <a:latin typeface="Times New Roman"/>
            </a:defRPr>
          </a:lvl7pPr>
          <a:lvl8pPr marL="3200400" indent="0">
            <a:defRPr sz="1100">
              <a:latin typeface="Times New Roman"/>
            </a:defRPr>
          </a:lvl8pPr>
          <a:lvl9pPr marL="3657600" indent="0">
            <a:defRPr sz="1100">
              <a:latin typeface="Times New Roman"/>
            </a:defRPr>
          </a:lvl9pPr>
        </a:lstStyle>
        <a:p xmlns:a="http://schemas.openxmlformats.org/drawingml/2006/main">
          <a:r>
            <a:rPr lang="en-US" sz="1100" dirty="0" smtClean="0"/>
            <a:t>20 Districts,</a:t>
          </a:r>
        </a:p>
        <a:p xmlns:a="http://schemas.openxmlformats.org/drawingml/2006/main">
          <a:r>
            <a:rPr lang="en-US" dirty="0" smtClean="0"/>
            <a:t>3.6% of statewide</a:t>
          </a:r>
        </a:p>
        <a:p xmlns:a="http://schemas.openxmlformats.org/drawingml/2006/main">
          <a:r>
            <a:rPr lang="en-US" dirty="0" smtClean="0"/>
            <a:t>enrollment in</a:t>
          </a:r>
        </a:p>
        <a:p xmlns:a="http://schemas.openxmlformats.org/drawingml/2006/main">
          <a:r>
            <a:rPr lang="en-US" dirty="0" smtClean="0"/>
            <a:t>traditional</a:t>
          </a:r>
          <a:r>
            <a:rPr lang="en-US" sz="1100" dirty="0" smtClean="0"/>
            <a:t> public </a:t>
          </a:r>
        </a:p>
        <a:p xmlns:a="http://schemas.openxmlformats.org/drawingml/2006/main">
          <a:r>
            <a:rPr lang="en-US" sz="1100" dirty="0" smtClean="0"/>
            <a:t>schools</a:t>
          </a:r>
          <a:endParaRPr lang="en-US" sz="1100" dirty="0"/>
        </a:p>
      </cdr:txBody>
    </cdr:sp>
  </cdr:relSizeAnchor>
  <cdr:relSizeAnchor xmlns:cdr="http://schemas.openxmlformats.org/drawingml/2006/chartDrawing">
    <cdr:from>
      <cdr:x>0.16219</cdr:x>
      <cdr:y>0</cdr:y>
    </cdr:from>
    <cdr:to>
      <cdr:x>0.32679</cdr:x>
      <cdr:y>0.19325</cdr:y>
    </cdr:to>
    <cdr:sp macro="" textlink="">
      <cdr:nvSpPr>
        <cdr:cNvPr id="7" name="TextBox 1"/>
        <cdr:cNvSpPr txBox="1"/>
      </cdr:nvSpPr>
      <cdr:spPr>
        <a:xfrm xmlns:a="http://schemas.openxmlformats.org/drawingml/2006/main">
          <a:off x="1198485" y="0"/>
          <a:ext cx="1216241"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imes New Roman"/>
            </a:defRPr>
          </a:lvl1pPr>
          <a:lvl2pPr marL="457200" indent="0">
            <a:defRPr sz="1100">
              <a:latin typeface="Times New Roman"/>
            </a:defRPr>
          </a:lvl2pPr>
          <a:lvl3pPr marL="914400" indent="0">
            <a:defRPr sz="1100">
              <a:latin typeface="Times New Roman"/>
            </a:defRPr>
          </a:lvl3pPr>
          <a:lvl4pPr marL="1371600" indent="0">
            <a:defRPr sz="1100">
              <a:latin typeface="Times New Roman"/>
            </a:defRPr>
          </a:lvl4pPr>
          <a:lvl5pPr marL="1828800" indent="0">
            <a:defRPr sz="1100">
              <a:latin typeface="Times New Roman"/>
            </a:defRPr>
          </a:lvl5pPr>
          <a:lvl6pPr marL="2286000" indent="0">
            <a:defRPr sz="1100">
              <a:latin typeface="Times New Roman"/>
            </a:defRPr>
          </a:lvl6pPr>
          <a:lvl7pPr marL="2743200" indent="0">
            <a:defRPr sz="1100">
              <a:latin typeface="Times New Roman"/>
            </a:defRPr>
          </a:lvl7pPr>
          <a:lvl8pPr marL="3200400" indent="0">
            <a:defRPr sz="1100">
              <a:latin typeface="Times New Roman"/>
            </a:defRPr>
          </a:lvl8pPr>
          <a:lvl9pPr marL="3657600" indent="0">
            <a:defRPr sz="1100">
              <a:latin typeface="Times New Roman"/>
            </a:defRPr>
          </a:lvl9pPr>
        </a:lstStyle>
        <a:p xmlns:a="http://schemas.openxmlformats.org/drawingml/2006/main">
          <a:r>
            <a:rPr lang="en-US" sz="1100" dirty="0" smtClean="0"/>
            <a:t>64 Districts,</a:t>
          </a:r>
        </a:p>
        <a:p xmlns:a="http://schemas.openxmlformats.org/drawingml/2006/main">
          <a:r>
            <a:rPr lang="en-US" dirty="0" smtClean="0"/>
            <a:t>15.8% of statewide</a:t>
          </a:r>
        </a:p>
        <a:p xmlns:a="http://schemas.openxmlformats.org/drawingml/2006/main">
          <a:r>
            <a:rPr lang="en-US" dirty="0" smtClean="0"/>
            <a:t>enrollment in</a:t>
          </a:r>
        </a:p>
        <a:p xmlns:a="http://schemas.openxmlformats.org/drawingml/2006/main">
          <a:r>
            <a:rPr lang="en-US" dirty="0" smtClean="0"/>
            <a:t>traditional</a:t>
          </a:r>
          <a:r>
            <a:rPr lang="en-US" sz="1100" dirty="0" smtClean="0"/>
            <a:t> public </a:t>
          </a:r>
        </a:p>
        <a:p xmlns:a="http://schemas.openxmlformats.org/drawingml/2006/main">
          <a:r>
            <a:rPr lang="en-US" sz="1100" dirty="0" smtClean="0"/>
            <a:t>schools</a:t>
          </a:r>
          <a:endParaRPr lang="en-US" sz="1100" dirty="0"/>
        </a:p>
      </cdr:txBody>
    </cdr:sp>
  </cdr:relSizeAnchor>
  <cdr:relSizeAnchor xmlns:cdr="http://schemas.openxmlformats.org/drawingml/2006/chartDrawing">
    <cdr:from>
      <cdr:x>0.15618</cdr:x>
      <cdr:y>0.67917</cdr:y>
    </cdr:from>
    <cdr:to>
      <cdr:x>0.32078</cdr:x>
      <cdr:y>0.87242</cdr:y>
    </cdr:to>
    <cdr:sp macro="" textlink="">
      <cdr:nvSpPr>
        <cdr:cNvPr id="8" name="TextBox 1"/>
        <cdr:cNvSpPr txBox="1"/>
      </cdr:nvSpPr>
      <cdr:spPr>
        <a:xfrm xmlns:a="http://schemas.openxmlformats.org/drawingml/2006/main">
          <a:off x="1154097" y="3213716"/>
          <a:ext cx="1216241"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imes New Roman"/>
            </a:defRPr>
          </a:lvl1pPr>
          <a:lvl2pPr marL="457200" indent="0">
            <a:defRPr sz="1100">
              <a:latin typeface="Times New Roman"/>
            </a:defRPr>
          </a:lvl2pPr>
          <a:lvl3pPr marL="914400" indent="0">
            <a:defRPr sz="1100">
              <a:latin typeface="Times New Roman"/>
            </a:defRPr>
          </a:lvl3pPr>
          <a:lvl4pPr marL="1371600" indent="0">
            <a:defRPr sz="1100">
              <a:latin typeface="Times New Roman"/>
            </a:defRPr>
          </a:lvl4pPr>
          <a:lvl5pPr marL="1828800" indent="0">
            <a:defRPr sz="1100">
              <a:latin typeface="Times New Roman"/>
            </a:defRPr>
          </a:lvl5pPr>
          <a:lvl6pPr marL="2286000" indent="0">
            <a:defRPr sz="1100">
              <a:latin typeface="Times New Roman"/>
            </a:defRPr>
          </a:lvl6pPr>
          <a:lvl7pPr marL="2743200" indent="0">
            <a:defRPr sz="1100">
              <a:latin typeface="Times New Roman"/>
            </a:defRPr>
          </a:lvl7pPr>
          <a:lvl8pPr marL="3200400" indent="0">
            <a:defRPr sz="1100">
              <a:latin typeface="Times New Roman"/>
            </a:defRPr>
          </a:lvl8pPr>
          <a:lvl9pPr marL="3657600" indent="0">
            <a:defRPr sz="1100">
              <a:latin typeface="Times New Roman"/>
            </a:defRPr>
          </a:lvl9pPr>
        </a:lstStyle>
        <a:p xmlns:a="http://schemas.openxmlformats.org/drawingml/2006/main">
          <a:r>
            <a:rPr lang="en-US" sz="1100" dirty="0" smtClean="0"/>
            <a:t>140 Districts,</a:t>
          </a:r>
        </a:p>
        <a:p xmlns:a="http://schemas.openxmlformats.org/drawingml/2006/main">
          <a:r>
            <a:rPr lang="en-US" dirty="0" smtClean="0"/>
            <a:t>42.5% of statewide</a:t>
          </a:r>
        </a:p>
        <a:p xmlns:a="http://schemas.openxmlformats.org/drawingml/2006/main">
          <a:r>
            <a:rPr lang="en-US" dirty="0" smtClean="0"/>
            <a:t>enrollment in</a:t>
          </a:r>
        </a:p>
        <a:p xmlns:a="http://schemas.openxmlformats.org/drawingml/2006/main">
          <a:r>
            <a:rPr lang="en-US" dirty="0" smtClean="0"/>
            <a:t>traditional</a:t>
          </a:r>
          <a:r>
            <a:rPr lang="en-US" sz="1100" dirty="0" smtClean="0"/>
            <a:t> public </a:t>
          </a:r>
        </a:p>
        <a:p xmlns:a="http://schemas.openxmlformats.org/drawingml/2006/main">
          <a:r>
            <a:rPr lang="en-US" sz="1100" dirty="0" smtClean="0"/>
            <a:t>schools</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3BA808C-8C03-4C95-AD63-901077B341D8}" type="datetimeFigureOut">
              <a:rPr lang="en-US" smtClean="0"/>
              <a:pPr/>
              <a:t>1/12/2017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254DB79-15A0-4D20-ADA3-74EE0CDC77E9}" type="slidenum">
              <a:rPr lang="en-US" smtClean="0"/>
              <a:pPr/>
              <a:t>‹#›</a:t>
            </a:fld>
            <a:endParaRPr lang="en-US" dirty="0"/>
          </a:p>
        </p:txBody>
      </p:sp>
    </p:spTree>
    <p:extLst>
      <p:ext uri="{BB962C8B-B14F-4D97-AF65-F5344CB8AC3E}">
        <p14:creationId xmlns:p14="http://schemas.microsoft.com/office/powerpoint/2010/main" val="38391917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59332"/>
            <a:ext cx="7772400" cy="1470025"/>
          </a:xfrm>
        </p:spPr>
        <p:txBody>
          <a:bodyPr>
            <a:normAutofit/>
          </a:bodyPr>
          <a:lstStyle>
            <a:lvl1pPr algn="ctr">
              <a:defRPr sz="28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29357"/>
            <a:ext cx="6400800" cy="1752600"/>
          </a:xfrm>
        </p:spPr>
        <p:txBody>
          <a:bodyPr>
            <a:normAutofit/>
          </a:bodyPr>
          <a:lstStyle>
            <a:lvl1pPr marL="0" indent="0" algn="ctr">
              <a:buNone/>
              <a:defRPr sz="1400" cap="all">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p:cNvPicPr>
            <a:picLocks noChangeAspect="1"/>
          </p:cNvPicPr>
          <p:nvPr/>
        </p:nvPicPr>
        <p:blipFill>
          <a:blip r:embed="rId2"/>
          <a:stretch>
            <a:fillRect/>
          </a:stretch>
        </p:blipFill>
        <p:spPr>
          <a:xfrm>
            <a:off x="2438400" y="1154624"/>
            <a:ext cx="4267200" cy="754922"/>
          </a:xfrm>
          <a:prstGeom prst="rect">
            <a:avLst/>
          </a:prstGeom>
        </p:spPr>
      </p:pic>
      <p:pic>
        <p:nvPicPr>
          <p:cNvPr id="9" name="Picture 8"/>
          <p:cNvPicPr>
            <a:picLocks noChangeAspect="1"/>
          </p:cNvPicPr>
          <p:nvPr/>
        </p:nvPicPr>
        <p:blipFill>
          <a:blip r:embed="rId3"/>
          <a:stretch>
            <a:fillRect/>
          </a:stretch>
        </p:blipFill>
        <p:spPr>
          <a:xfrm>
            <a:off x="0" y="5796185"/>
            <a:ext cx="9152141" cy="106995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1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28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191000"/>
          </a:xfrm>
          <a:prstGeom prst="rect">
            <a:avLst/>
          </a:prstGeom>
        </p:spPr>
        <p:txBody>
          <a:bodyPr vert="horz" lIns="91440" tIns="45720" rIns="91440" bIns="45720" rtlCol="0">
            <a:normAutofit/>
          </a:bodyPr>
          <a:lstStyle/>
          <a:p>
            <a:pPr lvl="0"/>
            <a:r>
              <a:rPr lang="en-US" dirty="0" smtClean="0"/>
              <a:t>Click to edit Master text styles</a:t>
            </a:r>
          </a:p>
          <a:p>
            <a:pPr lvl="0"/>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9" name="Picture 8"/>
          <p:cNvPicPr>
            <a:picLocks noChangeAspect="1"/>
          </p:cNvPicPr>
          <p:nvPr/>
        </p:nvPicPr>
        <p:blipFill>
          <a:blip r:embed="rId13"/>
          <a:stretch>
            <a:fillRect/>
          </a:stretch>
        </p:blipFill>
        <p:spPr>
          <a:xfrm>
            <a:off x="0" y="6306595"/>
            <a:ext cx="9152247" cy="567899"/>
          </a:xfrm>
          <a:prstGeom prst="rect">
            <a:avLst/>
          </a:prstGeom>
        </p:spPr>
      </p:pic>
      <p:sp>
        <p:nvSpPr>
          <p:cNvPr id="13" name="TextBox 12"/>
          <p:cNvSpPr txBox="1"/>
          <p:nvPr userDrawn="1"/>
        </p:nvSpPr>
        <p:spPr>
          <a:xfrm>
            <a:off x="5641034" y="6021349"/>
            <a:ext cx="3095248" cy="276999"/>
          </a:xfrm>
          <a:prstGeom prst="rect">
            <a:avLst/>
          </a:prstGeom>
          <a:noFill/>
        </p:spPr>
        <p:txBody>
          <a:bodyPr wrap="square" rtlCol="0">
            <a:spAutoFit/>
          </a:bodyPr>
          <a:lstStyle/>
          <a:p>
            <a:pPr algn="r"/>
            <a:r>
              <a:rPr lang="en-US" sz="1200" b="1" i="0" kern="100" spc="100" dirty="0" smtClean="0">
                <a:solidFill>
                  <a:schemeClr val="bg1"/>
                </a:solidFill>
                <a:latin typeface="Arial Narrow"/>
                <a:cs typeface="Arial Narrow"/>
              </a:rPr>
              <a:t>1/12/2012</a:t>
            </a:r>
            <a:endParaRPr lang="en-US" sz="1200" b="1" i="0" kern="100" spc="100" dirty="0">
              <a:solidFill>
                <a:schemeClr val="bg1"/>
              </a:solidFill>
              <a:latin typeface="Arial Narrow"/>
              <a:cs typeface="Arial Narrow"/>
            </a:endParaRPr>
          </a:p>
        </p:txBody>
      </p:sp>
      <p:sp>
        <p:nvSpPr>
          <p:cNvPr id="19" name="Slide Number Placeholder 18"/>
          <p:cNvSpPr>
            <a:spLocks noGrp="1"/>
          </p:cNvSpPr>
          <p:nvPr>
            <p:ph type="sldNum" sz="quarter" idx="4"/>
          </p:nvPr>
        </p:nvSpPr>
        <p:spPr>
          <a:xfrm>
            <a:off x="3507434" y="6492875"/>
            <a:ext cx="2133600" cy="365125"/>
          </a:xfrm>
          <a:prstGeom prst="rect">
            <a:avLst/>
          </a:prstGeom>
        </p:spPr>
        <p:txBody>
          <a:bodyPr vert="horz" lIns="91440" tIns="45720" rIns="91440" bIns="45720" rtlCol="0" anchor="ctr"/>
          <a:lstStyle>
            <a:lvl1pPr algn="r">
              <a:defRPr sz="1200">
                <a:solidFill>
                  <a:schemeClr val="bg1"/>
                </a:solidFill>
              </a:defRPr>
            </a:lvl1pPr>
          </a:lstStyle>
          <a:p>
            <a:pPr algn="ctr"/>
            <a:fld id="{AA1C43FE-4B2B-334A-A926-5EAFC8201B5D}" type="slidenum">
              <a:rPr lang="en-US" smtClean="0"/>
              <a:pPr algn="ctr"/>
              <a:t>‹#›</a:t>
            </a:fld>
            <a:endParaRPr lang="en-US" dirty="0"/>
          </a:p>
        </p:txBody>
      </p:sp>
      <p:sp>
        <p:nvSpPr>
          <p:cNvPr id="21" name="Date Placeholder 20"/>
          <p:cNvSpPr>
            <a:spLocks noGrp="1"/>
          </p:cNvSpPr>
          <p:nvPr>
            <p:ph type="dt" sz="half" idx="2"/>
          </p:nvPr>
        </p:nvSpPr>
        <p:spPr>
          <a:xfrm>
            <a:off x="6602682" y="6492875"/>
            <a:ext cx="2133600" cy="365125"/>
          </a:xfrm>
          <a:prstGeom prst="rect">
            <a:avLst/>
          </a:prstGeom>
        </p:spPr>
        <p:txBody>
          <a:bodyPr vert="horz" lIns="91440" tIns="45720" rIns="91440" bIns="45720" rtlCol="0" anchor="ctr"/>
          <a:lstStyle>
            <a:lvl1pPr algn="r">
              <a:defRPr sz="1200" b="1" i="0">
                <a:solidFill>
                  <a:srgbClr val="FFFFFF"/>
                </a:solidFill>
                <a:latin typeface="Arial Narrow"/>
                <a:cs typeface="Arial Narrow"/>
              </a:defRPr>
            </a:lvl1pPr>
          </a:lstStyle>
          <a:p>
            <a:fld id="{9E57D988-F6BA-C94B-86AB-8ED5EEBD9F84}" type="datetimeFigureOut">
              <a:rPr lang="en-US" smtClean="0"/>
              <a:pPr/>
              <a:t>1/12/2017</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0" i="0" kern="1200">
          <a:solidFill>
            <a:srgbClr val="3B7E2F"/>
          </a:solidFill>
          <a:latin typeface="+mj-lt"/>
          <a:ea typeface="+mj-ea"/>
          <a:cs typeface="Myriad Pro"/>
        </a:defRPr>
      </a:lvl1pPr>
    </p:titleStyle>
    <p:bodyStyle>
      <a:lvl1pPr marL="342900" indent="-342900" algn="l" defTabSz="457200" rtl="0" eaLnBrk="1" latinLnBrk="0" hangingPunct="1">
        <a:spcBef>
          <a:spcPct val="20000"/>
        </a:spcBef>
        <a:buFont typeface="Arial"/>
        <a:buNone/>
        <a:defRPr sz="2800" b="0" i="0" kern="1200">
          <a:solidFill>
            <a:schemeClr val="tx1">
              <a:lumMod val="65000"/>
              <a:lumOff val="35000"/>
            </a:schemeClr>
          </a:solidFill>
          <a:latin typeface="+mj-lt"/>
          <a:ea typeface="+mn-ea"/>
          <a:cs typeface="Myriad Pro"/>
        </a:defRPr>
      </a:lvl1pPr>
      <a:lvl2pPr marL="742950" indent="-285750" algn="l" defTabSz="457200" rtl="0" eaLnBrk="1" latinLnBrk="0" hangingPunct="1">
        <a:spcBef>
          <a:spcPct val="20000"/>
        </a:spcBef>
        <a:buFont typeface="Arial"/>
        <a:buChar char="–"/>
        <a:defRPr sz="2400" b="0" i="0" kern="1200">
          <a:solidFill>
            <a:schemeClr val="tx1"/>
          </a:solidFill>
          <a:latin typeface="+mj-lt"/>
          <a:ea typeface="+mn-ea"/>
          <a:cs typeface="Myriad Pro"/>
        </a:defRPr>
      </a:lvl2pPr>
      <a:lvl3pPr marL="1143000" indent="-228600" algn="l" defTabSz="457200" rtl="0" eaLnBrk="1" latinLnBrk="0" hangingPunct="1">
        <a:spcBef>
          <a:spcPct val="20000"/>
        </a:spcBef>
        <a:buFont typeface="Arial"/>
        <a:buChar char="•"/>
        <a:defRPr sz="2000" b="0" i="0" kern="1200">
          <a:solidFill>
            <a:schemeClr val="tx1"/>
          </a:solidFill>
          <a:latin typeface="+mj-lt"/>
          <a:ea typeface="+mn-ea"/>
          <a:cs typeface="Myriad Pro"/>
        </a:defRPr>
      </a:lvl3pPr>
      <a:lvl4pPr marL="1600200" indent="-228600" algn="l" defTabSz="457200" rtl="0" eaLnBrk="1" latinLnBrk="0" hangingPunct="1">
        <a:spcBef>
          <a:spcPct val="20000"/>
        </a:spcBef>
        <a:buFont typeface="Arial"/>
        <a:buChar char="–"/>
        <a:defRPr sz="2000" b="0" i="0" kern="1200">
          <a:solidFill>
            <a:schemeClr val="tx1"/>
          </a:solidFill>
          <a:latin typeface="+mj-lt"/>
          <a:ea typeface="+mn-ea"/>
          <a:cs typeface="Myriad Pro"/>
        </a:defRPr>
      </a:lvl4pPr>
      <a:lvl5pPr marL="2057400" indent="-228600" algn="l" defTabSz="457200" rtl="0" eaLnBrk="1" latinLnBrk="0" hangingPunct="1">
        <a:spcBef>
          <a:spcPct val="20000"/>
        </a:spcBef>
        <a:buFont typeface="Arial"/>
        <a:buNone/>
        <a:defRPr sz="2000" b="0" i="0" kern="1200">
          <a:solidFill>
            <a:schemeClr val="tx1"/>
          </a:solidFill>
          <a:latin typeface="+mj-lt"/>
          <a:ea typeface="+mn-ea"/>
          <a:cs typeface="Myriad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fiscalexcellence.org/our-studies/pension-guide-2014-final.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fiscalexcellence.org/our-studies/pension-guide-2014-final.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iscalexcellence.org/our-studies/pension-guide-2014-final.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244" y="1828800"/>
            <a:ext cx="8526248" cy="1143000"/>
          </a:xfrm>
        </p:spPr>
        <p:txBody>
          <a:bodyPr>
            <a:normAutofit/>
          </a:bodyPr>
          <a:lstStyle/>
          <a:p>
            <a:pPr algn="ctr"/>
            <a:r>
              <a:rPr lang="en-US" sz="2700" b="1" dirty="0" smtClean="0"/>
              <a:t>Education Funding: How Much is Enough?</a:t>
            </a:r>
            <a:br>
              <a:rPr lang="en-US" sz="2700" b="1" dirty="0" smtClean="0"/>
            </a:br>
            <a:endParaRPr lang="en-US" sz="2200" b="1" dirty="0"/>
          </a:p>
        </p:txBody>
      </p:sp>
      <p:pic>
        <p:nvPicPr>
          <p:cNvPr id="4" name="Picture 3" descr="MCFE-color.png"/>
          <p:cNvPicPr>
            <a:picLocks noChangeAspect="1"/>
          </p:cNvPicPr>
          <p:nvPr/>
        </p:nvPicPr>
        <p:blipFill>
          <a:blip r:embed="rId2"/>
          <a:stretch>
            <a:fillRect/>
          </a:stretch>
        </p:blipFill>
        <p:spPr>
          <a:xfrm>
            <a:off x="2860505" y="541538"/>
            <a:ext cx="3209925" cy="581025"/>
          </a:xfrm>
          <a:prstGeom prst="rect">
            <a:avLst/>
          </a:prstGeom>
        </p:spPr>
      </p:pic>
      <p:sp>
        <p:nvSpPr>
          <p:cNvPr id="5" name="TextBox 4"/>
          <p:cNvSpPr txBox="1"/>
          <p:nvPr/>
        </p:nvSpPr>
        <p:spPr>
          <a:xfrm>
            <a:off x="2192784" y="4980373"/>
            <a:ext cx="4470413" cy="523220"/>
          </a:xfrm>
          <a:prstGeom prst="rect">
            <a:avLst/>
          </a:prstGeom>
          <a:noFill/>
        </p:spPr>
        <p:txBody>
          <a:bodyPr wrap="square" rtlCol="0">
            <a:spAutoFit/>
          </a:bodyPr>
          <a:lstStyle/>
          <a:p>
            <a:pPr algn="ctr"/>
            <a:r>
              <a:rPr lang="en-US" sz="1400" dirty="0" smtClean="0">
                <a:latin typeface="+mj-lt"/>
              </a:rPr>
              <a:t>Mark Haveman, Executive Director</a:t>
            </a:r>
          </a:p>
          <a:p>
            <a:pPr algn="ctr"/>
            <a:r>
              <a:rPr lang="en-US" sz="1400" dirty="0" smtClean="0">
                <a:latin typeface="+mj-lt"/>
              </a:rPr>
              <a:t>Minnesota Center for Fiscal Excellence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712" y="574652"/>
            <a:ext cx="8503388" cy="948690"/>
          </a:xfrm>
        </p:spPr>
        <p:txBody>
          <a:bodyPr>
            <a:normAutofit fontScale="90000"/>
          </a:bodyPr>
          <a:lstStyle/>
          <a:p>
            <a:pPr marL="342900" indent="-342900" algn="ctr"/>
            <a:r>
              <a:rPr lang="en-US" sz="2400" dirty="0" smtClean="0"/>
              <a:t>How is the labor purchasing power of the new basic education aid provided in 2015 affected by district level employment costs and trends?</a:t>
            </a:r>
          </a:p>
        </p:txBody>
      </p:sp>
      <p:sp>
        <p:nvSpPr>
          <p:cNvPr id="43011" name="Rectangle 3"/>
          <p:cNvSpPr>
            <a:spLocks noChangeArrowheads="1"/>
          </p:cNvSpPr>
          <p:nvPr/>
        </p:nvSpPr>
        <p:spPr bwMode="auto">
          <a:xfrm>
            <a:off x="0" y="4429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2"/>
          <p:cNvSpPr>
            <a:spLocks noChangeArrowheads="1"/>
          </p:cNvSpPr>
          <p:nvPr/>
        </p:nvSpPr>
        <p:spPr bwMode="auto">
          <a:xfrm>
            <a:off x="1142434" y="1757779"/>
            <a:ext cx="7019365"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Hugely.  The purchasing</a:t>
            </a:r>
            <a:r>
              <a:rPr kumimoji="0" lang="en-US" sz="1800" b="0" i="0" u="none" strike="noStrike" cap="none" normalizeH="0" dirty="0" smtClean="0">
                <a:ln>
                  <a:noFill/>
                </a:ln>
                <a:solidFill>
                  <a:schemeClr val="tx1"/>
                </a:solidFill>
                <a:effectLst/>
                <a:latin typeface="Arial" pitchFamily="34" charset="0"/>
                <a:cs typeface="Arial" pitchFamily="34" charset="0"/>
              </a:rPr>
              <a:t> power of new per pupil basic education aid varies tremendously across the state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2"/>
          <p:cNvSpPr>
            <a:spLocks noChangeArrowheads="1"/>
          </p:cNvSpPr>
          <p:nvPr/>
        </p:nvSpPr>
        <p:spPr bwMode="auto">
          <a:xfrm>
            <a:off x="1142434" y="2615295"/>
            <a:ext cx="7019365"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Our  Analysis</a:t>
            </a:r>
          </a:p>
          <a:p>
            <a:pPr marL="0" marR="0" lvl="0" indent="0" defTabSz="914400" rtl="0" eaLnBrk="0" fontAlgn="base" latinLnBrk="0" hangingPunct="0">
              <a:lnSpc>
                <a:spcPct val="100000"/>
              </a:lnSpc>
              <a:spcBef>
                <a:spcPct val="0"/>
              </a:spcBef>
              <a:spcAft>
                <a:spcPct val="0"/>
              </a:spcAft>
              <a:buClrTx/>
              <a:buSzTx/>
              <a:buFontTx/>
              <a:buNone/>
              <a:tabLst/>
            </a:pPr>
            <a:endParaRPr lang="en-US" dirty="0" smtClean="0">
              <a:latin typeface="Arial" pitchFamily="34" charset="0"/>
              <a:cs typeface="Arial" pitchFamily="34" charset="0"/>
            </a:endParaRPr>
          </a:p>
          <a:p>
            <a:pPr marL="342900" marR="0" lvl="0" indent="-342900" defTabSz="914400" rtl="0" eaLnBrk="0" fontAlgn="base" latinLnBrk="0" hangingPunct="0">
              <a:lnSpc>
                <a:spcPct val="100000"/>
              </a:lnSpc>
              <a:spcBef>
                <a:spcPct val="0"/>
              </a:spcBef>
              <a:spcAft>
                <a:spcPct val="0"/>
              </a:spcAft>
              <a:buClrTx/>
              <a:buSzTx/>
              <a:buFont typeface="+mj-lt"/>
              <a:buAutoNum type="arabicPeriod"/>
              <a:tabLst/>
            </a:pPr>
            <a:r>
              <a:rPr kumimoji="0" lang="en-US" sz="1800" b="0" i="0" u="none" strike="noStrike" cap="none" normalizeH="0" dirty="0" smtClean="0">
                <a:ln>
                  <a:noFill/>
                </a:ln>
                <a:solidFill>
                  <a:schemeClr val="tx1"/>
                </a:solidFill>
                <a:effectLst/>
                <a:latin typeface="Arial" pitchFamily="34" charset="0"/>
                <a:cs typeface="Arial" pitchFamily="34" charset="0"/>
              </a:rPr>
              <a:t>Calculate each district’s total compensation cost per student for   </a:t>
            </a:r>
            <a:r>
              <a:rPr kumimoji="0" lang="en-US" sz="1800" b="0" i="0" u="sng" strike="noStrike" cap="none" normalizeH="0" dirty="0" smtClean="0">
                <a:ln>
                  <a:noFill/>
                </a:ln>
                <a:solidFill>
                  <a:schemeClr val="tx1"/>
                </a:solidFill>
                <a:effectLst/>
                <a:latin typeface="Arial" pitchFamily="34" charset="0"/>
                <a:cs typeface="Arial" pitchFamily="34" charset="0"/>
              </a:rPr>
              <a:t>all</a:t>
            </a:r>
            <a:r>
              <a:rPr kumimoji="0" lang="en-US" sz="1800" b="0" i="0" u="none" strike="noStrike" cap="none" normalizeH="0" dirty="0" smtClean="0">
                <a:ln>
                  <a:noFill/>
                </a:ln>
                <a:solidFill>
                  <a:schemeClr val="tx1"/>
                </a:solidFill>
                <a:effectLst/>
                <a:latin typeface="Arial" pitchFamily="34" charset="0"/>
                <a:cs typeface="Arial" pitchFamily="34" charset="0"/>
              </a:rPr>
              <a:t> employees for 2014 (including district admin) AND annual growth rate in that measure since 2007</a:t>
            </a:r>
          </a:p>
          <a:p>
            <a:pPr marL="342900" marR="0" lvl="0" indent="-342900" defTabSz="914400" rtl="0" eaLnBrk="0" fontAlgn="base" latinLnBrk="0" hangingPunct="0">
              <a:lnSpc>
                <a:spcPct val="100000"/>
              </a:lnSpc>
              <a:spcBef>
                <a:spcPct val="0"/>
              </a:spcBef>
              <a:spcAft>
                <a:spcPct val="0"/>
              </a:spcAft>
              <a:buClrTx/>
              <a:buSzTx/>
              <a:buFont typeface="+mj-lt"/>
              <a:buAutoNum type="arabicPeriod"/>
              <a:tabLst/>
            </a:pPr>
            <a:endParaRPr lang="en-US" dirty="0" smtClean="0">
              <a:latin typeface="Arial" pitchFamily="34" charset="0"/>
              <a:cs typeface="Arial" pitchFamily="34" charset="0"/>
            </a:endParaRPr>
          </a:p>
          <a:p>
            <a:pPr marL="342900" marR="0" lvl="0" indent="-342900" defTabSz="914400" rtl="0" eaLnBrk="0" fontAlgn="base" latinLnBrk="0" hangingPunct="0">
              <a:lnSpc>
                <a:spcPct val="100000"/>
              </a:lnSpc>
              <a:spcBef>
                <a:spcPct val="0"/>
              </a:spcBef>
              <a:spcAft>
                <a:spcPct val="0"/>
              </a:spcAft>
              <a:buClrTx/>
              <a:buSzTx/>
              <a:buFont typeface="+mj-lt"/>
              <a:buAutoNum type="arabicPeriod"/>
              <a:tabLst/>
            </a:pPr>
            <a:r>
              <a:rPr kumimoji="0" lang="en-US" sz="1800" b="0" i="0" u="none" strike="noStrike" cap="none" normalizeH="0" dirty="0" smtClean="0">
                <a:ln>
                  <a:noFill/>
                </a:ln>
                <a:solidFill>
                  <a:schemeClr val="tx1"/>
                </a:solidFill>
                <a:effectLst/>
                <a:latin typeface="Arial" pitchFamily="34" charset="0"/>
                <a:cs typeface="Arial" pitchFamily="34" charset="0"/>
              </a:rPr>
              <a:t>Project historical average growth rates into the future to estimate total compensation cost per student in 2017</a:t>
            </a:r>
          </a:p>
          <a:p>
            <a:pPr marL="342900" marR="0" lvl="0" indent="-342900" defTabSz="914400" rtl="0" eaLnBrk="0" fontAlgn="base" latinLnBrk="0" hangingPunct="0">
              <a:lnSpc>
                <a:spcPct val="100000"/>
              </a:lnSpc>
              <a:spcBef>
                <a:spcPct val="0"/>
              </a:spcBef>
              <a:spcAft>
                <a:spcPct val="0"/>
              </a:spcAft>
              <a:buClrTx/>
              <a:buSzTx/>
              <a:buFont typeface="+mj-lt"/>
              <a:buAutoNum type="arabicPeriod"/>
              <a:tabLst/>
            </a:pPr>
            <a:endParaRPr lang="en-US" dirty="0" smtClean="0">
              <a:latin typeface="Arial" pitchFamily="34" charset="0"/>
              <a:cs typeface="Arial" pitchFamily="34" charset="0"/>
            </a:endParaRPr>
          </a:p>
          <a:p>
            <a:pPr marL="342900" marR="0" lvl="0" indent="-342900" defTabSz="914400" rtl="0" eaLnBrk="0" fontAlgn="base" latinLnBrk="0" hangingPunct="0">
              <a:lnSpc>
                <a:spcPct val="100000"/>
              </a:lnSpc>
              <a:spcBef>
                <a:spcPct val="0"/>
              </a:spcBef>
              <a:spcAft>
                <a:spcPct val="0"/>
              </a:spcAft>
              <a:buClrTx/>
              <a:buSzTx/>
              <a:buFont typeface="+mj-lt"/>
              <a:buAutoNum type="arabicPeriod"/>
              <a:tabLst/>
            </a:pPr>
            <a:r>
              <a:rPr kumimoji="0" lang="en-US" sz="1800" b="0" i="0" u="none" strike="noStrike" cap="none" normalizeH="0" dirty="0" smtClean="0">
                <a:ln>
                  <a:noFill/>
                </a:ln>
                <a:solidFill>
                  <a:schemeClr val="tx1"/>
                </a:solidFill>
                <a:effectLst/>
                <a:latin typeface="Arial" pitchFamily="34" charset="0"/>
                <a:cs typeface="Arial" pitchFamily="34" charset="0"/>
              </a:rPr>
              <a:t>Compare projection with increase in per student basic education aid to see if enacted formula increase is “enough”</a:t>
            </a:r>
          </a:p>
          <a:p>
            <a:pPr marL="342900" marR="0" lvl="0" indent="-342900" defTabSz="914400" rtl="0" eaLnBrk="0" fontAlgn="base" latinLnBrk="0" hangingPunct="0">
              <a:lnSpc>
                <a:spcPct val="100000"/>
              </a:lnSpc>
              <a:spcBef>
                <a:spcPct val="0"/>
              </a:spcBef>
              <a:spcAft>
                <a:spcPct val="0"/>
              </a:spcAft>
              <a:buClrTx/>
              <a:buSzTx/>
              <a:tabLst/>
            </a:pPr>
            <a:endParaRPr lang="en-US" dirty="0" smtClean="0">
              <a:latin typeface="Arial" pitchFamily="34" charset="0"/>
              <a:cs typeface="Arial" pitchFamily="34" charset="0"/>
            </a:endParaRPr>
          </a:p>
          <a:p>
            <a:pPr marL="342900" marR="0" lvl="0" indent="-342900" defTabSz="914400" rtl="0" eaLnBrk="0" fontAlgn="base" latinLnBrk="0" hangingPunct="0">
              <a:lnSpc>
                <a:spcPct val="100000"/>
              </a:lnSpc>
              <a:spcBef>
                <a:spcPct val="0"/>
              </a:spcBef>
              <a:spcAft>
                <a:spcPct val="0"/>
              </a:spcAft>
              <a:buClrTx/>
              <a:buSzTx/>
              <a:tabLst/>
            </a:pPr>
            <a:endParaRPr kumimoji="0" lang="en-US" sz="1800" b="0" i="0" u="none" strike="noStrike" cap="none" normalizeH="0" dirty="0" smtClean="0">
              <a:ln>
                <a:noFill/>
              </a:ln>
              <a:solidFill>
                <a:schemeClr val="tx1"/>
              </a:solidFill>
              <a:effectLst/>
              <a:latin typeface="Arial" pitchFamily="34" charset="0"/>
              <a:cs typeface="Arial" pitchFamily="34" charset="0"/>
            </a:endParaRPr>
          </a:p>
          <a:p>
            <a:pPr marL="342900" marR="0" lvl="0" indent="-342900" defTabSz="914400" rtl="0" eaLnBrk="0" fontAlgn="base" latinLnBrk="0" hangingPunct="0">
              <a:lnSpc>
                <a:spcPct val="100000"/>
              </a:lnSpc>
              <a:spcBef>
                <a:spcPct val="0"/>
              </a:spcBef>
              <a:spcAft>
                <a:spcPct val="0"/>
              </a:spcAft>
              <a:buClrTx/>
              <a:buSzTx/>
              <a:tabLst/>
            </a:pPr>
            <a:endParaRPr lang="en-US" dirty="0" smtClean="0">
              <a:latin typeface="Arial" pitchFamily="34" charset="0"/>
              <a:cs typeface="Arial" pitchFamily="34" charset="0"/>
            </a:endParaRPr>
          </a:p>
          <a:p>
            <a:pPr marL="342900" marR="0" lvl="0" indent="-342900" defTabSz="914400" rtl="0" eaLnBrk="0" fontAlgn="base" latinLnBrk="0" hangingPunct="0">
              <a:lnSpc>
                <a:spcPct val="100000"/>
              </a:lnSpc>
              <a:spcBef>
                <a:spcPct val="0"/>
              </a:spcBef>
              <a:spcAft>
                <a:spcPct val="0"/>
              </a:spcAft>
              <a:buClrTx/>
              <a:buSzTx/>
              <a:tabLst/>
            </a:pPr>
            <a:endParaRPr kumimoji="0" lang="en-US" sz="1800" b="0" i="0" u="none" strike="noStrike" cap="none" normalizeH="0" dirty="0" smtClean="0">
              <a:ln>
                <a:noFill/>
              </a:ln>
              <a:solidFill>
                <a:schemeClr val="tx1"/>
              </a:solidFill>
              <a:effectLst/>
              <a:latin typeface="Arial" pitchFamily="34" charset="0"/>
              <a:cs typeface="Arial" pitchFamily="34" charset="0"/>
            </a:endParaRPr>
          </a:p>
          <a:p>
            <a:pPr marL="342900" marR="0" lvl="0" indent="-342900" defTabSz="914400" rtl="0" eaLnBrk="0" fontAlgn="base" latinLnBrk="0" hangingPunct="0">
              <a:lnSpc>
                <a:spcPct val="100000"/>
              </a:lnSpc>
              <a:spcBef>
                <a:spcPct val="0"/>
              </a:spcBef>
              <a:spcAft>
                <a:spcPct val="0"/>
              </a:spcAft>
              <a:buClrTx/>
              <a:buSzTx/>
              <a:tabLst/>
            </a:pPr>
            <a:endParaRPr lang="en-US" baseline="0" dirty="0" smtClean="0">
              <a:latin typeface="Arial" pitchFamily="34" charset="0"/>
              <a:cs typeface="Arial" pitchFamily="34" charset="0"/>
            </a:endParaRPr>
          </a:p>
          <a:p>
            <a:pPr marL="342900" marR="0" lvl="0" indent="-342900" defTabSz="914400" rtl="0" eaLnBrk="0" fontAlgn="base" latinLnBrk="0" hangingPunct="0">
              <a:lnSpc>
                <a:spcPct val="100000"/>
              </a:lnSpc>
              <a:spcBef>
                <a:spcPct val="0"/>
              </a:spcBef>
              <a:spcAft>
                <a:spcPct val="0"/>
              </a:spcAft>
              <a:buClrTx/>
              <a:buSzTx/>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712" y="239697"/>
            <a:ext cx="8503388" cy="948690"/>
          </a:xfrm>
        </p:spPr>
        <p:txBody>
          <a:bodyPr>
            <a:normAutofit fontScale="90000"/>
          </a:bodyPr>
          <a:lstStyle/>
          <a:p>
            <a:pPr marL="342900" indent="-342900" algn="ctr"/>
            <a:r>
              <a:rPr lang="en-US" sz="2400" dirty="0" smtClean="0"/>
              <a:t>How is the labor purchasing power of the new basic education aid provided in 2015 affected by district level employment costs and trends?</a:t>
            </a:r>
          </a:p>
        </p:txBody>
      </p:sp>
      <p:sp>
        <p:nvSpPr>
          <p:cNvPr id="43011" name="Rectangle 3"/>
          <p:cNvSpPr>
            <a:spLocks noChangeArrowheads="1"/>
          </p:cNvSpPr>
          <p:nvPr/>
        </p:nvSpPr>
        <p:spPr bwMode="auto">
          <a:xfrm>
            <a:off x="0" y="4429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2"/>
          <p:cNvSpPr>
            <a:spLocks noChangeArrowheads="1"/>
          </p:cNvSpPr>
          <p:nvPr/>
        </p:nvSpPr>
        <p:spPr bwMode="auto">
          <a:xfrm>
            <a:off x="1142434" y="1358283"/>
            <a:ext cx="7019365"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Findings</a:t>
            </a:r>
          </a:p>
        </p:txBody>
      </p:sp>
      <p:sp>
        <p:nvSpPr>
          <p:cNvPr id="5" name="Rectangle 2"/>
          <p:cNvSpPr>
            <a:spLocks noChangeArrowheads="1"/>
          </p:cNvSpPr>
          <p:nvPr/>
        </p:nvSpPr>
        <p:spPr bwMode="auto">
          <a:xfrm>
            <a:off x="1142434" y="1727615"/>
            <a:ext cx="7019365"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defTabSz="914400" rtl="0" eaLnBrk="0" fontAlgn="base" latinLnBrk="0" hangingPunct="0">
              <a:lnSpc>
                <a:spcPct val="100000"/>
              </a:lnSpc>
              <a:spcBef>
                <a:spcPct val="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Annual growth trends in compensation costs per student vary dramatically</a:t>
            </a:r>
            <a:r>
              <a:rPr lang="en-US" dirty="0" smtClean="0">
                <a:latin typeface="Arial" pitchFamily="34" charset="0"/>
                <a:cs typeface="Arial" pitchFamily="34" charset="0"/>
              </a:rPr>
              <a:t> (12.2% to – 3.7%)</a:t>
            </a:r>
            <a:endParaRPr kumimoji="0" lang="en-US" sz="1800" b="0" i="0" u="none" strike="noStrike" cap="none" normalizeH="0" dirty="0" smtClean="0">
              <a:ln>
                <a:noFill/>
              </a:ln>
              <a:solidFill>
                <a:schemeClr val="tx1"/>
              </a:solidFill>
              <a:effectLst/>
              <a:latin typeface="Arial" pitchFamily="34" charset="0"/>
              <a:cs typeface="Arial" pitchFamily="34" charset="0"/>
            </a:endParaRPr>
          </a:p>
          <a:p>
            <a:pPr marL="342900" marR="0" lvl="0" indent="-342900" defTabSz="914400" rtl="0" eaLnBrk="0" fontAlgn="base" latinLnBrk="0" hangingPunct="0">
              <a:lnSpc>
                <a:spcPct val="100000"/>
              </a:lnSpc>
              <a:spcBef>
                <a:spcPct val="0"/>
              </a:spcBef>
              <a:spcAft>
                <a:spcPct val="0"/>
              </a:spcAft>
              <a:buClrTx/>
              <a:buSzTx/>
              <a:tabLst/>
            </a:pPr>
            <a:endParaRPr lang="en-US" dirty="0" smtClean="0">
              <a:latin typeface="Arial" pitchFamily="34" charset="0"/>
              <a:cs typeface="Arial" pitchFamily="34" charset="0"/>
            </a:endParaRPr>
          </a:p>
          <a:p>
            <a:pPr marL="342900" marR="0" lvl="0" indent="-342900" defTabSz="914400" rtl="0" eaLnBrk="0" fontAlgn="base" latinLnBrk="0" hangingPunct="0">
              <a:lnSpc>
                <a:spcPct val="100000"/>
              </a:lnSpc>
              <a:spcBef>
                <a:spcPct val="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In 240 of 326 districts, compensation cost per student is projected to exceed the formula increase per student.  </a:t>
            </a:r>
          </a:p>
          <a:p>
            <a:pPr marL="342900" marR="0" lvl="0" indent="-342900" defTabSz="914400" rtl="0" eaLnBrk="0" fontAlgn="base" latinLnBrk="0" hangingPunct="0">
              <a:lnSpc>
                <a:spcPct val="100000"/>
              </a:lnSpc>
              <a:spcBef>
                <a:spcPct val="0"/>
              </a:spcBef>
              <a:spcAft>
                <a:spcPct val="0"/>
              </a:spcAft>
              <a:buClrTx/>
              <a:buSzTx/>
              <a:tabLst/>
            </a:pPr>
            <a:r>
              <a:rPr lang="en-US" dirty="0" smtClean="0">
                <a:latin typeface="Arial" pitchFamily="34" charset="0"/>
                <a:cs typeface="Arial" pitchFamily="34" charset="0"/>
              </a:rPr>
              <a:t>	</a:t>
            </a:r>
            <a:r>
              <a:rPr kumimoji="0" lang="en-US" sz="1800" b="0" i="0" u="none" strike="noStrike" cap="none" normalizeH="0" dirty="0" smtClean="0">
                <a:ln>
                  <a:noFill/>
                </a:ln>
                <a:solidFill>
                  <a:schemeClr val="tx1"/>
                </a:solidFill>
                <a:effectLst/>
                <a:latin typeface="Arial" pitchFamily="34" charset="0"/>
                <a:cs typeface="Arial" pitchFamily="34" charset="0"/>
              </a:rPr>
              <a:t>Average ”shortfall”: $225 per student</a:t>
            </a:r>
          </a:p>
          <a:p>
            <a:pPr marL="342900" marR="0" lvl="0" indent="-342900" defTabSz="914400" rtl="0" eaLnBrk="0" fontAlgn="base" latinLnBrk="0" hangingPunct="0">
              <a:lnSpc>
                <a:spcPct val="100000"/>
              </a:lnSpc>
              <a:spcBef>
                <a:spcPct val="0"/>
              </a:spcBef>
              <a:spcAft>
                <a:spcPct val="0"/>
              </a:spcAft>
              <a:buClrTx/>
              <a:buSzTx/>
              <a:tabLst/>
            </a:pPr>
            <a:endParaRPr lang="en-US" dirty="0" smtClean="0">
              <a:latin typeface="Arial" pitchFamily="34" charset="0"/>
              <a:cs typeface="Arial" pitchFamily="34" charset="0"/>
            </a:endParaRPr>
          </a:p>
          <a:p>
            <a:pPr marL="342900" marR="0" lvl="0" indent="-342900" defTabSz="914400" rtl="0" eaLnBrk="0" fontAlgn="base" latinLnBrk="0" hangingPunct="0">
              <a:lnSpc>
                <a:spcPct val="100000"/>
              </a:lnSpc>
              <a:spcBef>
                <a:spcPct val="0"/>
              </a:spcBef>
              <a:spcAft>
                <a:spcPct val="0"/>
              </a:spcAft>
              <a:buClrTx/>
              <a:buSzTx/>
              <a:tabLst/>
            </a:pPr>
            <a:r>
              <a:rPr lang="en-US" dirty="0" smtClean="0">
                <a:latin typeface="Arial" pitchFamily="34" charset="0"/>
                <a:cs typeface="Arial" pitchFamily="34" charset="0"/>
              </a:rPr>
              <a:t>In 86 districts formula aid per student is projected to exceed compensation growth per student.  Average “surplus”: $95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288" y="170329"/>
            <a:ext cx="7897906" cy="948690"/>
          </a:xfrm>
        </p:spPr>
        <p:txBody>
          <a:bodyPr>
            <a:normAutofit/>
          </a:bodyPr>
          <a:lstStyle/>
          <a:p>
            <a:pPr marL="342900" indent="-342900" algn="ctr"/>
            <a:r>
              <a:rPr lang="en-US" sz="2400" dirty="0" smtClean="0"/>
              <a:t>So, What is “Enough”?</a:t>
            </a:r>
          </a:p>
        </p:txBody>
      </p:sp>
      <p:sp>
        <p:nvSpPr>
          <p:cNvPr id="43011" name="Rectangle 3"/>
          <p:cNvSpPr>
            <a:spLocks noChangeArrowheads="1"/>
          </p:cNvSpPr>
          <p:nvPr/>
        </p:nvSpPr>
        <p:spPr bwMode="auto">
          <a:xfrm>
            <a:off x="0" y="4429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8131" name="Rectangle 3"/>
          <p:cNvSpPr>
            <a:spLocks noChangeArrowheads="1"/>
          </p:cNvSpPr>
          <p:nvPr/>
        </p:nvSpPr>
        <p:spPr bwMode="auto">
          <a:xfrm>
            <a:off x="0" y="41433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Box 9"/>
          <p:cNvSpPr txBox="1"/>
          <p:nvPr/>
        </p:nvSpPr>
        <p:spPr>
          <a:xfrm>
            <a:off x="243924" y="914400"/>
            <a:ext cx="8523559" cy="5909310"/>
          </a:xfrm>
          <a:prstGeom prst="rect">
            <a:avLst/>
          </a:prstGeom>
          <a:noFill/>
        </p:spPr>
        <p:txBody>
          <a:bodyPr wrap="square" rtlCol="0">
            <a:spAutoFit/>
          </a:bodyPr>
          <a:lstStyle/>
          <a:p>
            <a:pPr marL="342900" indent="-342900"/>
            <a:endParaRPr lang="en-US" dirty="0" smtClean="0">
              <a:latin typeface="+mj-lt"/>
            </a:endParaRPr>
          </a:p>
          <a:p>
            <a:pPr marL="342900" indent="-342900"/>
            <a:r>
              <a:rPr lang="en-US" dirty="0" smtClean="0">
                <a:latin typeface="+mj-lt"/>
              </a:rPr>
              <a:t>If we assume:</a:t>
            </a:r>
          </a:p>
          <a:p>
            <a:pPr marL="342900" indent="-342900"/>
            <a:endParaRPr lang="en-US" dirty="0" smtClean="0">
              <a:latin typeface="+mj-lt"/>
            </a:endParaRPr>
          </a:p>
          <a:p>
            <a:pPr marL="342900" indent="-342900">
              <a:buFont typeface="Arial" pitchFamily="34" charset="0"/>
              <a:buChar char="•"/>
            </a:pPr>
            <a:r>
              <a:rPr lang="en-US" dirty="0" smtClean="0">
                <a:latin typeface="+mj-lt"/>
              </a:rPr>
              <a:t>No changes in compensation designs currently existing in collective bargaining</a:t>
            </a:r>
          </a:p>
          <a:p>
            <a:pPr marL="342900" indent="-342900">
              <a:buFont typeface="Arial" pitchFamily="34" charset="0"/>
              <a:buChar char="•"/>
            </a:pPr>
            <a:r>
              <a:rPr lang="en-US" dirty="0" smtClean="0">
                <a:latin typeface="+mj-lt"/>
              </a:rPr>
              <a:t>Statewide pupil counts change per State Demographer projections</a:t>
            </a:r>
          </a:p>
          <a:p>
            <a:pPr marL="342900" indent="-342900">
              <a:buFont typeface="Arial" pitchFamily="34" charset="0"/>
              <a:buChar char="•"/>
            </a:pPr>
            <a:r>
              <a:rPr lang="en-US" dirty="0" smtClean="0">
                <a:latin typeface="+mj-lt"/>
              </a:rPr>
              <a:t>Current ratio of total students to total employees remains constant</a:t>
            </a:r>
          </a:p>
          <a:p>
            <a:pPr marL="342900" indent="-342900">
              <a:buFont typeface="Arial" pitchFamily="34" charset="0"/>
              <a:buChar char="•"/>
            </a:pPr>
            <a:r>
              <a:rPr lang="en-US" dirty="0" smtClean="0">
                <a:latin typeface="+mj-lt"/>
              </a:rPr>
              <a:t>Total compensation per FTE increases at 3% per year (in line with historical trends)</a:t>
            </a:r>
          </a:p>
          <a:p>
            <a:pPr marL="342900" indent="-342900"/>
            <a:endParaRPr lang="en-US" dirty="0" smtClean="0">
              <a:latin typeface="+mj-lt"/>
            </a:endParaRPr>
          </a:p>
          <a:p>
            <a:pPr marL="342900" indent="-342900"/>
            <a:r>
              <a:rPr lang="en-US" sz="1600" dirty="0" smtClean="0">
                <a:latin typeface="+mj-lt"/>
              </a:rPr>
              <a:t>Aggregate school general fund compensation expense will be $4.2 billion higher by FY2029</a:t>
            </a:r>
          </a:p>
          <a:p>
            <a:pPr marL="342900" indent="-342900"/>
            <a:endParaRPr lang="en-US" sz="1600" dirty="0" smtClean="0">
              <a:latin typeface="+mj-lt"/>
            </a:endParaRPr>
          </a:p>
          <a:p>
            <a:pPr marL="342900" indent="-342900"/>
            <a:r>
              <a:rPr lang="en-US" sz="1600" dirty="0" smtClean="0">
                <a:latin typeface="+mj-lt"/>
              </a:rPr>
              <a:t>Financing 100% of these costs  through new basic education aid translates into a 4.1% increase in the formula allowance per year between FY2014 and FY 2029</a:t>
            </a:r>
          </a:p>
          <a:p>
            <a:pPr marL="342900" indent="-342900"/>
            <a:endParaRPr lang="en-US" sz="1600" dirty="0" smtClean="0">
              <a:latin typeface="+mj-lt"/>
            </a:endParaRPr>
          </a:p>
          <a:p>
            <a:pPr marL="342900" indent="-342900"/>
            <a:r>
              <a:rPr lang="en-US" sz="1600" dirty="0" smtClean="0">
                <a:latin typeface="+mj-lt"/>
              </a:rPr>
              <a:t>If the current split in general education revenue is maintained (roughly 80% basic ed formula and 20% other sources, then basic aid allowance would need to increase 2.6% per year (with an additional $840 million coming through increases from other general education revenue programs)</a:t>
            </a:r>
          </a:p>
          <a:p>
            <a:pPr marL="342900" indent="-342900">
              <a:buFont typeface="+mj-lt"/>
              <a:buAutoNum type="arabicPeriod"/>
            </a:pPr>
            <a:endParaRPr lang="en-US" dirty="0" smtClean="0">
              <a:latin typeface="+mj-lt"/>
            </a:endParaRPr>
          </a:p>
          <a:p>
            <a:endParaRPr lang="en-US" dirty="0" smtClean="0">
              <a:latin typeface="+mj-lt"/>
            </a:endParaRPr>
          </a:p>
          <a:p>
            <a:r>
              <a:rPr lang="en-US" dirty="0" smtClean="0">
                <a:latin typeface="+mj-lt"/>
              </a:rPr>
              <a:t>  </a:t>
            </a:r>
          </a:p>
          <a:p>
            <a:endParaRPr lang="en-US" dirty="0" smtClean="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288" y="170329"/>
            <a:ext cx="7897906" cy="948690"/>
          </a:xfrm>
        </p:spPr>
        <p:txBody>
          <a:bodyPr>
            <a:normAutofit/>
          </a:bodyPr>
          <a:lstStyle/>
          <a:p>
            <a:pPr marL="342900" indent="-342900" algn="ctr"/>
            <a:r>
              <a:rPr lang="en-US" sz="2400" dirty="0" smtClean="0"/>
              <a:t>But these are likely conservative estimates</a:t>
            </a:r>
          </a:p>
        </p:txBody>
      </p:sp>
      <p:sp>
        <p:nvSpPr>
          <p:cNvPr id="43011" name="Rectangle 3"/>
          <p:cNvSpPr>
            <a:spLocks noChangeArrowheads="1"/>
          </p:cNvSpPr>
          <p:nvPr/>
        </p:nvSpPr>
        <p:spPr bwMode="auto">
          <a:xfrm>
            <a:off x="0" y="4429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8131" name="Rectangle 3"/>
          <p:cNvSpPr>
            <a:spLocks noChangeArrowheads="1"/>
          </p:cNvSpPr>
          <p:nvPr/>
        </p:nvSpPr>
        <p:spPr bwMode="auto">
          <a:xfrm>
            <a:off x="0" y="41433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Box 9"/>
          <p:cNvSpPr txBox="1"/>
          <p:nvPr/>
        </p:nvSpPr>
        <p:spPr>
          <a:xfrm>
            <a:off x="243924" y="914400"/>
            <a:ext cx="8523559" cy="4862870"/>
          </a:xfrm>
          <a:prstGeom prst="rect">
            <a:avLst/>
          </a:prstGeom>
          <a:noFill/>
        </p:spPr>
        <p:txBody>
          <a:bodyPr wrap="square" rtlCol="0">
            <a:spAutoFit/>
          </a:bodyPr>
          <a:lstStyle/>
          <a:p>
            <a:pPr marL="342900" indent="-342900"/>
            <a:endParaRPr lang="en-US" dirty="0" smtClean="0">
              <a:latin typeface="+mj-lt"/>
            </a:endParaRPr>
          </a:p>
          <a:p>
            <a:pPr marL="342900" indent="-342900">
              <a:buFont typeface="Arial" pitchFamily="34" charset="0"/>
              <a:buChar char="•"/>
            </a:pPr>
            <a:r>
              <a:rPr lang="en-US" dirty="0" smtClean="0">
                <a:latin typeface="+mj-lt"/>
              </a:rPr>
              <a:t>No inflation in the other 20% of general fund spending</a:t>
            </a:r>
          </a:p>
          <a:p>
            <a:pPr marL="342900" indent="-342900">
              <a:buFont typeface="Arial" pitchFamily="34" charset="0"/>
              <a:buChar char="•"/>
            </a:pPr>
            <a:r>
              <a:rPr lang="en-US" dirty="0" smtClean="0">
                <a:latin typeface="+mj-lt"/>
              </a:rPr>
              <a:t>State requires districts reserve a portion of general fund revenue for staff development and operating capital</a:t>
            </a:r>
          </a:p>
          <a:p>
            <a:pPr marL="342900" indent="-342900">
              <a:buFont typeface="Arial" pitchFamily="34" charset="0"/>
              <a:buChar char="•"/>
            </a:pPr>
            <a:r>
              <a:rPr lang="en-US" dirty="0" smtClean="0">
                <a:latin typeface="+mj-lt"/>
              </a:rPr>
              <a:t>Teacher shortages likely creating supply and demand imbalances</a:t>
            </a:r>
          </a:p>
          <a:p>
            <a:pPr marL="342900" indent="-342900">
              <a:buFont typeface="Arial" pitchFamily="34" charset="0"/>
              <a:buChar char="•"/>
            </a:pPr>
            <a:r>
              <a:rPr lang="en-US" dirty="0" smtClean="0">
                <a:latin typeface="+mj-lt"/>
              </a:rPr>
              <a:t>Ignores future impact of addressing underfunded pensions</a:t>
            </a:r>
          </a:p>
          <a:p>
            <a:pPr marL="342900" indent="-342900"/>
            <a:endParaRPr lang="en-US" dirty="0" smtClean="0">
              <a:latin typeface="+mj-lt"/>
            </a:endParaRPr>
          </a:p>
          <a:p>
            <a:pPr marL="342900" indent="-342900"/>
            <a:r>
              <a:rPr lang="en-US" sz="1600" dirty="0" smtClean="0">
                <a:latin typeface="+mj-lt"/>
              </a:rPr>
              <a:t>			Unfunded liability for retirement benefits </a:t>
            </a:r>
            <a:r>
              <a:rPr lang="en-US" sz="1600" u="sng" dirty="0" smtClean="0">
                <a:latin typeface="+mj-lt"/>
              </a:rPr>
              <a:t>already earned</a:t>
            </a:r>
            <a:r>
              <a:rPr lang="en-US" sz="1600" dirty="0" smtClean="0">
                <a:latin typeface="+mj-lt"/>
              </a:rPr>
              <a:t> is approximately $9,300 			per pupil.  </a:t>
            </a:r>
          </a:p>
          <a:p>
            <a:pPr marL="1257300" lvl="2" indent="-342900"/>
            <a:endParaRPr lang="en-US" sz="1600" dirty="0" smtClean="0">
              <a:latin typeface="+mj-lt"/>
            </a:endParaRPr>
          </a:p>
          <a:p>
            <a:pPr marL="1257300" lvl="2" indent="-342900"/>
            <a:r>
              <a:rPr lang="en-US" sz="1600" dirty="0" smtClean="0">
                <a:latin typeface="+mj-lt"/>
              </a:rPr>
              <a:t>That’s just for TRA and SPTRFA members (doesn’t include PERA professionals in school systems.)</a:t>
            </a:r>
          </a:p>
          <a:p>
            <a:pPr marL="1257300" lvl="2" indent="-342900"/>
            <a:endParaRPr lang="en-US" sz="1600" dirty="0" smtClean="0">
              <a:latin typeface="+mj-lt"/>
            </a:endParaRPr>
          </a:p>
          <a:p>
            <a:pPr marL="800100" lvl="1" indent="-342900"/>
            <a:r>
              <a:rPr lang="en-US" sz="1600" dirty="0" smtClean="0">
                <a:latin typeface="+mj-lt"/>
              </a:rPr>
              <a:t>		The $9,300 total assumes an 8.47% annual investment return going forward</a:t>
            </a:r>
          </a:p>
          <a:p>
            <a:pPr marL="342900" indent="-342900"/>
            <a:endParaRPr lang="en-US" dirty="0" smtClean="0">
              <a:latin typeface="+mj-lt"/>
            </a:endParaRPr>
          </a:p>
          <a:p>
            <a:endParaRPr lang="en-US" dirty="0" smtClean="0">
              <a:latin typeface="+mj-lt"/>
            </a:endParaRPr>
          </a:p>
          <a:p>
            <a:r>
              <a:rPr lang="en-US" dirty="0" smtClean="0">
                <a:latin typeface="+mj-lt"/>
              </a:rPr>
              <a:t>  </a:t>
            </a:r>
          </a:p>
          <a:p>
            <a:endParaRPr lang="en-US" dirty="0" smtClean="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592" y="0"/>
            <a:ext cx="7977608" cy="948690"/>
          </a:xfrm>
        </p:spPr>
        <p:txBody>
          <a:bodyPr>
            <a:normAutofit/>
          </a:bodyPr>
          <a:lstStyle/>
          <a:p>
            <a:pPr algn="ctr"/>
            <a:r>
              <a:rPr lang="en-US" sz="2700" dirty="0" smtClean="0"/>
              <a:t>Our Conclusions</a:t>
            </a:r>
            <a:endParaRPr lang="en-US" dirty="0"/>
          </a:p>
        </p:txBody>
      </p:sp>
      <p:sp>
        <p:nvSpPr>
          <p:cNvPr id="4" name="TextBox 3"/>
          <p:cNvSpPr txBox="1"/>
          <p:nvPr/>
        </p:nvSpPr>
        <p:spPr>
          <a:xfrm>
            <a:off x="331595" y="754912"/>
            <a:ext cx="8551147" cy="8248412"/>
          </a:xfrm>
          <a:prstGeom prst="rect">
            <a:avLst/>
          </a:prstGeom>
          <a:noFill/>
        </p:spPr>
        <p:txBody>
          <a:bodyPr wrap="square" rtlCol="0">
            <a:spAutoFit/>
          </a:bodyPr>
          <a:lstStyle/>
          <a:p>
            <a:pPr lvl="1"/>
            <a:r>
              <a:rPr lang="en-US" dirty="0" smtClean="0">
                <a:latin typeface="+mj-lt"/>
              </a:rPr>
              <a:t>1. Reported aggregate trends in “real” (inflation adjusted) education spending can be quite misleading because of the district–specific nature of educational cost structures</a:t>
            </a:r>
          </a:p>
          <a:p>
            <a:pPr lvl="1"/>
            <a:endParaRPr lang="en-US" dirty="0" smtClean="0">
              <a:latin typeface="+mj-lt"/>
            </a:endParaRPr>
          </a:p>
          <a:p>
            <a:pPr lvl="1"/>
            <a:r>
              <a:rPr lang="en-US" dirty="0" smtClean="0">
                <a:latin typeface="+mj-lt"/>
              </a:rPr>
              <a:t>2. Supplemental state general education aids and other aid programs designed to compensate districts for having more challenging and costly educational environments should be based on an understanding  of the influence those conditions have on labor requirements and accompanying costs</a:t>
            </a:r>
          </a:p>
          <a:p>
            <a:pPr lvl="1"/>
            <a:endParaRPr lang="en-US" dirty="0" smtClean="0">
              <a:latin typeface="+mj-lt"/>
            </a:endParaRPr>
          </a:p>
          <a:p>
            <a:pPr lvl="1"/>
            <a:r>
              <a:rPr lang="en-US" dirty="0" smtClean="0">
                <a:latin typeface="+mj-lt"/>
              </a:rPr>
              <a:t>3.  Alternative compensation designs are rapidly moving from “contentious policy” to “fiscal necessity.”   </a:t>
            </a:r>
          </a:p>
          <a:p>
            <a:pPr lvl="1"/>
            <a:endParaRPr lang="en-US" dirty="0" smtClean="0">
              <a:latin typeface="+mj-lt"/>
            </a:endParaRPr>
          </a:p>
          <a:p>
            <a:pPr marL="800100" lvl="1" indent="-342900">
              <a:buAutoNum type="arabicPeriod" startAt="4"/>
            </a:pPr>
            <a:r>
              <a:rPr lang="en-US" dirty="0" smtClean="0">
                <a:latin typeface="+mj-lt"/>
              </a:rPr>
              <a:t>There is a need for greater fiscal transparency </a:t>
            </a:r>
          </a:p>
          <a:p>
            <a:pPr marL="1257300" lvl="2" indent="-342900">
              <a:buFont typeface="Arial" pitchFamily="34" charset="0"/>
              <a:buChar char="•"/>
            </a:pPr>
            <a:r>
              <a:rPr lang="en-US" dirty="0" smtClean="0">
                <a:latin typeface="+mj-lt"/>
              </a:rPr>
              <a:t>disclosure of cost implications of each individual compensation 	dimension in collective bargaining agreements </a:t>
            </a:r>
          </a:p>
          <a:p>
            <a:pPr marL="1257300" lvl="2" indent="-342900">
              <a:buFont typeface="Arial" pitchFamily="34" charset="0"/>
              <a:buChar char="•"/>
            </a:pPr>
            <a:r>
              <a:rPr lang="en-US" dirty="0" smtClean="0">
                <a:latin typeface="+mj-lt"/>
              </a:rPr>
              <a:t>quantification of  the cost of state mandates </a:t>
            </a:r>
          </a:p>
          <a:p>
            <a:pPr lvl="1"/>
            <a:endParaRPr lang="en-US" dirty="0" smtClean="0">
              <a:latin typeface="+mj-lt"/>
            </a:endParaRPr>
          </a:p>
          <a:p>
            <a:pPr lvl="1">
              <a:buFont typeface="Arial" pitchFamily="34" charset="0"/>
              <a:buChar char="•"/>
            </a:pPr>
            <a:endParaRPr lang="en-US" sz="2000" dirty="0" smtClean="0">
              <a:latin typeface="+mj-lt"/>
            </a:endParaRPr>
          </a:p>
          <a:p>
            <a:pPr lvl="1">
              <a:buFont typeface="Arial" pitchFamily="34" charset="0"/>
              <a:buChar char="•"/>
            </a:pPr>
            <a:endParaRPr lang="en-US" sz="2000" dirty="0" smtClean="0"/>
          </a:p>
          <a:p>
            <a:pPr lvl="1"/>
            <a:endParaRPr lang="en-US" sz="2000" dirty="0" smtClean="0"/>
          </a:p>
          <a:p>
            <a:r>
              <a:rPr lang="en-US" sz="2000"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0490"/>
            <a:ext cx="8229600" cy="587277"/>
          </a:xfrm>
        </p:spPr>
        <p:txBody>
          <a:bodyPr>
            <a:normAutofit fontScale="90000"/>
          </a:bodyPr>
          <a:lstStyle/>
          <a:p>
            <a:pPr algn="ctr"/>
            <a:r>
              <a:rPr lang="en-US" sz="2700" dirty="0" smtClean="0"/>
              <a:t>Background </a:t>
            </a:r>
            <a:br>
              <a:rPr lang="en-US" sz="2700" dirty="0" smtClean="0"/>
            </a:br>
            <a:endParaRPr lang="en-US" dirty="0"/>
          </a:p>
        </p:txBody>
      </p:sp>
      <p:sp>
        <p:nvSpPr>
          <p:cNvPr id="11267" name="Rectangle 3">
            <a:hlinkClick r:id="rId2" tooltip="Page 26"/>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1268" name="Rectangle 4">
            <a:hlinkClick r:id="rId2" tooltip="Page 26"/>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8" name="TextBox 7"/>
          <p:cNvSpPr txBox="1"/>
          <p:nvPr/>
        </p:nvSpPr>
        <p:spPr>
          <a:xfrm>
            <a:off x="4952521" y="887766"/>
            <a:ext cx="3904608" cy="4247317"/>
          </a:xfrm>
          <a:prstGeom prst="rect">
            <a:avLst/>
          </a:prstGeom>
          <a:noFill/>
          <a:ln>
            <a:solidFill>
              <a:srgbClr val="3B7E2F"/>
            </a:solidFill>
          </a:ln>
        </p:spPr>
        <p:txBody>
          <a:bodyPr wrap="square" rtlCol="0">
            <a:spAutoFit/>
          </a:bodyPr>
          <a:lstStyle/>
          <a:p>
            <a:pPr>
              <a:buFont typeface="Arial" pitchFamily="34" charset="0"/>
              <a:buChar char="•"/>
            </a:pPr>
            <a:r>
              <a:rPr lang="en-US" dirty="0" smtClean="0">
                <a:latin typeface="+mj-lt"/>
              </a:rPr>
              <a:t> 2015 legislative session featured contentious, lengthy debate over the appropriate increase in the basic per pupil education formula</a:t>
            </a:r>
          </a:p>
          <a:p>
            <a:pPr>
              <a:buFont typeface="Arial" pitchFamily="34" charset="0"/>
              <a:buChar char="•"/>
            </a:pPr>
            <a:endParaRPr lang="en-US" dirty="0" smtClean="0">
              <a:latin typeface="+mj-lt"/>
            </a:endParaRPr>
          </a:p>
          <a:p>
            <a:pPr>
              <a:buFont typeface="Arial" pitchFamily="34" charset="0"/>
              <a:buChar char="•"/>
            </a:pPr>
            <a:r>
              <a:rPr lang="en-US" dirty="0" smtClean="0">
                <a:latin typeface="+mj-lt"/>
              </a:rPr>
              <a:t> School representatives were quite critical of proposed increases coming from both parties</a:t>
            </a:r>
          </a:p>
          <a:p>
            <a:endParaRPr lang="en-US" dirty="0" smtClean="0">
              <a:latin typeface="+mj-lt"/>
            </a:endParaRPr>
          </a:p>
          <a:p>
            <a:pPr>
              <a:buFont typeface="Arial" pitchFamily="34" charset="0"/>
              <a:buChar char="•"/>
            </a:pPr>
            <a:r>
              <a:rPr lang="en-US" dirty="0" smtClean="0"/>
              <a:t> </a:t>
            </a:r>
            <a:r>
              <a:rPr lang="en-US" dirty="0" smtClean="0">
                <a:latin typeface="+mj-lt"/>
              </a:rPr>
              <a:t>Eventually 2% increase each year of the biennium was signed into law</a:t>
            </a:r>
          </a:p>
          <a:p>
            <a:endParaRPr lang="en-US" dirty="0" smtClean="0">
              <a:latin typeface="+mj-lt"/>
            </a:endParaRPr>
          </a:p>
          <a:p>
            <a:pPr>
              <a:buFont typeface="Arial" pitchFamily="34" charset="0"/>
              <a:buChar char="•"/>
            </a:pPr>
            <a:r>
              <a:rPr lang="en-US" dirty="0" smtClean="0">
                <a:latin typeface="+mj-lt"/>
              </a:rPr>
              <a:t>  Our questions: Was this “enough”?  Why and on what basis?</a:t>
            </a:r>
          </a:p>
          <a:p>
            <a:endParaRPr lang="en-US" dirty="0"/>
          </a:p>
        </p:txBody>
      </p:sp>
      <p:pic>
        <p:nvPicPr>
          <p:cNvPr id="27652" name="Picture 4"/>
          <p:cNvPicPr>
            <a:picLocks noChangeAspect="1" noChangeArrowheads="1"/>
          </p:cNvPicPr>
          <p:nvPr/>
        </p:nvPicPr>
        <p:blipFill>
          <a:blip r:embed="rId3"/>
          <a:srcRect/>
          <a:stretch>
            <a:fillRect/>
          </a:stretch>
        </p:blipFill>
        <p:spPr bwMode="auto">
          <a:xfrm>
            <a:off x="736661" y="887766"/>
            <a:ext cx="3874161" cy="5015883"/>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0490"/>
            <a:ext cx="8229600" cy="658298"/>
          </a:xfrm>
        </p:spPr>
        <p:txBody>
          <a:bodyPr>
            <a:normAutofit/>
          </a:bodyPr>
          <a:lstStyle/>
          <a:p>
            <a:pPr algn="ctr"/>
            <a:r>
              <a:rPr lang="en-US" sz="2700" dirty="0" smtClean="0"/>
              <a:t>Answering This Question is Very Difficult</a:t>
            </a:r>
            <a:endParaRPr lang="en-US" dirty="0"/>
          </a:p>
        </p:txBody>
      </p:sp>
      <p:sp>
        <p:nvSpPr>
          <p:cNvPr id="11267" name="Rectangle 3">
            <a:hlinkClick r:id="rId2" tooltip="Page 26"/>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1268" name="Rectangle 4">
            <a:hlinkClick r:id="rId2" tooltip="Page 26"/>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6" name="TextBox 5"/>
          <p:cNvSpPr txBox="1"/>
          <p:nvPr/>
        </p:nvSpPr>
        <p:spPr>
          <a:xfrm>
            <a:off x="552156" y="1262210"/>
            <a:ext cx="8134643" cy="3416320"/>
          </a:xfrm>
          <a:prstGeom prst="rect">
            <a:avLst/>
          </a:prstGeom>
          <a:noFill/>
        </p:spPr>
        <p:txBody>
          <a:bodyPr wrap="square" rtlCol="0">
            <a:spAutoFit/>
          </a:bodyPr>
          <a:lstStyle/>
          <a:p>
            <a:pPr>
              <a:buFont typeface="Arial" pitchFamily="34" charset="0"/>
              <a:buChar char="•"/>
            </a:pPr>
            <a:r>
              <a:rPr lang="en-US" dirty="0" smtClean="0">
                <a:latin typeface="+mj-lt"/>
              </a:rPr>
              <a:t>  State has substantial control over school revenue but has much less influence over school cost structures that exist in over 300 school districts</a:t>
            </a:r>
          </a:p>
          <a:p>
            <a:pPr>
              <a:buFont typeface="Arial" pitchFamily="34" charset="0"/>
              <a:buChar char="•"/>
            </a:pPr>
            <a:endParaRPr lang="en-US" dirty="0" smtClean="0">
              <a:latin typeface="+mj-lt"/>
            </a:endParaRPr>
          </a:p>
          <a:p>
            <a:pPr>
              <a:buFont typeface="Arial" pitchFamily="34" charset="0"/>
              <a:buChar char="•"/>
            </a:pPr>
            <a:r>
              <a:rPr lang="en-US" dirty="0" smtClean="0">
                <a:latin typeface="+mj-lt"/>
              </a:rPr>
              <a:t>  In K-12 education, the primary cost is labor (77.1% of school district general fund spending)</a:t>
            </a:r>
          </a:p>
          <a:p>
            <a:pPr>
              <a:buFont typeface="Arial" pitchFamily="34" charset="0"/>
              <a:buChar char="•"/>
            </a:pPr>
            <a:endParaRPr lang="en-US" dirty="0" smtClean="0">
              <a:latin typeface="+mj-lt"/>
            </a:endParaRPr>
          </a:p>
          <a:p>
            <a:pPr>
              <a:buFont typeface="Arial" pitchFamily="34" charset="0"/>
              <a:buChar char="•"/>
            </a:pPr>
            <a:r>
              <a:rPr lang="en-US" dirty="0" smtClean="0">
                <a:latin typeface="+mj-lt"/>
              </a:rPr>
              <a:t>  Through collective bargaining agreements, districts have the ability to influence and manage inflationary pressures in what is by far their largest purchased input.</a:t>
            </a:r>
          </a:p>
          <a:p>
            <a:pPr>
              <a:buFont typeface="Arial" pitchFamily="34" charset="0"/>
              <a:buChar char="•"/>
            </a:pPr>
            <a:endParaRPr lang="en-US" dirty="0" smtClean="0">
              <a:latin typeface="+mj-lt"/>
            </a:endParaRPr>
          </a:p>
          <a:p>
            <a:endParaRPr lang="en-US" dirty="0" smtClean="0">
              <a:latin typeface="+mj-lt"/>
            </a:endParaRPr>
          </a:p>
          <a:p>
            <a:endParaRPr lang="en-US" dirty="0" smtClean="0">
              <a:latin typeface="+mj-lt"/>
            </a:endParaRPr>
          </a:p>
        </p:txBody>
      </p:sp>
      <p:sp>
        <p:nvSpPr>
          <p:cNvPr id="8" name="TextBox 7"/>
          <p:cNvSpPr txBox="1"/>
          <p:nvPr/>
        </p:nvSpPr>
        <p:spPr>
          <a:xfrm>
            <a:off x="699247" y="-215118"/>
            <a:ext cx="7549762" cy="1477328"/>
          </a:xfrm>
          <a:prstGeom prst="rect">
            <a:avLst/>
          </a:prstGeom>
          <a:noFill/>
        </p:spPr>
        <p:txBody>
          <a:bodyPr wrap="square" rtlCol="0">
            <a:spAutoFit/>
          </a:bodyPr>
          <a:lstStyle/>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0490"/>
            <a:ext cx="8229600" cy="658298"/>
          </a:xfrm>
        </p:spPr>
        <p:txBody>
          <a:bodyPr>
            <a:normAutofit/>
          </a:bodyPr>
          <a:lstStyle/>
          <a:p>
            <a:pPr algn="ctr"/>
            <a:r>
              <a:rPr lang="en-US" sz="2700" dirty="0" smtClean="0"/>
              <a:t>Study Purpose</a:t>
            </a:r>
            <a:endParaRPr lang="en-US" dirty="0"/>
          </a:p>
        </p:txBody>
      </p:sp>
      <p:sp>
        <p:nvSpPr>
          <p:cNvPr id="11267" name="Rectangle 3">
            <a:hlinkClick r:id="rId2" tooltip="Page 26"/>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1268" name="Rectangle 4">
            <a:hlinkClick r:id="rId2" tooltip="Page 26"/>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6" name="TextBox 5"/>
          <p:cNvSpPr txBox="1"/>
          <p:nvPr/>
        </p:nvSpPr>
        <p:spPr>
          <a:xfrm>
            <a:off x="552156" y="2823099"/>
            <a:ext cx="8134643" cy="3139321"/>
          </a:xfrm>
          <a:prstGeom prst="rect">
            <a:avLst/>
          </a:prstGeom>
          <a:noFill/>
        </p:spPr>
        <p:txBody>
          <a:bodyPr wrap="square" rtlCol="0">
            <a:spAutoFit/>
          </a:bodyPr>
          <a:lstStyle/>
          <a:p>
            <a:pPr marL="342900" indent="-342900">
              <a:buFont typeface="+mj-lt"/>
              <a:buAutoNum type="arabicPeriod"/>
            </a:pPr>
            <a:r>
              <a:rPr lang="en-US" dirty="0" smtClean="0">
                <a:latin typeface="+mj-lt"/>
              </a:rPr>
              <a:t>Does providing uniform per pupil basic education aid result in similar        compensation trends among all districts?</a:t>
            </a:r>
          </a:p>
          <a:p>
            <a:pPr marL="342900" indent="-342900">
              <a:buFont typeface="+mj-lt"/>
              <a:buAutoNum type="arabicPeriod"/>
            </a:pPr>
            <a:endParaRPr lang="en-US" dirty="0" smtClean="0">
              <a:latin typeface="+mj-lt"/>
            </a:endParaRPr>
          </a:p>
          <a:p>
            <a:pPr marL="342900" indent="-342900">
              <a:buFont typeface="+mj-lt"/>
              <a:buAutoNum type="arabicPeriod"/>
            </a:pPr>
            <a:r>
              <a:rPr lang="en-US" dirty="0" smtClean="0">
                <a:latin typeface="+mj-lt"/>
              </a:rPr>
              <a:t>What’s the relationship over time between district employment changes (which drive costs) and enrollment changes (which drive revenue)?</a:t>
            </a:r>
          </a:p>
          <a:p>
            <a:pPr marL="342900" indent="-342900">
              <a:buFont typeface="+mj-lt"/>
              <a:buAutoNum type="arabicPeriod"/>
            </a:pPr>
            <a:endParaRPr lang="en-US" dirty="0" smtClean="0">
              <a:latin typeface="+mj-lt"/>
            </a:endParaRPr>
          </a:p>
          <a:p>
            <a:pPr marL="342900" indent="-342900">
              <a:buFont typeface="+mj-lt"/>
              <a:buAutoNum type="arabicPeriod"/>
            </a:pPr>
            <a:r>
              <a:rPr lang="en-US" dirty="0" smtClean="0">
                <a:latin typeface="+mj-lt"/>
              </a:rPr>
              <a:t>How is the labor purchasing power of the new basic education aid provided in 2015 affected by district level employment costs and trends?</a:t>
            </a:r>
          </a:p>
          <a:p>
            <a:endParaRPr lang="en-US" dirty="0" smtClean="0">
              <a:latin typeface="+mj-lt"/>
            </a:endParaRPr>
          </a:p>
          <a:p>
            <a:r>
              <a:rPr lang="en-US" dirty="0" smtClean="0">
                <a:latin typeface="+mj-lt"/>
              </a:rPr>
              <a:t>  </a:t>
            </a:r>
          </a:p>
          <a:p>
            <a:endParaRPr lang="en-US" dirty="0" smtClean="0">
              <a:latin typeface="+mj-lt"/>
            </a:endParaRPr>
          </a:p>
        </p:txBody>
      </p:sp>
      <p:sp>
        <p:nvSpPr>
          <p:cNvPr id="7" name="Title 1"/>
          <p:cNvSpPr txBox="1">
            <a:spLocks/>
          </p:cNvSpPr>
          <p:nvPr/>
        </p:nvSpPr>
        <p:spPr>
          <a:xfrm>
            <a:off x="457199" y="2041864"/>
            <a:ext cx="8229600" cy="658298"/>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700" b="0" i="0" u="none" strike="noStrike" kern="1200" cap="none" spc="0" normalizeH="0" baseline="0" noProof="0" dirty="0" smtClean="0">
                <a:ln>
                  <a:noFill/>
                </a:ln>
                <a:solidFill>
                  <a:srgbClr val="3B7E2F"/>
                </a:solidFill>
                <a:effectLst/>
                <a:uLnTx/>
                <a:uFillTx/>
                <a:latin typeface="+mj-lt"/>
                <a:ea typeface="+mj-ea"/>
                <a:cs typeface="Myriad Pro"/>
              </a:rPr>
              <a:t>Study Questions</a:t>
            </a:r>
            <a:endParaRPr kumimoji="0" lang="en-US" sz="3600" b="0" i="0" u="none" strike="noStrike" kern="1200" cap="none" spc="0" normalizeH="0" baseline="0" noProof="0" dirty="0">
              <a:ln>
                <a:noFill/>
              </a:ln>
              <a:solidFill>
                <a:srgbClr val="3B7E2F"/>
              </a:solidFill>
              <a:effectLst/>
              <a:uLnTx/>
              <a:uFillTx/>
              <a:latin typeface="+mj-lt"/>
              <a:ea typeface="+mj-ea"/>
              <a:cs typeface="Myriad Pro"/>
            </a:endParaRPr>
          </a:p>
        </p:txBody>
      </p:sp>
      <p:sp>
        <p:nvSpPr>
          <p:cNvPr id="8" name="Rectangle 7"/>
          <p:cNvSpPr/>
          <p:nvPr/>
        </p:nvSpPr>
        <p:spPr>
          <a:xfrm>
            <a:off x="763480" y="958788"/>
            <a:ext cx="7261933" cy="923330"/>
          </a:xfrm>
          <a:prstGeom prst="rect">
            <a:avLst/>
          </a:prstGeom>
        </p:spPr>
        <p:txBody>
          <a:bodyPr wrap="square">
            <a:spAutoFit/>
          </a:bodyPr>
          <a:lstStyle/>
          <a:p>
            <a:pPr marL="342900" indent="-342900"/>
            <a:r>
              <a:rPr lang="en-US" dirty="0" smtClean="0">
                <a:latin typeface="+mj-lt"/>
              </a:rPr>
              <a:t>	Examine the recent relationship between school district labor costs and state education aid and the implications for education aid provision going forward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712" y="574652"/>
            <a:ext cx="8503388" cy="948690"/>
          </a:xfrm>
        </p:spPr>
        <p:txBody>
          <a:bodyPr>
            <a:normAutofit/>
          </a:bodyPr>
          <a:lstStyle/>
          <a:p>
            <a:pPr marL="342900" indent="-342900" algn="ctr"/>
            <a:r>
              <a:rPr lang="en-US" sz="2400" dirty="0" smtClean="0"/>
              <a:t>Does providing uniform per pupil basic education aid result in   similar compensation trends among all districts?</a:t>
            </a:r>
          </a:p>
        </p:txBody>
      </p:sp>
      <p:sp>
        <p:nvSpPr>
          <p:cNvPr id="43011" name="Rectangle 3"/>
          <p:cNvSpPr>
            <a:spLocks noChangeArrowheads="1"/>
          </p:cNvSpPr>
          <p:nvPr/>
        </p:nvSpPr>
        <p:spPr bwMode="auto">
          <a:xfrm>
            <a:off x="0" y="4429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2"/>
          <p:cNvSpPr>
            <a:spLocks noChangeArrowheads="1"/>
          </p:cNvSpPr>
          <p:nvPr/>
        </p:nvSpPr>
        <p:spPr bwMode="auto">
          <a:xfrm>
            <a:off x="822838" y="3000652"/>
            <a:ext cx="7019365"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No,</a:t>
            </a:r>
            <a:r>
              <a:rPr kumimoji="0" lang="en-US" sz="1800" b="0" i="0" u="none" strike="noStrike" cap="none" normalizeH="0" dirty="0" smtClean="0">
                <a:ln>
                  <a:noFill/>
                </a:ln>
                <a:solidFill>
                  <a:schemeClr val="tx1"/>
                </a:solidFill>
                <a:effectLst/>
                <a:latin typeface="Arial" pitchFamily="34" charset="0"/>
                <a:cs typeface="Arial" pitchFamily="34" charset="0"/>
              </a:rPr>
              <a:t> there is considerable variation across districts both in any given contract time period and over time</a:t>
            </a:r>
          </a:p>
          <a:p>
            <a:pPr marL="0" marR="0" lvl="0" indent="0" algn="ctr" defTabSz="914400" rtl="0" eaLnBrk="0" fontAlgn="base" latinLnBrk="0" hangingPunct="0">
              <a:lnSpc>
                <a:spcPct val="100000"/>
              </a:lnSpc>
              <a:spcBef>
                <a:spcPct val="0"/>
              </a:spcBef>
              <a:spcAft>
                <a:spcPct val="0"/>
              </a:spcAft>
              <a:buClrTx/>
              <a:buSzTx/>
              <a:buFontTx/>
              <a:buNone/>
              <a:tabLst/>
            </a:pPr>
            <a:endParaRPr lang="en-US" baseline="0"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712" y="170329"/>
            <a:ext cx="8503388" cy="948690"/>
          </a:xfrm>
        </p:spPr>
        <p:txBody>
          <a:bodyPr>
            <a:normAutofit/>
          </a:bodyPr>
          <a:lstStyle/>
          <a:p>
            <a:pPr marL="342900" indent="-342900" algn="ctr"/>
            <a:r>
              <a:rPr lang="en-US" sz="2400" dirty="0" smtClean="0"/>
              <a:t>Does providing uniform per pupil basic education aid result in   similar compensation trends among all districts?</a:t>
            </a:r>
          </a:p>
        </p:txBody>
      </p:sp>
      <p:sp>
        <p:nvSpPr>
          <p:cNvPr id="43010" name="Rectangle 2"/>
          <p:cNvSpPr>
            <a:spLocks noChangeArrowheads="1"/>
          </p:cNvSpPr>
          <p:nvPr/>
        </p:nvSpPr>
        <p:spPr bwMode="auto">
          <a:xfrm>
            <a:off x="297712" y="124857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Growth in District-Paid Salary and Benefit Costs per Teacher (FTE Basis), All Contract Periods Between 2006-07 and 2014-15</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3009" name="Picture 206"/>
          <p:cNvPicPr>
            <a:picLocks noChangeAspect="1" noChangeArrowheads="1"/>
          </p:cNvPicPr>
          <p:nvPr/>
        </p:nvPicPr>
        <p:blipFill>
          <a:blip r:embed="rId2"/>
          <a:srcRect/>
          <a:stretch>
            <a:fillRect/>
          </a:stretch>
        </p:blipFill>
        <p:spPr bwMode="auto">
          <a:xfrm>
            <a:off x="788895" y="1550894"/>
            <a:ext cx="7279340" cy="4737754"/>
          </a:xfrm>
          <a:prstGeom prst="rect">
            <a:avLst/>
          </a:prstGeom>
          <a:noFill/>
        </p:spPr>
      </p:pic>
      <p:sp>
        <p:nvSpPr>
          <p:cNvPr id="43011" name="Rectangle 3"/>
          <p:cNvSpPr>
            <a:spLocks noChangeArrowheads="1"/>
          </p:cNvSpPr>
          <p:nvPr/>
        </p:nvSpPr>
        <p:spPr bwMode="auto">
          <a:xfrm>
            <a:off x="0" y="4429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712" y="170329"/>
            <a:ext cx="8503388" cy="948690"/>
          </a:xfrm>
        </p:spPr>
        <p:txBody>
          <a:bodyPr>
            <a:normAutofit/>
          </a:bodyPr>
          <a:lstStyle/>
          <a:p>
            <a:pPr marL="342900" indent="-342900" algn="ctr"/>
            <a:r>
              <a:rPr lang="en-US" sz="2400" dirty="0" smtClean="0"/>
              <a:t>Does providing uniform per pupil basic education aid result in   similar compensation trends among all districts?</a:t>
            </a:r>
          </a:p>
        </p:txBody>
      </p:sp>
      <p:sp>
        <p:nvSpPr>
          <p:cNvPr id="43011" name="Rectangle 3"/>
          <p:cNvSpPr>
            <a:spLocks noChangeArrowheads="1"/>
          </p:cNvSpPr>
          <p:nvPr/>
        </p:nvSpPr>
        <p:spPr bwMode="auto">
          <a:xfrm>
            <a:off x="0" y="4429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7105" name="Picture 207"/>
          <p:cNvPicPr>
            <a:picLocks noChangeAspect="1" noChangeArrowheads="1"/>
          </p:cNvPicPr>
          <p:nvPr/>
        </p:nvPicPr>
        <p:blipFill>
          <a:blip r:embed="rId2"/>
          <a:srcRect/>
          <a:stretch>
            <a:fillRect/>
          </a:stretch>
        </p:blipFill>
        <p:spPr bwMode="auto">
          <a:xfrm>
            <a:off x="815787" y="1705774"/>
            <a:ext cx="6983507" cy="4530072"/>
          </a:xfrm>
          <a:prstGeom prst="rect">
            <a:avLst/>
          </a:prstGeom>
          <a:noFill/>
        </p:spPr>
      </p:pic>
      <p:sp>
        <p:nvSpPr>
          <p:cNvPr id="8" name="Rectangle 2"/>
          <p:cNvSpPr>
            <a:spLocks noChangeArrowheads="1"/>
          </p:cNvSpPr>
          <p:nvPr/>
        </p:nvSpPr>
        <p:spPr bwMode="auto">
          <a:xfrm>
            <a:off x="951564" y="1119019"/>
            <a:ext cx="6373906"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Average Growth, per Districts, in Negotiated Salary and Benefit Costs per Teacher (FTE Basis), 2006-07 through 2014-15 Contract Period</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288" y="170329"/>
            <a:ext cx="7897906" cy="948690"/>
          </a:xfrm>
        </p:spPr>
        <p:txBody>
          <a:bodyPr>
            <a:normAutofit fontScale="90000"/>
          </a:bodyPr>
          <a:lstStyle/>
          <a:p>
            <a:pPr marL="342900" indent="-342900" algn="ctr"/>
            <a:r>
              <a:rPr lang="en-US" sz="2400" dirty="0" smtClean="0"/>
              <a:t>What’s the relationship over time between district employment changes (which drive costs) and enrollment changes (which drive revenue)</a:t>
            </a:r>
          </a:p>
        </p:txBody>
      </p:sp>
      <p:sp>
        <p:nvSpPr>
          <p:cNvPr id="43011" name="Rectangle 3"/>
          <p:cNvSpPr>
            <a:spLocks noChangeArrowheads="1"/>
          </p:cNvSpPr>
          <p:nvPr/>
        </p:nvSpPr>
        <p:spPr bwMode="auto">
          <a:xfrm>
            <a:off x="0" y="4429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officeArt object"/>
          <p:cNvGraphicFramePr/>
          <p:nvPr/>
        </p:nvGraphicFramePr>
        <p:xfrm>
          <a:off x="609474" y="1519128"/>
          <a:ext cx="7389306" cy="4731798"/>
        </p:xfrm>
        <a:graphic>
          <a:graphicData uri="http://schemas.openxmlformats.org/drawingml/2006/chart">
            <c:chart xmlns:c="http://schemas.openxmlformats.org/drawingml/2006/chart" xmlns:r="http://schemas.openxmlformats.org/officeDocument/2006/relationships" r:id="rId2"/>
          </a:graphicData>
        </a:graphic>
      </p:graphicFrame>
      <p:sp>
        <p:nvSpPr>
          <p:cNvPr id="48131" name="Rectangle 3"/>
          <p:cNvSpPr>
            <a:spLocks noChangeArrowheads="1"/>
          </p:cNvSpPr>
          <p:nvPr/>
        </p:nvSpPr>
        <p:spPr bwMode="auto">
          <a:xfrm>
            <a:off x="0" y="41433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2"/>
          <p:cNvSpPr>
            <a:spLocks noChangeArrowheads="1"/>
          </p:cNvSpPr>
          <p:nvPr/>
        </p:nvSpPr>
        <p:spPr bwMode="auto">
          <a:xfrm>
            <a:off x="405288" y="1257518"/>
            <a:ext cx="793198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Percent Change in Pupils and Percent Change in FTE Counts, Minnesota School Districts, FY 2006-07 to FY 2013-14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288" y="170329"/>
            <a:ext cx="7897906" cy="948690"/>
          </a:xfrm>
        </p:spPr>
        <p:txBody>
          <a:bodyPr>
            <a:normAutofit fontScale="90000"/>
          </a:bodyPr>
          <a:lstStyle/>
          <a:p>
            <a:pPr marL="342900" indent="-342900" algn="ctr"/>
            <a:r>
              <a:rPr lang="en-US" sz="2400" dirty="0" smtClean="0"/>
              <a:t>What’s the relationship over time between district employment changes (which drive costs) and enrollment changes (which drive revenue)</a:t>
            </a:r>
          </a:p>
        </p:txBody>
      </p:sp>
      <p:sp>
        <p:nvSpPr>
          <p:cNvPr id="43011" name="Rectangle 3"/>
          <p:cNvSpPr>
            <a:spLocks noChangeArrowheads="1"/>
          </p:cNvSpPr>
          <p:nvPr/>
        </p:nvSpPr>
        <p:spPr bwMode="auto">
          <a:xfrm>
            <a:off x="0" y="4429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8131" name="Rectangle 3"/>
          <p:cNvSpPr>
            <a:spLocks noChangeArrowheads="1"/>
          </p:cNvSpPr>
          <p:nvPr/>
        </p:nvSpPr>
        <p:spPr bwMode="auto">
          <a:xfrm>
            <a:off x="0" y="41433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Box 9"/>
          <p:cNvSpPr txBox="1"/>
          <p:nvPr/>
        </p:nvSpPr>
        <p:spPr>
          <a:xfrm>
            <a:off x="405288" y="1402672"/>
            <a:ext cx="8134643" cy="5262979"/>
          </a:xfrm>
          <a:prstGeom prst="rect">
            <a:avLst/>
          </a:prstGeom>
          <a:noFill/>
        </p:spPr>
        <p:txBody>
          <a:bodyPr wrap="square" rtlCol="0">
            <a:spAutoFit/>
          </a:bodyPr>
          <a:lstStyle/>
          <a:p>
            <a:pPr marL="342900" indent="-342900"/>
            <a:endParaRPr lang="en-US" dirty="0" smtClean="0">
              <a:latin typeface="+mj-lt"/>
            </a:endParaRPr>
          </a:p>
          <a:p>
            <a:pPr marL="342900" indent="-342900">
              <a:buFont typeface="Arial" pitchFamily="34" charset="0"/>
              <a:buChar char="•"/>
            </a:pPr>
            <a:r>
              <a:rPr lang="en-US" dirty="0" smtClean="0">
                <a:latin typeface="+mj-lt"/>
              </a:rPr>
              <a:t>Districts once again exhibit diversity and some counterintuitive relationships</a:t>
            </a:r>
          </a:p>
          <a:p>
            <a:pPr marL="342900" indent="-342900"/>
            <a:endParaRPr lang="en-US" dirty="0" smtClean="0">
              <a:latin typeface="+mj-lt"/>
            </a:endParaRPr>
          </a:p>
          <a:p>
            <a:pPr marL="342900" indent="-342900">
              <a:buFont typeface="Arial" pitchFamily="34" charset="0"/>
              <a:buChar char="•"/>
            </a:pPr>
            <a:r>
              <a:rPr lang="en-US" dirty="0" smtClean="0">
                <a:latin typeface="+mj-lt"/>
              </a:rPr>
              <a:t>On a percentage basis staff changes occur about 70% as fast as pupil changes</a:t>
            </a:r>
          </a:p>
          <a:p>
            <a:pPr marL="342900" indent="-342900">
              <a:buFont typeface="Arial" pitchFamily="34" charset="0"/>
              <a:buChar char="•"/>
            </a:pPr>
            <a:endParaRPr lang="en-US" dirty="0" smtClean="0">
              <a:latin typeface="+mj-lt"/>
            </a:endParaRPr>
          </a:p>
          <a:p>
            <a:pPr marL="342900" indent="-342900">
              <a:buFont typeface="Arial" pitchFamily="34" charset="0"/>
              <a:buChar char="•"/>
            </a:pPr>
            <a:r>
              <a:rPr lang="en-US" dirty="0" smtClean="0">
                <a:latin typeface="+mj-lt"/>
              </a:rPr>
              <a:t>Relationship between staffing levels and pupil count changes is complicated reflecting factors over which districts have varying levels of influence:</a:t>
            </a:r>
          </a:p>
          <a:p>
            <a:pPr marL="342900" indent="-342900">
              <a:buFont typeface="Arial" pitchFamily="34" charset="0"/>
              <a:buChar char="•"/>
            </a:pPr>
            <a:endParaRPr lang="en-US" dirty="0" smtClean="0">
              <a:latin typeface="+mj-lt"/>
            </a:endParaRPr>
          </a:p>
          <a:p>
            <a:pPr marL="800100" lvl="1" indent="-342900"/>
            <a:r>
              <a:rPr lang="en-US" dirty="0" smtClean="0">
                <a:latin typeface="+mj-lt"/>
              </a:rPr>
              <a:t>	</a:t>
            </a:r>
            <a:r>
              <a:rPr lang="en-US" sz="1600" dirty="0" smtClean="0">
                <a:latin typeface="+mj-lt"/>
              </a:rPr>
              <a:t>Significant influence:   e.g. negotiated contracts and educational programming</a:t>
            </a:r>
          </a:p>
          <a:p>
            <a:pPr marL="800100" lvl="1" indent="-342900"/>
            <a:r>
              <a:rPr lang="en-US" sz="1600" dirty="0" smtClean="0">
                <a:latin typeface="+mj-lt"/>
              </a:rPr>
              <a:t>	Some influence:          e.g. voter approved levies, access to supplemental aids 							from the state</a:t>
            </a:r>
          </a:p>
          <a:p>
            <a:pPr marL="800100" lvl="1" indent="-342900"/>
            <a:r>
              <a:rPr lang="en-US" sz="1600" dirty="0" smtClean="0">
                <a:latin typeface="+mj-lt"/>
              </a:rPr>
              <a:t>	Little or no influence:   e.g. at risk youth, special education populations</a:t>
            </a:r>
          </a:p>
          <a:p>
            <a:pPr marL="342900" indent="-342900">
              <a:buFont typeface="+mj-lt"/>
              <a:buAutoNum type="arabicPeriod"/>
            </a:pPr>
            <a:endParaRPr lang="en-US" dirty="0" smtClean="0">
              <a:latin typeface="+mj-lt"/>
            </a:endParaRPr>
          </a:p>
          <a:p>
            <a:endParaRPr lang="en-US" dirty="0" smtClean="0">
              <a:latin typeface="+mj-lt"/>
            </a:endParaRPr>
          </a:p>
          <a:p>
            <a:r>
              <a:rPr lang="en-US" dirty="0" smtClean="0">
                <a:latin typeface="+mj-lt"/>
              </a:rPr>
              <a:t>  </a:t>
            </a:r>
          </a:p>
          <a:p>
            <a:endParaRPr lang="en-US" dirty="0" smtClean="0">
              <a:latin typeface="+mj-l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28127</TotalTime>
  <Words>984</Words>
  <Application>Microsoft Office PowerPoint</Application>
  <PresentationFormat>On-screen Show (4:3)</PresentationFormat>
  <Paragraphs>148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Narrow</vt:lpstr>
      <vt:lpstr>Calibri</vt:lpstr>
      <vt:lpstr>Myriad Pro</vt:lpstr>
      <vt:lpstr>Times New Roman</vt:lpstr>
      <vt:lpstr>Times New Roman Bold</vt:lpstr>
      <vt:lpstr>Office Theme</vt:lpstr>
      <vt:lpstr>Education Funding: How Much is Enough? </vt:lpstr>
      <vt:lpstr>Background  </vt:lpstr>
      <vt:lpstr>Answering This Question is Very Difficult</vt:lpstr>
      <vt:lpstr>Study Purpose</vt:lpstr>
      <vt:lpstr>Does providing uniform per pupil basic education aid result in   similar compensation trends among all districts?</vt:lpstr>
      <vt:lpstr>Does providing uniform per pupil basic education aid result in   similar compensation trends among all districts?</vt:lpstr>
      <vt:lpstr>Does providing uniform per pupil basic education aid result in   similar compensation trends among all districts?</vt:lpstr>
      <vt:lpstr>What’s the relationship over time between district employment changes (which drive costs) and enrollment changes (which drive revenue)</vt:lpstr>
      <vt:lpstr>What’s the relationship over time between district employment changes (which drive costs) and enrollment changes (which drive revenue)</vt:lpstr>
      <vt:lpstr>How is the labor purchasing power of the new basic education aid provided in 2015 affected by district level employment costs and trends?</vt:lpstr>
      <vt:lpstr>How is the labor purchasing power of the new basic education aid provided in 2015 affected by district level employment costs and trends?</vt:lpstr>
      <vt:lpstr>So, What is “Enough”?</vt:lpstr>
      <vt:lpstr>But these are likely conservative estimates</vt:lpstr>
      <vt:lpstr>Our Conclusions</vt:lpstr>
    </vt:vector>
  </TitlesOfParts>
  <Company>Jean Kindem Design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Jean Kindem</dc:creator>
  <cp:lastModifiedBy>Gregory Marcus</cp:lastModifiedBy>
  <cp:revision>430</cp:revision>
  <dcterms:created xsi:type="dcterms:W3CDTF">2013-01-10T22:30:39Z</dcterms:created>
  <dcterms:modified xsi:type="dcterms:W3CDTF">2017-01-12T23:37:41Z</dcterms:modified>
</cp:coreProperties>
</file>