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5" r:id="rId6"/>
    <p:sldId id="260" r:id="rId7"/>
    <p:sldId id="270" r:id="rId8"/>
    <p:sldId id="269" r:id="rId9"/>
    <p:sldId id="261" r:id="rId10"/>
    <p:sldId id="271" r:id="rId11"/>
    <p:sldId id="272" r:id="rId12"/>
    <p:sldId id="273" r:id="rId13"/>
    <p:sldId id="274" r:id="rId14"/>
    <p:sldId id="262" r:id="rId15"/>
    <p:sldId id="263" r:id="rId16"/>
    <p:sldId id="264" r:id="rId17"/>
    <p:sldId id="265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22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7C02C-8669-4841-A127-98CAE91DC655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F327C-35EC-4ADF-8DB1-014D3FB0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4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F327C-35EC-4ADF-8DB1-014D3FB063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0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rgbClr val="0070C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B4964AD6-3C60-43BC-853F-5526EFD65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B4964AD6-3C60-43BC-853F-5526EFD65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B4964AD6-3C60-43BC-853F-5526EFD65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B4964AD6-3C60-43BC-853F-5526EFD654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B4964AD6-3C60-43BC-853F-5526EFD65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B4964AD6-3C60-43BC-853F-5526EFD65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B4964AD6-3C60-43BC-853F-5526EFD65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B4964AD6-3C60-43BC-853F-5526EFD65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B4964AD6-3C60-43BC-853F-5526EFD654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4964AD6-3C60-43BC-853F-5526EFD654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8100E73-B8EF-44FC-B680-88AAD0EAA34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7772400" cy="3505199"/>
          </a:xfrm>
        </p:spPr>
        <p:txBody>
          <a:bodyPr>
            <a:normAutofit/>
          </a:bodyPr>
          <a:lstStyle/>
          <a:p>
            <a:pPr algn="ctr"/>
            <a:r>
              <a:rPr lang="en-US" sz="4400" cap="none" dirty="0" smtClean="0"/>
              <a:t>Motor Vehicle Insurance Coverage Verification Task Force</a:t>
            </a:r>
            <a:endParaRPr lang="en-US" sz="4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81600"/>
            <a:ext cx="6400800" cy="838200"/>
          </a:xfrm>
        </p:spPr>
        <p:txBody>
          <a:bodyPr/>
          <a:lstStyle/>
          <a:p>
            <a:pPr algn="ctr"/>
            <a:r>
              <a:rPr lang="en-US" dirty="0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4" y="152718"/>
            <a:ext cx="3200400" cy="2590482"/>
          </a:xfrm>
        </p:spPr>
        <p:txBody>
          <a:bodyPr>
            <a:normAutofit/>
          </a:bodyPr>
          <a:lstStyle/>
          <a:p>
            <a:r>
              <a:rPr lang="en-US" dirty="0" smtClean="0"/>
              <a:t>State trends in uninsured motorists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9" t="16395" r="75690" b="48884"/>
          <a:stretch/>
        </p:blipFill>
        <p:spPr bwMode="auto">
          <a:xfrm>
            <a:off x="4572001" y="1219200"/>
            <a:ext cx="4077333" cy="42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7674" y="2634734"/>
            <a:ext cx="3124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Minnesota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Uninsured Motorists (UM) Rate Estimate 2012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674" y="5638800"/>
            <a:ext cx="33623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Source: 2014, Insurance Resource Council</a:t>
            </a:r>
          </a:p>
        </p:txBody>
      </p:sp>
    </p:spTree>
    <p:extLst>
      <p:ext uri="{BB962C8B-B14F-4D97-AF65-F5344CB8AC3E}">
        <p14:creationId xmlns:p14="http://schemas.microsoft.com/office/powerpoint/2010/main" val="342889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4" y="152718"/>
            <a:ext cx="3200400" cy="2590482"/>
          </a:xfrm>
        </p:spPr>
        <p:txBody>
          <a:bodyPr>
            <a:normAutofit/>
          </a:bodyPr>
          <a:lstStyle/>
          <a:p>
            <a:r>
              <a:rPr lang="en-US" dirty="0" smtClean="0"/>
              <a:t>State trends in uninsured motorists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8" t="16919" r="62216" b="50457"/>
          <a:stretch/>
        </p:blipFill>
        <p:spPr bwMode="auto">
          <a:xfrm>
            <a:off x="4572000" y="1219200"/>
            <a:ext cx="4098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7674" y="2634734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Minnesota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UM State Rank 2012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674" y="5638800"/>
            <a:ext cx="33623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Source: 2014, Insurance Resource Council</a:t>
            </a:r>
          </a:p>
        </p:txBody>
      </p:sp>
    </p:spTree>
    <p:extLst>
      <p:ext uri="{BB962C8B-B14F-4D97-AF65-F5344CB8AC3E}">
        <p14:creationId xmlns:p14="http://schemas.microsoft.com/office/powerpoint/2010/main" val="22550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4" y="152718"/>
            <a:ext cx="3200400" cy="2590482"/>
          </a:xfrm>
        </p:spPr>
        <p:txBody>
          <a:bodyPr>
            <a:normAutofit/>
          </a:bodyPr>
          <a:lstStyle/>
          <a:p>
            <a:r>
              <a:rPr lang="en-US" dirty="0" smtClean="0"/>
              <a:t>State trends in uninsured motorists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0" t="52033" r="76835" b="13116"/>
          <a:stretch/>
        </p:blipFill>
        <p:spPr bwMode="auto">
          <a:xfrm>
            <a:off x="4572000" y="1066800"/>
            <a:ext cx="3787656" cy="428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7674" y="2634734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Minnesota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Number of UM Estimate 2012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674" y="5638800"/>
            <a:ext cx="33623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Source: 2014, Insurance Resource Council</a:t>
            </a:r>
          </a:p>
        </p:txBody>
      </p:sp>
    </p:spTree>
    <p:extLst>
      <p:ext uri="{BB962C8B-B14F-4D97-AF65-F5344CB8AC3E}">
        <p14:creationId xmlns:p14="http://schemas.microsoft.com/office/powerpoint/2010/main" val="2812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4" y="152718"/>
            <a:ext cx="3200400" cy="2590482"/>
          </a:xfrm>
        </p:spPr>
        <p:txBody>
          <a:bodyPr>
            <a:normAutofit/>
          </a:bodyPr>
          <a:lstStyle/>
          <a:p>
            <a:r>
              <a:rPr lang="en-US" dirty="0" smtClean="0"/>
              <a:t>State trends in uninsured motorists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7674" y="2634734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Minnesota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UM Claim Payments Estimate 2012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674" y="5638800"/>
            <a:ext cx="33623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Source: 2014, Insurance Resource Council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9" t="52033" r="62239" b="11180"/>
          <a:stretch/>
        </p:blipFill>
        <p:spPr bwMode="auto">
          <a:xfrm>
            <a:off x="4572000" y="1066800"/>
            <a:ext cx="3981450" cy="4516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1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recommended, for now:</a:t>
            </a:r>
          </a:p>
          <a:p>
            <a:pPr lvl="1"/>
            <a:r>
              <a:rPr lang="en-US" dirty="0" smtClean="0"/>
              <a:t>EVP, due to required resources</a:t>
            </a:r>
          </a:p>
          <a:p>
            <a:pPr lvl="1"/>
            <a:r>
              <a:rPr lang="en-US" dirty="0" smtClean="0"/>
              <a:t>Several options appeared to be easy solutions, but with further investigation, determined to be infeasible or not desirable for the state</a:t>
            </a:r>
          </a:p>
          <a:p>
            <a:pPr lvl="2"/>
            <a:r>
              <a:rPr lang="en-US" dirty="0" smtClean="0"/>
              <a:t>Examples: DWI-style plates for vehicles of insurance violators; various fine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0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The task force recommends a comprehensive approach to addressing the UM problem in Minnesota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Approach includes possible implementation of an electronic verification system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08381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DPS should </a:t>
            </a:r>
            <a:r>
              <a:rPr lang="en-US" b="1" dirty="0" smtClean="0"/>
              <a:t>strengthen its proof of insurance requirements </a:t>
            </a:r>
            <a:r>
              <a:rPr lang="en-US" dirty="0" smtClean="0"/>
              <a:t>and processes.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b="1" dirty="0" smtClean="0"/>
              <a:t>all</a:t>
            </a:r>
            <a:r>
              <a:rPr lang="en-US" dirty="0" smtClean="0"/>
              <a:t> DVS transactions, require three additional pieces of information as proof of insurance </a:t>
            </a:r>
          </a:p>
          <a:p>
            <a:pPr marL="1371600" lvl="2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 smtClean="0"/>
              <a:t>insurance company name</a:t>
            </a:r>
          </a:p>
          <a:p>
            <a:pPr marL="1371600" lvl="2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 smtClean="0"/>
              <a:t>policy number</a:t>
            </a:r>
          </a:p>
          <a:p>
            <a:pPr marL="1371600" lvl="2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 smtClean="0"/>
              <a:t>expiration data</a:t>
            </a:r>
          </a:p>
          <a:p>
            <a:pPr lvl="1"/>
            <a:r>
              <a:rPr lang="en-US" dirty="0" smtClean="0"/>
              <a:t>People who now attest to coverage at vehicle registration and vehicle renewal must show proof of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5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should </a:t>
            </a:r>
            <a:r>
              <a:rPr lang="en-US" b="1" dirty="0" smtClean="0"/>
              <a:t>increase penalties </a:t>
            </a:r>
            <a:r>
              <a:rPr lang="en-US" dirty="0" smtClean="0"/>
              <a:t>for people who are convicted of driving without insurance or without proof of insurance.</a:t>
            </a:r>
          </a:p>
          <a:p>
            <a:pPr lvl="1"/>
            <a:r>
              <a:rPr lang="en-US" dirty="0" smtClean="0"/>
              <a:t>Ask the Judicial Council to consider removing “no insurance” and “no proof of insurance” offenses from the Statewide Payables Lists, in order to require insurance violators to go to court</a:t>
            </a:r>
          </a:p>
          <a:p>
            <a:pPr lvl="1"/>
            <a:r>
              <a:rPr lang="en-US" dirty="0" smtClean="0"/>
              <a:t>Fines could be more than triple if the maximum fine were assigned by a judge</a:t>
            </a:r>
          </a:p>
        </p:txBody>
      </p:sp>
    </p:spTree>
    <p:extLst>
      <p:ext uri="{BB962C8B-B14F-4D97-AF65-F5344CB8AC3E}">
        <p14:creationId xmlns:p14="http://schemas.microsoft.com/office/powerpoint/2010/main" val="179336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should implement a </a:t>
            </a:r>
            <a:r>
              <a:rPr lang="en-US" b="1" dirty="0" smtClean="0"/>
              <a:t>public awareness program </a:t>
            </a:r>
            <a:r>
              <a:rPr lang="en-US" dirty="0" smtClean="0"/>
              <a:t>to support new processes and promote compliance with the compulsory insurance law.</a:t>
            </a:r>
          </a:p>
          <a:p>
            <a:pPr lvl="1"/>
            <a:r>
              <a:rPr lang="en-US" dirty="0" smtClean="0"/>
              <a:t>Minimize disruption to the public with the introduction of additional proof requirements at registration</a:t>
            </a:r>
          </a:p>
          <a:p>
            <a:pPr lvl="1"/>
            <a:r>
              <a:rPr lang="en-US" dirty="0" smtClean="0"/>
              <a:t>Emphasis on penalties, including fines and license suspensions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0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Ongoing committee or advisory council should be created</a:t>
            </a:r>
            <a:r>
              <a:rPr lang="en-US" dirty="0" smtClean="0"/>
              <a:t> to help implement the task force’s recommendations.</a:t>
            </a:r>
          </a:p>
          <a:p>
            <a:pPr lvl="1"/>
            <a:r>
              <a:rPr lang="en-US" dirty="0" smtClean="0"/>
              <a:t>Assist the state in developing effective policies</a:t>
            </a:r>
          </a:p>
          <a:p>
            <a:pPr lvl="1"/>
            <a:r>
              <a:rPr lang="en-US" dirty="0" smtClean="0"/>
              <a:t>Establish goals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irect activities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easure and analyze data, including the effectiveness of EVP in other states and the effect of Minnesota policy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3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 2014</a:t>
            </a:r>
            <a:r>
              <a:rPr lang="en-US" dirty="0"/>
              <a:t>,</a:t>
            </a:r>
            <a:r>
              <a:rPr lang="en-US" b="1" dirty="0" smtClean="0"/>
              <a:t> </a:t>
            </a:r>
            <a:r>
              <a:rPr lang="en-US" dirty="0" smtClean="0"/>
              <a:t>Minnesota Legislature established a task force to:</a:t>
            </a:r>
          </a:p>
          <a:p>
            <a:pPr lvl="1"/>
            <a:r>
              <a:rPr lang="en-US" dirty="0" smtClean="0"/>
              <a:t>Review and evaluate approaches to insurance coverage verification</a:t>
            </a:r>
          </a:p>
          <a:p>
            <a:pPr lvl="1"/>
            <a:r>
              <a:rPr lang="en-US" dirty="0" smtClean="0"/>
              <a:t>Recommend legislation to create and fund a program in this state</a:t>
            </a:r>
          </a:p>
          <a:p>
            <a:r>
              <a:rPr lang="en-US" b="1" dirty="0" smtClean="0"/>
              <a:t>July 2014—Feb. 2015:</a:t>
            </a:r>
            <a:endParaRPr lang="en-US" dirty="0"/>
          </a:p>
          <a:p>
            <a:pPr lvl="1"/>
            <a:r>
              <a:rPr lang="en-US" dirty="0"/>
              <a:t>15-member Motor Vehicle Insurance Coverage Verification (MVICV) task force assessed processes &amp; issues related to insurance </a:t>
            </a:r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Scope </a:t>
            </a:r>
            <a:r>
              <a:rPr lang="en-US" dirty="0"/>
              <a:t>expanded to include how to reduce </a:t>
            </a:r>
            <a:r>
              <a:rPr lang="en-US" dirty="0" smtClean="0"/>
              <a:t>the uninsured </a:t>
            </a:r>
            <a:r>
              <a:rPr lang="en-US" dirty="0"/>
              <a:t>motorist rate</a:t>
            </a:r>
          </a:p>
        </p:txBody>
      </p:sp>
    </p:spTree>
    <p:extLst>
      <p:ext uri="{BB962C8B-B14F-4D97-AF65-F5344CB8AC3E}">
        <p14:creationId xmlns:p14="http://schemas.microsoft.com/office/powerpoint/2010/main" val="88821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should </a:t>
            </a:r>
            <a:r>
              <a:rPr lang="en-US" b="1" dirty="0" smtClean="0"/>
              <a:t>reassess EVP’s expected benefits</a:t>
            </a:r>
            <a:r>
              <a:rPr lang="en-US" dirty="0" smtClean="0"/>
              <a:t>, costs and implementation issues</a:t>
            </a:r>
          </a:p>
          <a:p>
            <a:pPr lvl="1"/>
            <a:r>
              <a:rPr lang="en-US" dirty="0" smtClean="0"/>
              <a:t>After MNLARS is deployed and operational</a:t>
            </a:r>
          </a:p>
          <a:p>
            <a:pPr lvl="1"/>
            <a:r>
              <a:rPr lang="en-US" dirty="0" smtClean="0"/>
              <a:t>Results of stronger proof of insurance requirements are known (</a:t>
            </a:r>
            <a:r>
              <a:rPr lang="en-US" i="1" dirty="0" smtClean="0"/>
              <a:t>Recommendation 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State implements Recommendations 1–3</a:t>
            </a:r>
          </a:p>
          <a:p>
            <a:pPr lvl="1"/>
            <a:r>
              <a:rPr lang="en-US" dirty="0" smtClean="0"/>
              <a:t>EVP in other states has evolved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6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Background—Minnesota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Minnesota law requires drivers to: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ossess proof of insurance at all times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aintain insurance when a vehicle is operated or when its use is contemplated</a:t>
            </a:r>
          </a:p>
          <a:p>
            <a:r>
              <a:rPr lang="en-US" dirty="0" smtClean="0"/>
              <a:t>Average number of uninsured drivers:</a:t>
            </a:r>
          </a:p>
          <a:p>
            <a:pPr lvl="1"/>
            <a:r>
              <a:rPr lang="en-US" dirty="0" smtClean="0"/>
              <a:t>In Minnesota, a decline from 15% in 1993, 13% in 2009, to 10.8% currently</a:t>
            </a:r>
          </a:p>
          <a:p>
            <a:pPr lvl="1"/>
            <a:r>
              <a:rPr lang="en-US" dirty="0" smtClean="0"/>
              <a:t>Compared to 12.5% nationally</a:t>
            </a:r>
          </a:p>
        </p:txBody>
      </p:sp>
    </p:spTree>
    <p:extLst>
      <p:ext uri="{BB962C8B-B14F-4D97-AF65-F5344CB8AC3E}">
        <p14:creationId xmlns:p14="http://schemas.microsoft.com/office/powerpoint/2010/main" val="291006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522728" y="3444240"/>
            <a:ext cx="4551874" cy="36576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ts val="1100"/>
              </a:lnSpc>
            </a:pPr>
            <a:r>
              <a:rPr lang="en-US" sz="1100" b="1" dirty="0"/>
              <a:t>CITATION</a:t>
            </a:r>
          </a:p>
          <a:p>
            <a:pPr marL="0" marR="0" algn="ctr">
              <a:lnSpc>
                <a:spcPts val="1100"/>
              </a:lnSpc>
            </a:pPr>
            <a:r>
              <a:rPr lang="en-US" sz="1000" dirty="0"/>
              <a:t>Law enforcement issues citation for failure to provide proof of insurance.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3622676" y="3200400"/>
            <a:ext cx="647065" cy="381000"/>
          </a:xfrm>
          <a:prstGeom prst="straightConnector1">
            <a:avLst/>
          </a:prstGeom>
          <a:ln w="57150">
            <a:solidFill>
              <a:srgbClr val="FF6600"/>
            </a:solidFill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Background—Current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38099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Minnesota’s Current Proof of Insurance &amp; Verification Process</a:t>
            </a:r>
            <a:endParaRPr lang="en-US" sz="1800" dirty="0"/>
          </a:p>
        </p:txBody>
      </p:sp>
      <p:sp>
        <p:nvSpPr>
          <p:cNvPr id="46" name="Rounded Rectangle 45"/>
          <p:cNvSpPr/>
          <p:nvPr/>
        </p:nvSpPr>
        <p:spPr>
          <a:xfrm>
            <a:off x="202565" y="1752600"/>
            <a:ext cx="2540635" cy="502920"/>
          </a:xfrm>
          <a:prstGeom prst="roundRect">
            <a:avLst/>
          </a:prstGeom>
          <a:solidFill>
            <a:srgbClr val="D9FFD9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ts val="1100"/>
              </a:lnSpc>
            </a:pPr>
            <a:r>
              <a:rPr lang="en-US" sz="1050" b="1" dirty="0"/>
              <a:t>TITLE TRANSFER</a:t>
            </a:r>
          </a:p>
          <a:p>
            <a:pPr marL="0" marR="0" algn="ctr">
              <a:lnSpc>
                <a:spcPts val="1100"/>
              </a:lnSpc>
            </a:pPr>
            <a:r>
              <a:rPr lang="en-US" sz="1000" u="sng" dirty="0"/>
              <a:t>Attest to DVS</a:t>
            </a:r>
            <a:r>
              <a:rPr lang="en-US" sz="1000" dirty="0"/>
              <a:t> to having insurance when transferring a title of a motor vehicle. 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978407" y="1752600"/>
            <a:ext cx="2600385" cy="502920"/>
          </a:xfrm>
          <a:prstGeom prst="roundRect">
            <a:avLst/>
          </a:prstGeom>
          <a:solidFill>
            <a:srgbClr val="D9FFD9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ts val="1100"/>
              </a:lnSpc>
            </a:pPr>
            <a:r>
              <a:rPr lang="en-US" sz="1050" b="1" dirty="0"/>
              <a:t>MV REGISTRATION</a:t>
            </a:r>
          </a:p>
          <a:p>
            <a:pPr marL="0" marR="0" algn="ctr">
              <a:lnSpc>
                <a:spcPts val="1100"/>
              </a:lnSpc>
            </a:pPr>
            <a:r>
              <a:rPr lang="en-US" sz="1000" u="sng" dirty="0"/>
              <a:t>Attest to DVS </a:t>
            </a:r>
            <a:r>
              <a:rPr lang="en-US" sz="1000" dirty="0"/>
              <a:t>to having insurance coverage at time of annual registration renewal.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5791201" y="1752600"/>
            <a:ext cx="2819399" cy="50292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ts val="1100"/>
              </a:lnSpc>
            </a:pPr>
            <a:r>
              <a:rPr lang="en-US" sz="1050" b="1" dirty="0"/>
              <a:t>DRIVING</a:t>
            </a:r>
            <a:r>
              <a:rPr lang="en-US" sz="1000" b="1" dirty="0"/>
              <a:t> </a:t>
            </a:r>
            <a:r>
              <a:rPr lang="en-US" sz="1050" b="1" dirty="0"/>
              <a:t>EXAMS</a:t>
            </a:r>
          </a:p>
          <a:p>
            <a:pPr marL="0" marR="0" algn="ctr">
              <a:lnSpc>
                <a:spcPts val="1100"/>
              </a:lnSpc>
            </a:pPr>
            <a:r>
              <a:rPr lang="en-US" sz="1000" u="sng" dirty="0"/>
              <a:t>Show card to DVS</a:t>
            </a:r>
            <a:r>
              <a:rPr lang="en-US" sz="1000" dirty="0"/>
              <a:t>: Proof of insurance must be shown at time of DVS road/skills examination.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038600" y="2362200"/>
            <a:ext cx="2819399" cy="996696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/>
              <a:t>TRAFFIC STOPS</a:t>
            </a: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1000" u="sng" dirty="0"/>
              <a:t>Show card to law enforcement</a:t>
            </a:r>
            <a:r>
              <a:rPr lang="en-US" sz="1000" dirty="0"/>
              <a:t>. If person does not show card (no proof of insurance), law enforcement agency sends report to DVS. In some cases law enforcement will call insurance company to verify.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02565" y="2362200"/>
            <a:ext cx="3743643" cy="1000125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"/>
              </a:spcAft>
            </a:pPr>
            <a:r>
              <a:rPr lang="en-US" sz="1100" b="1" dirty="0"/>
              <a:t>CRASHES</a:t>
            </a:r>
          </a:p>
          <a:p>
            <a:pPr marL="0" marR="0">
              <a:spcBef>
                <a:spcPts val="0"/>
              </a:spcBef>
              <a:spcAft>
                <a:spcPts val="10"/>
              </a:spcAft>
            </a:pPr>
            <a:r>
              <a:rPr lang="en-US" sz="1000" dirty="0"/>
              <a:t>Show card to law enforcement. If person </a:t>
            </a:r>
            <a:r>
              <a:rPr lang="en-US" sz="1000" u="sng" dirty="0"/>
              <a:t>does not show card</a:t>
            </a:r>
            <a:r>
              <a:rPr lang="en-US" sz="1000" dirty="0"/>
              <a:t>, law enforcement’s accident report will indicate this to DVS. </a:t>
            </a:r>
            <a:r>
              <a:rPr lang="en-US" sz="1000" dirty="0" smtClean="0"/>
              <a:t>*In </a:t>
            </a:r>
            <a:r>
              <a:rPr lang="en-US" sz="1000" dirty="0"/>
              <a:t>some cases DVS will call insurance company to verify (e.g., if requested by other state entity</a:t>
            </a:r>
            <a:r>
              <a:rPr lang="en-US" sz="1000" dirty="0" smtClean="0"/>
              <a:t>).</a:t>
            </a:r>
            <a:endParaRPr lang="en-US" sz="1000" dirty="0"/>
          </a:p>
        </p:txBody>
      </p:sp>
      <p:sp>
        <p:nvSpPr>
          <p:cNvPr id="51" name="Rounded Rectangle 50"/>
          <p:cNvSpPr/>
          <p:nvPr/>
        </p:nvSpPr>
        <p:spPr>
          <a:xfrm>
            <a:off x="7042783" y="2362200"/>
            <a:ext cx="1567817" cy="996696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50" b="1" i="1" dirty="0" smtClean="0"/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i="1" dirty="0" smtClean="0"/>
              <a:t>Law </a:t>
            </a:r>
            <a:r>
              <a:rPr lang="en-US" sz="1100" b="1" i="1" dirty="0"/>
              <a:t>Enforcement </a:t>
            </a:r>
            <a:r>
              <a:rPr lang="en-US" sz="1100" b="1" dirty="0"/>
              <a:t>IMPOUNDMENT</a:t>
            </a:r>
          </a:p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en-US" sz="1000" u="sng" dirty="0"/>
              <a:t>Show card to impound lot</a:t>
            </a:r>
            <a:r>
              <a:rPr lang="en-US" sz="1000" dirty="0"/>
              <a:t> staff before vehicle is released. </a:t>
            </a: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257800" y="3444240"/>
            <a:ext cx="3200399" cy="36576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10"/>
              </a:spcAft>
            </a:pPr>
            <a:endParaRPr lang="en-US" sz="1050" dirty="0" smtClean="0"/>
          </a:p>
          <a:p>
            <a:pPr marL="0" marR="0" algn="ctr">
              <a:lnSpc>
                <a:spcPts val="1100"/>
              </a:lnSpc>
              <a:spcAft>
                <a:spcPts val="200"/>
              </a:spcAft>
            </a:pPr>
            <a:r>
              <a:rPr lang="en-US" sz="1000" dirty="0" smtClean="0"/>
              <a:t>Person </a:t>
            </a:r>
            <a:r>
              <a:rPr lang="en-US" sz="1000" u="sng" dirty="0"/>
              <a:t>shows card</a:t>
            </a:r>
            <a:r>
              <a:rPr lang="en-US" sz="1000" dirty="0"/>
              <a:t> to both DVS and court in 30 days; no additional action taken.</a:t>
            </a:r>
          </a:p>
          <a:p>
            <a:pPr marL="0" marR="0" algn="ctr">
              <a:lnSpc>
                <a:spcPts val="11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02566" y="4419600"/>
            <a:ext cx="6840220" cy="118872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/>
              <a:t>DVS REVOCATION NOTICE</a:t>
            </a:r>
          </a:p>
          <a:p>
            <a:pPr marL="4000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DVS sends revocation notice telling person they have 30 days to </a:t>
            </a:r>
            <a:r>
              <a:rPr lang="en-US" sz="1000" u="sng" dirty="0"/>
              <a:t>show card</a:t>
            </a:r>
            <a:r>
              <a:rPr lang="en-US" sz="1000" dirty="0"/>
              <a:t> to DVS and court or have driving privileges revoked by DVS. </a:t>
            </a:r>
          </a:p>
          <a:p>
            <a:pPr marL="4000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NOTE: Most people do not go to court for this process (except to </a:t>
            </a:r>
            <a:r>
              <a:rPr lang="en-US" sz="1000" u="sng" dirty="0"/>
              <a:t>show the card</a:t>
            </a:r>
            <a:r>
              <a:rPr lang="en-US" sz="1000" dirty="0"/>
              <a:t> to court), but a person could get a court date if they wanted to.</a:t>
            </a:r>
          </a:p>
          <a:p>
            <a:pPr marL="400050" marR="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I</a:t>
            </a:r>
            <a:r>
              <a:rPr lang="en-US" sz="1000" dirty="0" smtClean="0"/>
              <a:t>f </a:t>
            </a:r>
            <a:r>
              <a:rPr lang="en-US" sz="1000" dirty="0"/>
              <a:t>driver is suspended based on information in an accident report information is given to DVS only. 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No </a:t>
            </a:r>
            <a:r>
              <a:rPr lang="en-US" sz="1000" dirty="0"/>
              <a:t>court involvement.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202567" y="5791200"/>
            <a:ext cx="3226434" cy="94996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</a:pPr>
            <a:r>
              <a:rPr lang="en-US" sz="1000" dirty="0">
                <a:effectLst/>
                <a:ea typeface="Calibri"/>
                <a:cs typeface="Times New Roman"/>
              </a:rPr>
              <a:t>If this is the </a:t>
            </a:r>
            <a:r>
              <a:rPr lang="en-US" sz="1000" b="1" dirty="0">
                <a:effectLst/>
                <a:ea typeface="Calibri"/>
                <a:cs typeface="Times New Roman"/>
              </a:rPr>
              <a:t>FIRST time within 5 years the driver has not submitted </a:t>
            </a:r>
            <a:r>
              <a:rPr lang="en-US" sz="1000" b="1" u="sng" dirty="0">
                <a:effectLst/>
                <a:ea typeface="Calibri"/>
                <a:cs typeface="Times New Roman"/>
              </a:rPr>
              <a:t>proof of insurance (e.g., card, policy)</a:t>
            </a:r>
            <a:r>
              <a:rPr lang="en-US" sz="1000" b="1" dirty="0">
                <a:effectLst/>
                <a:ea typeface="Calibri"/>
                <a:cs typeface="Times New Roman"/>
              </a:rPr>
              <a:t> </a:t>
            </a:r>
            <a:r>
              <a:rPr lang="en-US" sz="1000" dirty="0">
                <a:effectLst/>
                <a:ea typeface="Calibri"/>
                <a:cs typeface="Times New Roman"/>
              </a:rPr>
              <a:t>before a court date, the person is required to submit proof of insurance, pay reinstatement fee, pass the written driver examination and complete application for license. </a:t>
            </a:r>
            <a:endParaRPr lang="en-US" sz="11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505199" y="5791201"/>
            <a:ext cx="3537585" cy="94996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22860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</a:pPr>
            <a:r>
              <a:rPr lang="en-US" sz="1000" dirty="0"/>
              <a:t>If the </a:t>
            </a:r>
            <a:r>
              <a:rPr lang="en-US" sz="1000" b="1" dirty="0"/>
              <a:t>driver has no insurance, or this is the SECOND OR SUBSEQUENT time within 5 years</a:t>
            </a:r>
            <a:r>
              <a:rPr lang="en-US" sz="1000" dirty="0"/>
              <a:t> a driver has not submitted proof of insurance before the court date, DVS revokes the driver’s license for a period dependent on number of previous insurance violations in the last 5 years.  </a:t>
            </a: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______</a:t>
            </a:r>
            <a:endParaRPr lang="en-US" sz="11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139305" y="4648199"/>
            <a:ext cx="1776095" cy="190500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27432" tIns="27432" rIns="27432" bIns="274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en-US" sz="1100" b="1" dirty="0"/>
              <a:t>DRIVER ACTIONS AFTER REVOCATION</a:t>
            </a:r>
          </a:p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10"/>
              </a:spcAft>
            </a:pPr>
            <a:r>
              <a:rPr lang="en-US" sz="1000" dirty="0"/>
              <a:t>To become a legal driver, the driver must complete the revocation period, submit a </a:t>
            </a:r>
            <a:r>
              <a:rPr lang="en-US" sz="1000" u="sng" dirty="0"/>
              <a:t>Certificate of Insurance/SR-22 for one year</a:t>
            </a:r>
            <a:r>
              <a:rPr lang="en-US" sz="1000" dirty="0"/>
              <a:t>, pay a reinstatement fee, pass the written driver examination, and complete an application.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503035" y="465147"/>
            <a:ext cx="24384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KEY: 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Green=attest;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Orange=show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proof (e.g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card); 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Red=certificate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of insurance; 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Blue=DVS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action; 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*=direct contact w/ insurance company  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359660" y="3362325"/>
            <a:ext cx="21340" cy="1133475"/>
          </a:xfrm>
          <a:prstGeom prst="straightConnector1">
            <a:avLst/>
          </a:prstGeom>
          <a:ln w="57150">
            <a:solidFill>
              <a:srgbClr val="FF6600"/>
            </a:solidFill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Isosceles Triangle 69"/>
          <p:cNvSpPr/>
          <p:nvPr/>
        </p:nvSpPr>
        <p:spPr>
          <a:xfrm rot="5400000">
            <a:off x="2683764" y="1889760"/>
            <a:ext cx="347472" cy="2286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/>
          <p:cNvSpPr/>
          <p:nvPr/>
        </p:nvSpPr>
        <p:spPr>
          <a:xfrm rot="5400000">
            <a:off x="3399281" y="6156643"/>
            <a:ext cx="326137" cy="21907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>
          <a:xfrm rot="5400000">
            <a:off x="6976236" y="6154297"/>
            <a:ext cx="326137" cy="18288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/>
          <p:cNvSpPr/>
          <p:nvPr/>
        </p:nvSpPr>
        <p:spPr>
          <a:xfrm rot="10800000">
            <a:off x="359660" y="5608319"/>
            <a:ext cx="326137" cy="182881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4967605" y="3672840"/>
            <a:ext cx="366395" cy="10850"/>
          </a:xfrm>
          <a:prstGeom prst="straightConnector1">
            <a:avLst/>
          </a:prstGeom>
          <a:ln w="57150">
            <a:solidFill>
              <a:srgbClr val="FF6600"/>
            </a:solidFill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838201" y="3901440"/>
            <a:ext cx="2666999" cy="36576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1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000" dirty="0"/>
              <a:t>Person pleads guilty and pays fine to the court for no proof of insurance.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4114801" y="3901440"/>
            <a:ext cx="4495799" cy="36576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ts val="1100"/>
              </a:lnSpc>
            </a:pPr>
            <a:endParaRPr lang="en-US" sz="1000" dirty="0" smtClean="0"/>
          </a:p>
          <a:p>
            <a:pPr algn="ctr">
              <a:lnSpc>
                <a:spcPts val="1100"/>
              </a:lnSpc>
            </a:pPr>
            <a:r>
              <a:rPr lang="en-US" sz="1000" dirty="0">
                <a:ea typeface="Calibri"/>
                <a:cs typeface="Times New Roman"/>
              </a:rPr>
              <a:t>Person fails to </a:t>
            </a:r>
            <a:r>
              <a:rPr lang="en-US" sz="1000" u="sng" dirty="0">
                <a:ea typeface="Calibri"/>
                <a:cs typeface="Times New Roman"/>
              </a:rPr>
              <a:t>show card</a:t>
            </a:r>
            <a:r>
              <a:rPr lang="en-US" sz="1000" dirty="0">
                <a:ea typeface="Calibri"/>
                <a:cs typeface="Times New Roman"/>
              </a:rPr>
              <a:t> to both DVS and court in 30 days</a:t>
            </a:r>
          </a:p>
          <a:p>
            <a:pPr algn="ctr">
              <a:lnSpc>
                <a:spcPts val="1100"/>
              </a:lnSpc>
            </a:pPr>
            <a:r>
              <a:rPr lang="en-US" sz="1000" dirty="0">
                <a:ea typeface="Calibri"/>
                <a:cs typeface="Times New Roman"/>
              </a:rPr>
              <a:t>DVS records no insurance (NI) or no proof of insurance (NPI) violation.</a:t>
            </a:r>
          </a:p>
          <a:p>
            <a:pPr marL="0" marR="0" algn="ctr">
              <a:lnSpc>
                <a:spcPts val="1100"/>
              </a:lnSpc>
            </a:pPr>
            <a:r>
              <a:rPr lang="en-US" sz="1050" dirty="0">
                <a:effectLst/>
                <a:ea typeface="Calibri"/>
                <a:cs typeface="Times New Roman"/>
              </a:rPr>
              <a:t> </a:t>
            </a:r>
            <a:endParaRPr lang="en-US" sz="1050" dirty="0">
              <a:effectLst/>
              <a:latin typeface="Palatino Linotype"/>
              <a:ea typeface="Calibri"/>
              <a:cs typeface="Times New Roman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3505200" y="4114800"/>
            <a:ext cx="609601" cy="0"/>
          </a:xfrm>
          <a:prstGeom prst="straightConnector1">
            <a:avLst/>
          </a:prstGeom>
          <a:ln w="57150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505200" y="3886200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2060"/>
                </a:solidFill>
              </a:rPr>
              <a:t>OR</a:t>
            </a:r>
            <a:endParaRPr lang="en-US" sz="1050" b="1" dirty="0">
              <a:solidFill>
                <a:srgbClr val="002060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3831342" y="4114800"/>
            <a:ext cx="0" cy="469209"/>
          </a:xfrm>
          <a:prstGeom prst="straightConnector1">
            <a:avLst/>
          </a:prstGeom>
          <a:ln w="57150">
            <a:solidFill>
              <a:srgbClr val="FF6600"/>
            </a:solidFill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5" name="Isosceles Triangle 124"/>
          <p:cNvSpPr/>
          <p:nvPr/>
        </p:nvSpPr>
        <p:spPr>
          <a:xfrm rot="10800000">
            <a:off x="3652833" y="3810000"/>
            <a:ext cx="326137" cy="119062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8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Background—Current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Manual process by Dept. of Public Safety (DPS) Driver &amp; Vehicle Services Division (DVS)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Recent trends suggest that new technologies provide an opportunity for verification process improvements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Over 30 states have electronic verification systems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0566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Data is limited; </a:t>
            </a:r>
            <a:r>
              <a:rPr lang="en-US" b="1" dirty="0"/>
              <a:t>l</a:t>
            </a:r>
            <a:r>
              <a:rPr lang="en-US" b="1" dirty="0" smtClean="0"/>
              <a:t>ack of reliable, up-to-date data related to: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ninsured motorist (UM) rates</a:t>
            </a:r>
          </a:p>
          <a:p>
            <a:pPr lvl="1"/>
            <a:r>
              <a:rPr lang="en-US" dirty="0" smtClean="0"/>
              <a:t>Characteristics of uninsured drivers</a:t>
            </a:r>
          </a:p>
          <a:p>
            <a:pPr lvl="1"/>
            <a:r>
              <a:rPr lang="en-US" dirty="0" smtClean="0"/>
              <a:t>Costs &amp; effectiveness of various options for verifying insurance or reducing UM rates</a:t>
            </a:r>
          </a:p>
        </p:txBody>
      </p:sp>
    </p:spTree>
    <p:extLst>
      <p:ext uri="{BB962C8B-B14F-4D97-AF65-F5344CB8AC3E}">
        <p14:creationId xmlns:p14="http://schemas.microsoft.com/office/powerpoint/2010/main" val="275880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UM Rate &amp; Reporting program Type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1219200"/>
            <a:ext cx="8534400" cy="4909301"/>
            <a:chOff x="304800" y="1491499"/>
            <a:chExt cx="8534400" cy="4909301"/>
          </a:xfrm>
        </p:grpSpPr>
        <p:pic>
          <p:nvPicPr>
            <p:cNvPr id="6" name="Picture 5" title="IRC Estimates of UM Rate and Reporting Program Type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243"/>
            <a:stretch/>
          </p:blipFill>
          <p:spPr bwMode="auto">
            <a:xfrm>
              <a:off x="304800" y="1491499"/>
              <a:ext cx="8458200" cy="49093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Rectangle 3"/>
            <p:cNvSpPr/>
            <p:nvPr/>
          </p:nvSpPr>
          <p:spPr>
            <a:xfrm>
              <a:off x="6705600" y="5029200"/>
              <a:ext cx="2133600" cy="1219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title="IRC Estimates of UM Rate and Reporting Program Typ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1" t="76165" r="21142" b="19089"/>
          <a:stretch/>
        </p:blipFill>
        <p:spPr bwMode="auto">
          <a:xfrm>
            <a:off x="6844956" y="4615699"/>
            <a:ext cx="394044" cy="41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229475" y="4615698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Web Services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29475" y="51332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Database Programs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29475" y="558480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Random Sampling/</a:t>
            </a:r>
          </a:p>
          <a:p>
            <a:r>
              <a:rPr lang="en-US" sz="1200" b="1" dirty="0" smtClean="0"/>
              <a:t>Other</a:t>
            </a:r>
            <a:endParaRPr lang="en-US" sz="1200" b="1" dirty="0"/>
          </a:p>
        </p:txBody>
      </p:sp>
      <p:pic>
        <p:nvPicPr>
          <p:cNvPr id="16" name="Picture 15" title="IRC Estimates of UM Rate and Reporting Program Typ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1" t="81775" r="21142" b="13851"/>
          <a:stretch/>
        </p:blipFill>
        <p:spPr bwMode="auto">
          <a:xfrm>
            <a:off x="6858000" y="5105400"/>
            <a:ext cx="394044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title="IRC Estimates of UM Rate and Reporting Program Typ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1" t="86140" r="21213" b="9111"/>
          <a:stretch/>
        </p:blipFill>
        <p:spPr bwMode="auto">
          <a:xfrm>
            <a:off x="6858000" y="5606084"/>
            <a:ext cx="384519" cy="413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title="IRC Estimates of UM Rate and Reporting Program Typ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1" t="90767" r="21356" b="4606"/>
          <a:stretch/>
        </p:blipFill>
        <p:spPr bwMode="auto">
          <a:xfrm>
            <a:off x="6864006" y="6150125"/>
            <a:ext cx="365469" cy="40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/>
          <p:cNvSpPr txBox="1"/>
          <p:nvPr/>
        </p:nvSpPr>
        <p:spPr>
          <a:xfrm>
            <a:off x="7229475" y="615774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 Reporting Program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841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Many factors affect UM rates:</a:t>
            </a:r>
          </a:p>
          <a:p>
            <a:pPr lvl="1"/>
            <a:r>
              <a:rPr lang="en-US" dirty="0" smtClean="0"/>
              <a:t>State’s ability to reduce UM rates depends on a wide variety of factors</a:t>
            </a:r>
          </a:p>
          <a:p>
            <a:pPr lvl="1"/>
            <a:r>
              <a:rPr lang="en-US" dirty="0" smtClean="0"/>
              <a:t>No current valid data to show the importance or costs of these factors</a:t>
            </a:r>
          </a:p>
        </p:txBody>
      </p:sp>
    </p:spTree>
    <p:extLst>
      <p:ext uri="{BB962C8B-B14F-4D97-AF65-F5344CB8AC3E}">
        <p14:creationId xmlns:p14="http://schemas.microsoft.com/office/powerpoint/2010/main" val="336892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No verification system will be completely accurate or lead to 100 percent compliance:</a:t>
            </a:r>
          </a:p>
          <a:p>
            <a:pPr lvl="1"/>
            <a:r>
              <a:rPr lang="en-US" dirty="0" smtClean="0"/>
              <a:t>Critical to minimize errors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cknowledge that some people will always drive without insurance</a:t>
            </a:r>
          </a:p>
          <a:p>
            <a:r>
              <a:rPr lang="en-US" b="1" dirty="0"/>
              <a:t>T</a:t>
            </a:r>
            <a:r>
              <a:rPr lang="en-US" b="1" dirty="0" smtClean="0"/>
              <a:t>iming is critical for Electronic Verification Program (EVP):</a:t>
            </a:r>
          </a:p>
          <a:p>
            <a:pPr lvl="1"/>
            <a:r>
              <a:rPr lang="en-US" dirty="0" smtClean="0"/>
              <a:t>Study </a:t>
            </a:r>
            <a:r>
              <a:rPr lang="en-US" dirty="0"/>
              <a:t>of EVP options should coincide </a:t>
            </a:r>
            <a:r>
              <a:rPr lang="en-US" dirty="0" smtClean="0"/>
              <a:t>with </a:t>
            </a:r>
            <a:r>
              <a:rPr lang="en-US" dirty="0"/>
              <a:t>Minnesota Licensing &amp; Registration System</a:t>
            </a:r>
            <a:r>
              <a:rPr lang="en-US" dirty="0" smtClean="0"/>
              <a:t> (MNLARS)</a:t>
            </a:r>
          </a:p>
          <a:p>
            <a:pPr lvl="1"/>
            <a:r>
              <a:rPr lang="en-US" dirty="0" smtClean="0"/>
              <a:t>EVP </a:t>
            </a:r>
            <a:r>
              <a:rPr lang="en-US" dirty="0"/>
              <a:t>cannot be developed until </a:t>
            </a:r>
            <a:r>
              <a:rPr lang="en-US" dirty="0" smtClean="0"/>
              <a:t>MNLARS is deployed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7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276</TotalTime>
  <Words>1223</Words>
  <Application>Microsoft Office PowerPoint</Application>
  <PresentationFormat>On-screen Show (4:3)</PresentationFormat>
  <Paragraphs>131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Palatino Linotype</vt:lpstr>
      <vt:lpstr>Times New Roman</vt:lpstr>
      <vt:lpstr>Essential</vt:lpstr>
      <vt:lpstr>Motor Vehicle Insurance Coverage Verification Task Force</vt:lpstr>
      <vt:lpstr>Introduction</vt:lpstr>
      <vt:lpstr>Background—Minnesota</vt:lpstr>
      <vt:lpstr>Background—Current System</vt:lpstr>
      <vt:lpstr>Background—Current System</vt:lpstr>
      <vt:lpstr>Findings</vt:lpstr>
      <vt:lpstr>UM Rate &amp; Reporting program Type</vt:lpstr>
      <vt:lpstr>Findings</vt:lpstr>
      <vt:lpstr>Findings</vt:lpstr>
      <vt:lpstr>State trends in uninsured motorists</vt:lpstr>
      <vt:lpstr>State trends in uninsured motorists</vt:lpstr>
      <vt:lpstr>State trends in uninsured motorists</vt:lpstr>
      <vt:lpstr>State trends in uninsured motorists</vt:lpstr>
      <vt:lpstr>Alternatives</vt:lpstr>
      <vt:lpstr>Recommendations Overview</vt:lpstr>
      <vt:lpstr>Recommendation 1</vt:lpstr>
      <vt:lpstr>Recommendation 2</vt:lpstr>
      <vt:lpstr>Recommendation 3</vt:lpstr>
      <vt:lpstr>Recommendation 4</vt:lpstr>
      <vt:lpstr>Recommendation 5</vt:lpstr>
    </vt:vector>
  </TitlesOfParts>
  <Company>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Minn. Dept. of Public Safety</dc:creator>
  <cp:lastModifiedBy>Windows User</cp:lastModifiedBy>
  <cp:revision>32</cp:revision>
  <dcterms:created xsi:type="dcterms:W3CDTF">2015-02-20T18:03:29Z</dcterms:created>
  <dcterms:modified xsi:type="dcterms:W3CDTF">2015-03-02T18:12:45Z</dcterms:modified>
</cp:coreProperties>
</file>